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724" r:id="rId2"/>
  </p:sldMasterIdLst>
  <p:notesMasterIdLst>
    <p:notesMasterId r:id="rId70"/>
  </p:notesMasterIdLst>
  <p:sldIdLst>
    <p:sldId id="323" r:id="rId3"/>
    <p:sldId id="322" r:id="rId4"/>
    <p:sldId id="324" r:id="rId5"/>
    <p:sldId id="325" r:id="rId6"/>
    <p:sldId id="326" r:id="rId7"/>
    <p:sldId id="327" r:id="rId8"/>
    <p:sldId id="328" r:id="rId9"/>
    <p:sldId id="259" r:id="rId10"/>
    <p:sldId id="260" r:id="rId11"/>
    <p:sldId id="271" r:id="rId12"/>
    <p:sldId id="261" r:id="rId13"/>
    <p:sldId id="268" r:id="rId14"/>
    <p:sldId id="329" r:id="rId15"/>
    <p:sldId id="330" r:id="rId16"/>
    <p:sldId id="331" r:id="rId17"/>
    <p:sldId id="332" r:id="rId18"/>
    <p:sldId id="269" r:id="rId19"/>
    <p:sldId id="263" r:id="rId20"/>
    <p:sldId id="333" r:id="rId21"/>
    <p:sldId id="334" r:id="rId22"/>
    <p:sldId id="335" r:id="rId23"/>
    <p:sldId id="336" r:id="rId24"/>
    <p:sldId id="273" r:id="rId25"/>
    <p:sldId id="279" r:id="rId26"/>
    <p:sldId id="280" r:id="rId27"/>
    <p:sldId id="278" r:id="rId28"/>
    <p:sldId id="281" r:id="rId29"/>
    <p:sldId id="282" r:id="rId30"/>
    <p:sldId id="283" r:id="rId31"/>
    <p:sldId id="284" r:id="rId32"/>
    <p:sldId id="272" r:id="rId33"/>
    <p:sldId id="266" r:id="rId34"/>
    <p:sldId id="267" r:id="rId35"/>
    <p:sldId id="347" r:id="rId36"/>
    <p:sldId id="337" r:id="rId37"/>
    <p:sldId id="338" r:id="rId38"/>
    <p:sldId id="339" r:id="rId39"/>
    <p:sldId id="340" r:id="rId40"/>
    <p:sldId id="341" r:id="rId41"/>
    <p:sldId id="285" r:id="rId42"/>
    <p:sldId id="286" r:id="rId43"/>
    <p:sldId id="287" r:id="rId44"/>
    <p:sldId id="288" r:id="rId45"/>
    <p:sldId id="342" r:id="rId46"/>
    <p:sldId id="289" r:id="rId47"/>
    <p:sldId id="290" r:id="rId48"/>
    <p:sldId id="292" r:id="rId49"/>
    <p:sldId id="293" r:id="rId50"/>
    <p:sldId id="291" r:id="rId51"/>
    <p:sldId id="295" r:id="rId52"/>
    <p:sldId id="296" r:id="rId53"/>
    <p:sldId id="297" r:id="rId54"/>
    <p:sldId id="344" r:id="rId55"/>
    <p:sldId id="302" r:id="rId56"/>
    <p:sldId id="343" r:id="rId57"/>
    <p:sldId id="345" r:id="rId58"/>
    <p:sldId id="313" r:id="rId59"/>
    <p:sldId id="314" r:id="rId60"/>
    <p:sldId id="298" r:id="rId61"/>
    <p:sldId id="300" r:id="rId62"/>
    <p:sldId id="301" r:id="rId63"/>
    <p:sldId id="316" r:id="rId64"/>
    <p:sldId id="317" r:id="rId65"/>
    <p:sldId id="318" r:id="rId66"/>
    <p:sldId id="346" r:id="rId67"/>
    <p:sldId id="348" r:id="rId68"/>
    <p:sldId id="319" r:id="rId69"/>
  </p:sldIdLst>
  <p:sldSz cx="13004800" cy="9753600"/>
  <p:notesSz cx="6858000" cy="9144000"/>
  <p:embeddedFontLst>
    <p:embeddedFont>
      <p:font typeface="Helvetica" panose="020B0604020202020204" pitchFamily="34" charset="0"/>
      <p:regular r:id="rId71"/>
      <p:bold r:id="rId72"/>
      <p:italic r:id="rId73"/>
      <p:boldItalic r:id="rId74"/>
    </p:embeddedFont>
    <p:embeddedFont>
      <p:font typeface="Helvetica Neue" panose="020B0604020202020204" charset="0"/>
      <p:regular r:id="rId75"/>
      <p:bold r:id="rId76"/>
      <p:italic r:id="rId77"/>
      <p:boldItalic r:id="rId78"/>
    </p:embeddedFont>
    <p:embeddedFont>
      <p:font typeface="Verdana" panose="020B0604030504040204" pitchFamily="34" charset="0"/>
      <p:regular r:id="rId79"/>
      <p:bold r:id="rId80"/>
      <p:italic r:id="rId81"/>
      <p:boldItalic r:id="rId82"/>
    </p:embeddedFont>
    <p:embeddedFont>
      <p:font typeface="Open Sans" panose="020B0606030504020204" pitchFamily="34" charset="0"/>
      <p:regular r:id="rId83"/>
      <p:bold r:id="rId84"/>
      <p:italic r:id="rId85"/>
      <p:boldItalic r:id="rId86"/>
    </p:embeddedFont>
    <p:embeddedFont>
      <p:font typeface="Open Sans Light" panose="020B0306030504020204" pitchFamily="34" charset="0"/>
      <p:regular r:id="rId87"/>
      <p:bold r:id="rId88"/>
      <p:italic r:id="rId89"/>
      <p:boldItalic r:id="rId90"/>
    </p:embeddedFont>
    <p:embeddedFont>
      <p:font typeface="Calibri" panose="020F0502020204030204" pitchFamily="34" charset="0"/>
      <p:regular r:id="rId91"/>
      <p:bold r:id="rId92"/>
      <p:italic r:id="rId93"/>
      <p:boldItalic r:id="rId94"/>
    </p:embeddedFont>
    <p:embeddedFont>
      <p:font typeface="Lato Regular" panose="020B0604020202020204" charset="0"/>
      <p:regular r:id="rId95"/>
    </p:embeddedFont>
    <p:embeddedFont>
      <p:font typeface="ＭＳ Ｐゴシック" panose="020B0600070205080204" pitchFamily="34" charset="-128"/>
      <p:regular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pavc Brvar, Irena" initials="VBI" lastIdx="1" clrIdx="0">
    <p:extLst>
      <p:ext uri="{19B8F6BF-5375-455C-9EA6-DF929625EA0E}">
        <p15:presenceInfo xmlns:p15="http://schemas.microsoft.com/office/powerpoint/2012/main" userId="S-1-5-21-1343024091-484763869-1801674531-3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A77"/>
    <a:srgbClr val="6A6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6279" autoAdjust="0"/>
  </p:normalViewPr>
  <p:slideViewPr>
    <p:cSldViewPr snapToGrid="0">
      <p:cViewPr varScale="1">
        <p:scale>
          <a:sx n="62" d="100"/>
          <a:sy n="62" d="100"/>
        </p:scale>
        <p:origin x="2310" y="8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4.fntdata"/><Relationship Id="rId89" Type="http://schemas.openxmlformats.org/officeDocument/2006/relationships/font" Target="fonts/font19.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3.xml"/><Relationship Id="rId90" Type="http://schemas.openxmlformats.org/officeDocument/2006/relationships/font" Target="fonts/font20.fntdata"/><Relationship Id="rId95" Type="http://schemas.openxmlformats.org/officeDocument/2006/relationships/font" Target="fonts/font25.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font" Target="fonts/font10.fntdata"/><Relationship Id="rId85" Type="http://schemas.openxmlformats.org/officeDocument/2006/relationships/font" Target="fonts/font15.fntdata"/><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font" Target="fonts/font21.fntdata"/><Relationship Id="rId96"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font" Target="fonts/font24.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6.fntdata"/><Relationship Id="rId97"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font" Target="fonts/font1.fntdata"/><Relationship Id="rId92" Type="http://schemas.openxmlformats.org/officeDocument/2006/relationships/font" Target="fonts/font22.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7.fntdata"/><Relationship Id="rId61" Type="http://schemas.openxmlformats.org/officeDocument/2006/relationships/slide" Target="slides/slide59.xml"/><Relationship Id="rId82" Type="http://schemas.openxmlformats.org/officeDocument/2006/relationships/font" Target="fonts/font12.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7.fntdata"/><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2.fntdata"/><Relationship Id="rId93" Type="http://schemas.openxmlformats.org/officeDocument/2006/relationships/font" Target="fonts/font23.fntdata"/><Relationship Id="rId98" Type="http://schemas.openxmlformats.org/officeDocument/2006/relationships/presProps" Target="presProp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D37C2-BB54-45CC-857F-009E7510593A}" type="doc">
      <dgm:prSet loTypeId="urn:diagrams.loki3.com/BracketList+Icon" loCatId="list" qsTypeId="urn:microsoft.com/office/officeart/2005/8/quickstyle/simple1#2" qsCatId="simple" csTypeId="urn:microsoft.com/office/officeart/2005/8/colors/accent3_2" csCatId="accent3" phldr="1"/>
      <dgm:spPr/>
      <dgm:t>
        <a:bodyPr/>
        <a:lstStyle/>
        <a:p>
          <a:endParaRPr lang="en-GB"/>
        </a:p>
      </dgm:t>
    </dgm:pt>
    <dgm:pt modelId="{77C1468D-FFA2-4CE6-B523-0E43BD8105A1}">
      <dgm:prSet/>
      <dgm:spPr/>
      <dgm:t>
        <a:bodyPr/>
        <a:lstStyle/>
        <a:p>
          <a:pPr rtl="0"/>
          <a:r>
            <a:rPr lang="en-GB" dirty="0" smtClean="0">
              <a:solidFill>
                <a:schemeClr val="tx1"/>
              </a:solidFill>
            </a:rPr>
            <a:t>Microdata </a:t>
          </a:r>
          <a:endParaRPr lang="en-GB" dirty="0">
            <a:solidFill>
              <a:schemeClr val="tx1"/>
            </a:solidFill>
          </a:endParaRPr>
        </a:p>
      </dgm:t>
    </dgm:pt>
    <dgm:pt modelId="{2D767FEF-E37C-40D0-B5D3-60ACCB4C0D6B}" type="parTrans" cxnId="{0F5EC196-02C3-468A-99A2-827B3AA762F1}">
      <dgm:prSet/>
      <dgm:spPr/>
      <dgm:t>
        <a:bodyPr/>
        <a:lstStyle/>
        <a:p>
          <a:endParaRPr lang="en-GB"/>
        </a:p>
      </dgm:t>
    </dgm:pt>
    <dgm:pt modelId="{03BCF3AC-B9E0-43AD-8596-BBACEF9D629B}" type="sibTrans" cxnId="{0F5EC196-02C3-468A-99A2-827B3AA762F1}">
      <dgm:prSet/>
      <dgm:spPr/>
      <dgm:t>
        <a:bodyPr/>
        <a:lstStyle/>
        <a:p>
          <a:endParaRPr lang="en-GB"/>
        </a:p>
      </dgm:t>
    </dgm:pt>
    <dgm:pt modelId="{9F869F4F-27BA-428C-9E94-40278366213F}">
      <dgm:prSet/>
      <dgm:spPr/>
      <dgm:t>
        <a:bodyPr/>
        <a:lstStyle/>
        <a:p>
          <a:pPr rtl="0"/>
          <a:r>
            <a:rPr lang="en-GB" dirty="0" smtClean="0">
              <a:solidFill>
                <a:schemeClr val="tx1"/>
              </a:solidFill>
            </a:rPr>
            <a:t>Macro data</a:t>
          </a:r>
          <a:endParaRPr lang="en-GB" dirty="0">
            <a:solidFill>
              <a:schemeClr val="tx1"/>
            </a:solidFill>
          </a:endParaRPr>
        </a:p>
      </dgm:t>
    </dgm:pt>
    <dgm:pt modelId="{B5130808-01CF-4419-9CCC-1CB2A2117813}" type="parTrans" cxnId="{3F9F169B-0557-4E55-B8D0-283A89DC2DF2}">
      <dgm:prSet/>
      <dgm:spPr/>
      <dgm:t>
        <a:bodyPr/>
        <a:lstStyle/>
        <a:p>
          <a:endParaRPr lang="en-GB"/>
        </a:p>
      </dgm:t>
    </dgm:pt>
    <dgm:pt modelId="{746EED74-4C70-4C71-A2F1-DFF3361C27A2}" type="sibTrans" cxnId="{3F9F169B-0557-4E55-B8D0-283A89DC2DF2}">
      <dgm:prSet/>
      <dgm:spPr/>
      <dgm:t>
        <a:bodyPr/>
        <a:lstStyle/>
        <a:p>
          <a:endParaRPr lang="en-GB"/>
        </a:p>
      </dgm:t>
    </dgm:pt>
    <dgm:pt modelId="{11E41747-4FED-4EC9-9B82-8DEC0AA0BD97}">
      <dgm:prSet/>
      <dgm:spPr/>
      <dgm:t>
        <a:bodyPr/>
        <a:lstStyle/>
        <a:p>
          <a:pPr rtl="0"/>
          <a:r>
            <a:rPr lang="en-GB" dirty="0" smtClean="0"/>
            <a:t>System level</a:t>
          </a:r>
          <a:endParaRPr lang="en-GB" dirty="0"/>
        </a:p>
      </dgm:t>
    </dgm:pt>
    <dgm:pt modelId="{DD0AB57D-BF2F-4316-AE75-5BF23A0D06CF}" type="parTrans" cxnId="{C08E3394-9081-40C0-961F-C2EF7FEEC4AE}">
      <dgm:prSet/>
      <dgm:spPr/>
      <dgm:t>
        <a:bodyPr/>
        <a:lstStyle/>
        <a:p>
          <a:endParaRPr lang="en-GB"/>
        </a:p>
      </dgm:t>
    </dgm:pt>
    <dgm:pt modelId="{F22A8090-7681-4B69-AFF0-1E51F0B44A6D}" type="sibTrans" cxnId="{C08E3394-9081-40C0-961F-C2EF7FEEC4AE}">
      <dgm:prSet/>
      <dgm:spPr/>
      <dgm:t>
        <a:bodyPr/>
        <a:lstStyle/>
        <a:p>
          <a:endParaRPr lang="en-GB"/>
        </a:p>
      </dgm:t>
    </dgm:pt>
    <dgm:pt modelId="{1FB93849-FE1A-4882-89C7-16A4DEF98145}">
      <dgm:prSet/>
      <dgm:spPr/>
      <dgm:t>
        <a:bodyPr/>
        <a:lstStyle/>
        <a:p>
          <a:pPr rtl="0"/>
          <a:r>
            <a:rPr lang="en-GB" dirty="0" smtClean="0"/>
            <a:t>Aggregate</a:t>
          </a:r>
          <a:endParaRPr lang="en-GB" dirty="0"/>
        </a:p>
      </dgm:t>
    </dgm:pt>
    <dgm:pt modelId="{76D3CFA2-5951-49D6-9FB7-0B471ACBF6BC}" type="parTrans" cxnId="{D3AAED3A-A296-4118-AA97-682A81799FD5}">
      <dgm:prSet/>
      <dgm:spPr/>
      <dgm:t>
        <a:bodyPr/>
        <a:lstStyle/>
        <a:p>
          <a:endParaRPr lang="en-GB"/>
        </a:p>
      </dgm:t>
    </dgm:pt>
    <dgm:pt modelId="{5C21C4D6-FD01-47B7-ABB3-2AB1ACDD3CE9}" type="sibTrans" cxnId="{D3AAED3A-A296-4118-AA97-682A81799FD5}">
      <dgm:prSet/>
      <dgm:spPr/>
      <dgm:t>
        <a:bodyPr/>
        <a:lstStyle/>
        <a:p>
          <a:endParaRPr lang="en-GB"/>
        </a:p>
      </dgm:t>
    </dgm:pt>
    <dgm:pt modelId="{A192B50B-D10D-489B-9BAE-D84856301CD0}">
      <dgm:prSet/>
      <dgm:spPr/>
      <dgm:t>
        <a:bodyPr/>
        <a:lstStyle/>
        <a:p>
          <a:pPr rtl="0"/>
          <a:r>
            <a:rPr lang="en-GB" dirty="0" smtClean="0"/>
            <a:t>characteristics of higher-level units such as the state or the political system  e.g. electoral system (PR or single-member districts) and member of EU </a:t>
          </a:r>
          <a:endParaRPr lang="en-GB" dirty="0"/>
        </a:p>
      </dgm:t>
    </dgm:pt>
    <dgm:pt modelId="{EC3B58B6-6CF4-4E55-A719-5151A9E412F9}" type="parTrans" cxnId="{7CDA143E-7953-4775-B72A-4050C7CA092A}">
      <dgm:prSet/>
      <dgm:spPr/>
      <dgm:t>
        <a:bodyPr/>
        <a:lstStyle/>
        <a:p>
          <a:endParaRPr lang="en-GB"/>
        </a:p>
      </dgm:t>
    </dgm:pt>
    <dgm:pt modelId="{6E21FE83-A769-4FB8-900A-FBE83E69876E}" type="sibTrans" cxnId="{7CDA143E-7953-4775-B72A-4050C7CA092A}">
      <dgm:prSet/>
      <dgm:spPr/>
      <dgm:t>
        <a:bodyPr/>
        <a:lstStyle/>
        <a:p>
          <a:endParaRPr lang="en-GB"/>
        </a:p>
      </dgm:t>
    </dgm:pt>
    <dgm:pt modelId="{B6627C9F-3848-44C0-A623-436841BCED01}">
      <dgm:prSet/>
      <dgm:spPr/>
      <dgm:t>
        <a:bodyPr/>
        <a:lstStyle/>
        <a:p>
          <a:pPr rtl="0"/>
          <a:r>
            <a:rPr lang="en-GB" dirty="0" err="1" smtClean="0">
              <a:solidFill>
                <a:schemeClr val="tx1"/>
              </a:solidFill>
            </a:rPr>
            <a:t>Meso</a:t>
          </a:r>
          <a:r>
            <a:rPr lang="en-GB" dirty="0" smtClean="0">
              <a:solidFill>
                <a:schemeClr val="tx1"/>
              </a:solidFill>
            </a:rPr>
            <a:t> data</a:t>
          </a:r>
          <a:endParaRPr lang="en-GB" dirty="0">
            <a:solidFill>
              <a:schemeClr val="tx1"/>
            </a:solidFill>
          </a:endParaRPr>
        </a:p>
      </dgm:t>
    </dgm:pt>
    <dgm:pt modelId="{50C0630A-A7E0-4046-822F-062BB26DDE13}" type="parTrans" cxnId="{3397B38B-4B97-4855-9018-5C0903CF9595}">
      <dgm:prSet/>
      <dgm:spPr/>
      <dgm:t>
        <a:bodyPr/>
        <a:lstStyle/>
        <a:p>
          <a:endParaRPr lang="en-GB"/>
        </a:p>
      </dgm:t>
    </dgm:pt>
    <dgm:pt modelId="{741A5DD0-7C33-4693-BDE5-128FC8CD9FF8}" type="sibTrans" cxnId="{3397B38B-4B97-4855-9018-5C0903CF9595}">
      <dgm:prSet/>
      <dgm:spPr/>
      <dgm:t>
        <a:bodyPr/>
        <a:lstStyle/>
        <a:p>
          <a:endParaRPr lang="en-GB"/>
        </a:p>
      </dgm:t>
    </dgm:pt>
    <dgm:pt modelId="{E0516C06-3ED6-46EB-83D3-F15C95B18827}">
      <dgm:prSet/>
      <dgm:spPr/>
      <dgm:t>
        <a:bodyPr/>
        <a:lstStyle/>
        <a:p>
          <a:pPr rtl="0"/>
          <a:r>
            <a:rPr lang="en-GB" dirty="0" smtClean="0"/>
            <a:t>about populations,  groups, regions and countries constructed by combining information on lower level units (e.g. unemployment rate, fertility) </a:t>
          </a:r>
          <a:endParaRPr lang="en-GB" dirty="0"/>
        </a:p>
      </dgm:t>
    </dgm:pt>
    <dgm:pt modelId="{FCF3F8E4-9A84-458C-BF81-8369E6918A49}" type="parTrans" cxnId="{853B17DF-6DBE-4AC0-8FDF-D449E0096998}">
      <dgm:prSet/>
      <dgm:spPr/>
      <dgm:t>
        <a:bodyPr/>
        <a:lstStyle/>
        <a:p>
          <a:endParaRPr lang="en-GB"/>
        </a:p>
      </dgm:t>
    </dgm:pt>
    <dgm:pt modelId="{98B5C676-8F21-44BA-99F9-2DB070E23978}" type="sibTrans" cxnId="{853B17DF-6DBE-4AC0-8FDF-D449E0096998}">
      <dgm:prSet/>
      <dgm:spPr/>
      <dgm:t>
        <a:bodyPr/>
        <a:lstStyle/>
        <a:p>
          <a:endParaRPr lang="en-GB"/>
        </a:p>
      </dgm:t>
    </dgm:pt>
    <dgm:pt modelId="{A32D7BD2-E3F9-4062-8117-636A4AB186E9}">
      <dgm:prSet/>
      <dgm:spPr/>
      <dgm:t>
        <a:bodyPr/>
        <a:lstStyle/>
        <a:p>
          <a:pPr rtl="0"/>
          <a:r>
            <a:rPr lang="en-GB" dirty="0" smtClean="0"/>
            <a:t>data on collective and cooperative actors such as commercial companies, organizations or political parties</a:t>
          </a:r>
          <a:endParaRPr lang="en-GB" dirty="0"/>
        </a:p>
      </dgm:t>
    </dgm:pt>
    <dgm:pt modelId="{F04C0FE6-D7EE-4C76-88B4-8FCB36C09E2C}" type="parTrans" cxnId="{F5080736-F818-4CC7-A63F-84D4EDC28DAA}">
      <dgm:prSet/>
      <dgm:spPr/>
      <dgm:t>
        <a:bodyPr/>
        <a:lstStyle/>
        <a:p>
          <a:endParaRPr lang="en-GB"/>
        </a:p>
      </dgm:t>
    </dgm:pt>
    <dgm:pt modelId="{5BC58593-B6DD-48FF-BC2D-7719F657E893}" type="sibTrans" cxnId="{F5080736-F818-4CC7-A63F-84D4EDC28DAA}">
      <dgm:prSet/>
      <dgm:spPr/>
      <dgm:t>
        <a:bodyPr/>
        <a:lstStyle/>
        <a:p>
          <a:endParaRPr lang="en-GB"/>
        </a:p>
      </dgm:t>
    </dgm:pt>
    <dgm:pt modelId="{3A484F49-3657-40B5-AA6A-CDB4222FA8F3}">
      <dgm:prSet/>
      <dgm:spPr/>
      <dgm:t>
        <a:bodyPr/>
        <a:lstStyle/>
        <a:p>
          <a:pPr rtl="0"/>
          <a:r>
            <a:rPr lang="en-GB" dirty="0" smtClean="0"/>
            <a:t>data from individual units (often people or  households) often from surveys, a census and administrative records </a:t>
          </a:r>
          <a:endParaRPr lang="en-GB" dirty="0"/>
        </a:p>
      </dgm:t>
    </dgm:pt>
    <dgm:pt modelId="{BD8D056B-97A4-4B55-A189-1C2CB7953A54}" type="parTrans" cxnId="{3EF4486F-4C5B-434B-B273-FC36796C62A3}">
      <dgm:prSet/>
      <dgm:spPr/>
      <dgm:t>
        <a:bodyPr/>
        <a:lstStyle/>
        <a:p>
          <a:endParaRPr lang="en-GB"/>
        </a:p>
      </dgm:t>
    </dgm:pt>
    <dgm:pt modelId="{BEBB1ABD-6A55-46BC-861E-C20FC00FD6E2}" type="sibTrans" cxnId="{3EF4486F-4C5B-434B-B273-FC36796C62A3}">
      <dgm:prSet/>
      <dgm:spPr/>
      <dgm:t>
        <a:bodyPr/>
        <a:lstStyle/>
        <a:p>
          <a:endParaRPr lang="en-GB"/>
        </a:p>
      </dgm:t>
    </dgm:pt>
    <dgm:pt modelId="{2F50AA90-A614-4DFA-93FD-9349B29CC41A}" type="pres">
      <dgm:prSet presAssocID="{917D37C2-BB54-45CC-857F-009E7510593A}" presName="Name0" presStyleCnt="0">
        <dgm:presLayoutVars>
          <dgm:dir/>
          <dgm:animLvl val="lvl"/>
          <dgm:resizeHandles val="exact"/>
        </dgm:presLayoutVars>
      </dgm:prSet>
      <dgm:spPr/>
      <dgm:t>
        <a:bodyPr/>
        <a:lstStyle/>
        <a:p>
          <a:endParaRPr lang="en-GB"/>
        </a:p>
      </dgm:t>
    </dgm:pt>
    <dgm:pt modelId="{E75FD3F1-C2A4-4FC7-A680-97073919D45A}" type="pres">
      <dgm:prSet presAssocID="{9F869F4F-27BA-428C-9E94-40278366213F}" presName="linNode" presStyleCnt="0"/>
      <dgm:spPr/>
    </dgm:pt>
    <dgm:pt modelId="{E40AB9A7-5735-480B-B678-A9E2932E2843}" type="pres">
      <dgm:prSet presAssocID="{9F869F4F-27BA-428C-9E94-40278366213F}" presName="parTx" presStyleLbl="revTx" presStyleIdx="0" presStyleCnt="3" custScaleY="135994" custLinFactNeighborX="-3793">
        <dgm:presLayoutVars>
          <dgm:chMax val="1"/>
          <dgm:bulletEnabled val="1"/>
        </dgm:presLayoutVars>
      </dgm:prSet>
      <dgm:spPr/>
      <dgm:t>
        <a:bodyPr/>
        <a:lstStyle/>
        <a:p>
          <a:endParaRPr lang="en-GB"/>
        </a:p>
      </dgm:t>
    </dgm:pt>
    <dgm:pt modelId="{C38F9BF3-A97E-4EE5-A033-B0E2BB9CC4D3}" type="pres">
      <dgm:prSet presAssocID="{9F869F4F-27BA-428C-9E94-40278366213F}" presName="bracket" presStyleLbl="parChTrans1D1" presStyleIdx="0" presStyleCnt="3" custLinFactNeighborX="-77418"/>
      <dgm:spPr/>
    </dgm:pt>
    <dgm:pt modelId="{12B7CC01-73E8-4A2C-A218-DCA542553D4C}" type="pres">
      <dgm:prSet presAssocID="{9F869F4F-27BA-428C-9E94-40278366213F}" presName="spH" presStyleCnt="0"/>
      <dgm:spPr/>
    </dgm:pt>
    <dgm:pt modelId="{13EE42C4-6510-4596-B1A4-7DA64A950B6C}" type="pres">
      <dgm:prSet presAssocID="{9F869F4F-27BA-428C-9E94-40278366213F}" presName="desTx" presStyleLbl="node1" presStyleIdx="0" presStyleCnt="3" custLinFactNeighborX="-77418">
        <dgm:presLayoutVars>
          <dgm:bulletEnabled val="1"/>
        </dgm:presLayoutVars>
      </dgm:prSet>
      <dgm:spPr/>
      <dgm:t>
        <a:bodyPr/>
        <a:lstStyle/>
        <a:p>
          <a:endParaRPr lang="en-GB"/>
        </a:p>
      </dgm:t>
    </dgm:pt>
    <dgm:pt modelId="{F85B7134-B5DE-4753-BC45-1FC856184AFA}" type="pres">
      <dgm:prSet presAssocID="{746EED74-4C70-4C71-A2F1-DFF3361C27A2}" presName="spV" presStyleCnt="0"/>
      <dgm:spPr/>
    </dgm:pt>
    <dgm:pt modelId="{7E85DB46-A47F-4B0E-BB68-D59C6E797EB5}" type="pres">
      <dgm:prSet presAssocID="{B6627C9F-3848-44C0-A623-436841BCED01}" presName="linNode" presStyleCnt="0"/>
      <dgm:spPr/>
    </dgm:pt>
    <dgm:pt modelId="{57CC6D7B-B714-45BF-93B3-E52DF1C17072}" type="pres">
      <dgm:prSet presAssocID="{B6627C9F-3848-44C0-A623-436841BCED01}" presName="parTx" presStyleLbl="revTx" presStyleIdx="1" presStyleCnt="3" custLinFactNeighborX="-3793">
        <dgm:presLayoutVars>
          <dgm:chMax val="1"/>
          <dgm:bulletEnabled val="1"/>
        </dgm:presLayoutVars>
      </dgm:prSet>
      <dgm:spPr/>
      <dgm:t>
        <a:bodyPr/>
        <a:lstStyle/>
        <a:p>
          <a:endParaRPr lang="en-GB"/>
        </a:p>
      </dgm:t>
    </dgm:pt>
    <dgm:pt modelId="{8589DD38-A524-4C43-85E9-CCE4DE15FFB6}" type="pres">
      <dgm:prSet presAssocID="{B6627C9F-3848-44C0-A623-436841BCED01}" presName="bracket" presStyleLbl="parChTrans1D1" presStyleIdx="1" presStyleCnt="3" custLinFactNeighborX="-77418"/>
      <dgm:spPr/>
    </dgm:pt>
    <dgm:pt modelId="{6C80EB11-7BAC-4260-B2A7-6C69A0A201B2}" type="pres">
      <dgm:prSet presAssocID="{B6627C9F-3848-44C0-A623-436841BCED01}" presName="spH" presStyleCnt="0"/>
      <dgm:spPr/>
    </dgm:pt>
    <dgm:pt modelId="{92C1CB72-4FC2-4BA1-B456-3D38FB402283}" type="pres">
      <dgm:prSet presAssocID="{B6627C9F-3848-44C0-A623-436841BCED01}" presName="desTx" presStyleLbl="node1" presStyleIdx="1" presStyleCnt="3" custLinFactNeighborX="-77418">
        <dgm:presLayoutVars>
          <dgm:bulletEnabled val="1"/>
        </dgm:presLayoutVars>
      </dgm:prSet>
      <dgm:spPr/>
      <dgm:t>
        <a:bodyPr/>
        <a:lstStyle/>
        <a:p>
          <a:endParaRPr lang="en-GB"/>
        </a:p>
      </dgm:t>
    </dgm:pt>
    <dgm:pt modelId="{4FC8E5CF-99ED-446C-A28C-9A8CC6491EB6}" type="pres">
      <dgm:prSet presAssocID="{741A5DD0-7C33-4693-BDE5-128FC8CD9FF8}" presName="spV" presStyleCnt="0"/>
      <dgm:spPr/>
    </dgm:pt>
    <dgm:pt modelId="{12AC3703-CB62-47EE-9D89-9BFA36952B6D}" type="pres">
      <dgm:prSet presAssocID="{77C1468D-FFA2-4CE6-B523-0E43BD8105A1}" presName="linNode" presStyleCnt="0"/>
      <dgm:spPr/>
    </dgm:pt>
    <dgm:pt modelId="{E382E082-898E-421F-BA70-BAE699197B5A}" type="pres">
      <dgm:prSet presAssocID="{77C1468D-FFA2-4CE6-B523-0E43BD8105A1}" presName="parTx" presStyleLbl="revTx" presStyleIdx="2" presStyleCnt="3" custLinFactNeighborX="-3793">
        <dgm:presLayoutVars>
          <dgm:chMax val="1"/>
          <dgm:bulletEnabled val="1"/>
        </dgm:presLayoutVars>
      </dgm:prSet>
      <dgm:spPr/>
      <dgm:t>
        <a:bodyPr/>
        <a:lstStyle/>
        <a:p>
          <a:endParaRPr lang="en-GB"/>
        </a:p>
      </dgm:t>
    </dgm:pt>
    <dgm:pt modelId="{742BB234-EB77-404F-8AC7-AF24416B4020}" type="pres">
      <dgm:prSet presAssocID="{77C1468D-FFA2-4CE6-B523-0E43BD8105A1}" presName="bracket" presStyleLbl="parChTrans1D1" presStyleIdx="2" presStyleCnt="3" custLinFactNeighborX="-77418"/>
      <dgm:spPr/>
    </dgm:pt>
    <dgm:pt modelId="{E0AB25D7-2FF5-4A8F-9386-2AD5325AFA69}" type="pres">
      <dgm:prSet presAssocID="{77C1468D-FFA2-4CE6-B523-0E43BD8105A1}" presName="spH" presStyleCnt="0"/>
      <dgm:spPr/>
    </dgm:pt>
    <dgm:pt modelId="{058CCBEC-099F-4101-B511-9BE18EC219B5}" type="pres">
      <dgm:prSet presAssocID="{77C1468D-FFA2-4CE6-B523-0E43BD8105A1}" presName="desTx" presStyleLbl="node1" presStyleIdx="2" presStyleCnt="3" custLinFactNeighborX="-77418">
        <dgm:presLayoutVars>
          <dgm:bulletEnabled val="1"/>
        </dgm:presLayoutVars>
      </dgm:prSet>
      <dgm:spPr/>
      <dgm:t>
        <a:bodyPr/>
        <a:lstStyle/>
        <a:p>
          <a:endParaRPr lang="en-GB"/>
        </a:p>
      </dgm:t>
    </dgm:pt>
  </dgm:ptLst>
  <dgm:cxnLst>
    <dgm:cxn modelId="{853B17DF-6DBE-4AC0-8FDF-D449E0096998}" srcId="{1FB93849-FE1A-4882-89C7-16A4DEF98145}" destId="{E0516C06-3ED6-46EB-83D3-F15C95B18827}" srcOrd="0" destOrd="0" parTransId="{FCF3F8E4-9A84-458C-BF81-8369E6918A49}" sibTransId="{98B5C676-8F21-44BA-99F9-2DB070E23978}"/>
    <dgm:cxn modelId="{E89CDC71-8A85-4958-B1E5-6F4E189F37FE}" type="presOf" srcId="{77C1468D-FFA2-4CE6-B523-0E43BD8105A1}" destId="{E382E082-898E-421F-BA70-BAE699197B5A}" srcOrd="0" destOrd="0" presId="urn:diagrams.loki3.com/BracketList+Icon"/>
    <dgm:cxn modelId="{5B9190F7-C27F-4D8C-87D0-CFC86BF1945F}" type="presOf" srcId="{9F869F4F-27BA-428C-9E94-40278366213F}" destId="{E40AB9A7-5735-480B-B678-A9E2932E2843}" srcOrd="0" destOrd="0" presId="urn:diagrams.loki3.com/BracketList+Icon"/>
    <dgm:cxn modelId="{F5080736-F818-4CC7-A63F-84D4EDC28DAA}" srcId="{B6627C9F-3848-44C0-A623-436841BCED01}" destId="{A32D7BD2-E3F9-4062-8117-636A4AB186E9}" srcOrd="0" destOrd="0" parTransId="{F04C0FE6-D7EE-4C76-88B4-8FCB36C09E2C}" sibTransId="{5BC58593-B6DD-48FF-BC2D-7719F657E893}"/>
    <dgm:cxn modelId="{78828F7F-3EE7-4B14-888B-B106B437F8C7}" type="presOf" srcId="{A192B50B-D10D-489B-9BAE-D84856301CD0}" destId="{13EE42C4-6510-4596-B1A4-7DA64A950B6C}" srcOrd="0" destOrd="3" presId="urn:diagrams.loki3.com/BracketList+Icon"/>
    <dgm:cxn modelId="{C08E3394-9081-40C0-961F-C2EF7FEEC4AE}" srcId="{9F869F4F-27BA-428C-9E94-40278366213F}" destId="{11E41747-4FED-4EC9-9B82-8DEC0AA0BD97}" srcOrd="1" destOrd="0" parTransId="{DD0AB57D-BF2F-4316-AE75-5BF23A0D06CF}" sibTransId="{F22A8090-7681-4B69-AFF0-1E51F0B44A6D}"/>
    <dgm:cxn modelId="{0080609F-8871-4B37-9038-CE83823BAFF9}" type="presOf" srcId="{1FB93849-FE1A-4882-89C7-16A4DEF98145}" destId="{13EE42C4-6510-4596-B1A4-7DA64A950B6C}" srcOrd="0" destOrd="0" presId="urn:diagrams.loki3.com/BracketList+Icon"/>
    <dgm:cxn modelId="{7CDA143E-7953-4775-B72A-4050C7CA092A}" srcId="{11E41747-4FED-4EC9-9B82-8DEC0AA0BD97}" destId="{A192B50B-D10D-489B-9BAE-D84856301CD0}" srcOrd="0" destOrd="0" parTransId="{EC3B58B6-6CF4-4E55-A719-5151A9E412F9}" sibTransId="{6E21FE83-A769-4FB8-900A-FBE83E69876E}"/>
    <dgm:cxn modelId="{0F5EC196-02C3-468A-99A2-827B3AA762F1}" srcId="{917D37C2-BB54-45CC-857F-009E7510593A}" destId="{77C1468D-FFA2-4CE6-B523-0E43BD8105A1}" srcOrd="2" destOrd="0" parTransId="{2D767FEF-E37C-40D0-B5D3-60ACCB4C0D6B}" sibTransId="{03BCF3AC-B9E0-43AD-8596-BBACEF9D629B}"/>
    <dgm:cxn modelId="{D3AAED3A-A296-4118-AA97-682A81799FD5}" srcId="{9F869F4F-27BA-428C-9E94-40278366213F}" destId="{1FB93849-FE1A-4882-89C7-16A4DEF98145}" srcOrd="0" destOrd="0" parTransId="{76D3CFA2-5951-49D6-9FB7-0B471ACBF6BC}" sibTransId="{5C21C4D6-FD01-47B7-ABB3-2AB1ACDD3CE9}"/>
    <dgm:cxn modelId="{3397B38B-4B97-4855-9018-5C0903CF9595}" srcId="{917D37C2-BB54-45CC-857F-009E7510593A}" destId="{B6627C9F-3848-44C0-A623-436841BCED01}" srcOrd="1" destOrd="0" parTransId="{50C0630A-A7E0-4046-822F-062BB26DDE13}" sibTransId="{741A5DD0-7C33-4693-BDE5-128FC8CD9FF8}"/>
    <dgm:cxn modelId="{71D1181A-C82D-471D-A2D2-10B67B668D08}" type="presOf" srcId="{3A484F49-3657-40B5-AA6A-CDB4222FA8F3}" destId="{058CCBEC-099F-4101-B511-9BE18EC219B5}" srcOrd="0" destOrd="0" presId="urn:diagrams.loki3.com/BracketList+Icon"/>
    <dgm:cxn modelId="{573595F1-7142-41B1-93E7-C66671194385}" type="presOf" srcId="{E0516C06-3ED6-46EB-83D3-F15C95B18827}" destId="{13EE42C4-6510-4596-B1A4-7DA64A950B6C}" srcOrd="0" destOrd="1" presId="urn:diagrams.loki3.com/BracketList+Icon"/>
    <dgm:cxn modelId="{D4D5DC4B-1FDF-4FA1-A180-3B89DB16C8B4}" type="presOf" srcId="{11E41747-4FED-4EC9-9B82-8DEC0AA0BD97}" destId="{13EE42C4-6510-4596-B1A4-7DA64A950B6C}" srcOrd="0" destOrd="2" presId="urn:diagrams.loki3.com/BracketList+Icon"/>
    <dgm:cxn modelId="{3F9F169B-0557-4E55-B8D0-283A89DC2DF2}" srcId="{917D37C2-BB54-45CC-857F-009E7510593A}" destId="{9F869F4F-27BA-428C-9E94-40278366213F}" srcOrd="0" destOrd="0" parTransId="{B5130808-01CF-4419-9CCC-1CB2A2117813}" sibTransId="{746EED74-4C70-4C71-A2F1-DFF3361C27A2}"/>
    <dgm:cxn modelId="{A50CCD5C-3FF2-4166-BB03-534C2297D7C9}" type="presOf" srcId="{917D37C2-BB54-45CC-857F-009E7510593A}" destId="{2F50AA90-A614-4DFA-93FD-9349B29CC41A}" srcOrd="0" destOrd="0" presId="urn:diagrams.loki3.com/BracketList+Icon"/>
    <dgm:cxn modelId="{1387E314-DC5E-47A6-8794-B39E690531DA}" type="presOf" srcId="{B6627C9F-3848-44C0-A623-436841BCED01}" destId="{57CC6D7B-B714-45BF-93B3-E52DF1C17072}" srcOrd="0" destOrd="0" presId="urn:diagrams.loki3.com/BracketList+Icon"/>
    <dgm:cxn modelId="{B49CDD31-D8D5-4B37-9D69-B17DAF06EC3B}" type="presOf" srcId="{A32D7BD2-E3F9-4062-8117-636A4AB186E9}" destId="{92C1CB72-4FC2-4BA1-B456-3D38FB402283}" srcOrd="0" destOrd="0" presId="urn:diagrams.loki3.com/BracketList+Icon"/>
    <dgm:cxn modelId="{3EF4486F-4C5B-434B-B273-FC36796C62A3}" srcId="{77C1468D-FFA2-4CE6-B523-0E43BD8105A1}" destId="{3A484F49-3657-40B5-AA6A-CDB4222FA8F3}" srcOrd="0" destOrd="0" parTransId="{BD8D056B-97A4-4B55-A189-1C2CB7953A54}" sibTransId="{BEBB1ABD-6A55-46BC-861E-C20FC00FD6E2}"/>
    <dgm:cxn modelId="{589AF66B-C03D-4817-A594-CAAAC14E431B}" type="presParOf" srcId="{2F50AA90-A614-4DFA-93FD-9349B29CC41A}" destId="{E75FD3F1-C2A4-4FC7-A680-97073919D45A}" srcOrd="0" destOrd="0" presId="urn:diagrams.loki3.com/BracketList+Icon"/>
    <dgm:cxn modelId="{4C462E1C-77E4-489A-9FAA-13B1CE90ECD4}" type="presParOf" srcId="{E75FD3F1-C2A4-4FC7-A680-97073919D45A}" destId="{E40AB9A7-5735-480B-B678-A9E2932E2843}" srcOrd="0" destOrd="0" presId="urn:diagrams.loki3.com/BracketList+Icon"/>
    <dgm:cxn modelId="{5E73F20D-3677-41A7-8B21-7959B10F8BB1}" type="presParOf" srcId="{E75FD3F1-C2A4-4FC7-A680-97073919D45A}" destId="{C38F9BF3-A97E-4EE5-A033-B0E2BB9CC4D3}" srcOrd="1" destOrd="0" presId="urn:diagrams.loki3.com/BracketList+Icon"/>
    <dgm:cxn modelId="{9505086A-8CDE-4534-AB9C-FC5A67F5FFEB}" type="presParOf" srcId="{E75FD3F1-C2A4-4FC7-A680-97073919D45A}" destId="{12B7CC01-73E8-4A2C-A218-DCA542553D4C}" srcOrd="2" destOrd="0" presId="urn:diagrams.loki3.com/BracketList+Icon"/>
    <dgm:cxn modelId="{2979D7BD-2848-454C-B900-99FD8A12814D}" type="presParOf" srcId="{E75FD3F1-C2A4-4FC7-A680-97073919D45A}" destId="{13EE42C4-6510-4596-B1A4-7DA64A950B6C}" srcOrd="3" destOrd="0" presId="urn:diagrams.loki3.com/BracketList+Icon"/>
    <dgm:cxn modelId="{C3ABD471-1F42-40AF-A9A8-E76785543800}" type="presParOf" srcId="{2F50AA90-A614-4DFA-93FD-9349B29CC41A}" destId="{F85B7134-B5DE-4753-BC45-1FC856184AFA}" srcOrd="1" destOrd="0" presId="urn:diagrams.loki3.com/BracketList+Icon"/>
    <dgm:cxn modelId="{E7C6F943-C6E9-4E88-9207-3D8ABAB622F2}" type="presParOf" srcId="{2F50AA90-A614-4DFA-93FD-9349B29CC41A}" destId="{7E85DB46-A47F-4B0E-BB68-D59C6E797EB5}" srcOrd="2" destOrd="0" presId="urn:diagrams.loki3.com/BracketList+Icon"/>
    <dgm:cxn modelId="{47FCA8FD-57F0-4E58-BC13-11F82C7EA967}" type="presParOf" srcId="{7E85DB46-A47F-4B0E-BB68-D59C6E797EB5}" destId="{57CC6D7B-B714-45BF-93B3-E52DF1C17072}" srcOrd="0" destOrd="0" presId="urn:diagrams.loki3.com/BracketList+Icon"/>
    <dgm:cxn modelId="{36567D88-E97A-4410-A66F-1525DDC551F4}" type="presParOf" srcId="{7E85DB46-A47F-4B0E-BB68-D59C6E797EB5}" destId="{8589DD38-A524-4C43-85E9-CCE4DE15FFB6}" srcOrd="1" destOrd="0" presId="urn:diagrams.loki3.com/BracketList+Icon"/>
    <dgm:cxn modelId="{4F9F8D38-5576-44FF-AF6B-23F8EF72AEE0}" type="presParOf" srcId="{7E85DB46-A47F-4B0E-BB68-D59C6E797EB5}" destId="{6C80EB11-7BAC-4260-B2A7-6C69A0A201B2}" srcOrd="2" destOrd="0" presId="urn:diagrams.loki3.com/BracketList+Icon"/>
    <dgm:cxn modelId="{DE5BB9E8-7CC4-4BAC-A4DA-F82DC4CC9419}" type="presParOf" srcId="{7E85DB46-A47F-4B0E-BB68-D59C6E797EB5}" destId="{92C1CB72-4FC2-4BA1-B456-3D38FB402283}" srcOrd="3" destOrd="0" presId="urn:diagrams.loki3.com/BracketList+Icon"/>
    <dgm:cxn modelId="{19C68DA6-B006-4010-B70D-DD86F1DB33B5}" type="presParOf" srcId="{2F50AA90-A614-4DFA-93FD-9349B29CC41A}" destId="{4FC8E5CF-99ED-446C-A28C-9A8CC6491EB6}" srcOrd="3" destOrd="0" presId="urn:diagrams.loki3.com/BracketList+Icon"/>
    <dgm:cxn modelId="{B03CAD56-397E-4915-887B-F9311AB4ACD4}" type="presParOf" srcId="{2F50AA90-A614-4DFA-93FD-9349B29CC41A}" destId="{12AC3703-CB62-47EE-9D89-9BFA36952B6D}" srcOrd="4" destOrd="0" presId="urn:diagrams.loki3.com/BracketList+Icon"/>
    <dgm:cxn modelId="{9114A610-616E-4F57-B284-21F330DC430D}" type="presParOf" srcId="{12AC3703-CB62-47EE-9D89-9BFA36952B6D}" destId="{E382E082-898E-421F-BA70-BAE699197B5A}" srcOrd="0" destOrd="0" presId="urn:diagrams.loki3.com/BracketList+Icon"/>
    <dgm:cxn modelId="{D72BFE44-FA14-4E31-9B71-26E42F2AD056}" type="presParOf" srcId="{12AC3703-CB62-47EE-9D89-9BFA36952B6D}" destId="{742BB234-EB77-404F-8AC7-AF24416B4020}" srcOrd="1" destOrd="0" presId="urn:diagrams.loki3.com/BracketList+Icon"/>
    <dgm:cxn modelId="{48D2D195-CD5B-4B13-A021-B0A2CCDFA240}" type="presParOf" srcId="{12AC3703-CB62-47EE-9D89-9BFA36952B6D}" destId="{E0AB25D7-2FF5-4A8F-9386-2AD5325AFA69}" srcOrd="2" destOrd="0" presId="urn:diagrams.loki3.com/BracketList+Icon"/>
    <dgm:cxn modelId="{1879DF3C-934A-4A1F-B6E5-DE17E2F4AE74}" type="presParOf" srcId="{12AC3703-CB62-47EE-9D89-9BFA36952B6D}" destId="{058CCBEC-099F-4101-B511-9BE18EC219B5}"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783176-353C-401E-8A0A-EAF1D4472EEA}" type="doc">
      <dgm:prSet loTypeId="urn:diagrams.loki3.com/BracketList+Icon" loCatId="list" qsTypeId="urn:microsoft.com/office/officeart/2005/8/quickstyle/simple1#3" qsCatId="simple" csTypeId="urn:microsoft.com/office/officeart/2005/8/colors/accent3_2" csCatId="accent3" phldr="1"/>
      <dgm:spPr/>
      <dgm:t>
        <a:bodyPr/>
        <a:lstStyle/>
        <a:p>
          <a:endParaRPr lang="en-GB"/>
        </a:p>
      </dgm:t>
    </dgm:pt>
    <dgm:pt modelId="{EBF04B82-CBF0-4593-856E-484CD3608AD4}">
      <dgm:prSet/>
      <dgm:spPr/>
      <dgm:t>
        <a:bodyPr/>
        <a:lstStyle/>
        <a:p>
          <a:pPr rtl="0"/>
          <a:r>
            <a:rPr lang="en-GB" dirty="0" smtClean="0"/>
            <a:t>Cross-sectional</a:t>
          </a:r>
          <a:endParaRPr lang="en-GB" dirty="0"/>
        </a:p>
      </dgm:t>
    </dgm:pt>
    <dgm:pt modelId="{99B0983C-BE59-4DBB-8C31-E8E9C41D7F5E}" type="parTrans" cxnId="{3C7AC744-AFF0-444D-A900-E8DC2CD2CDAB}">
      <dgm:prSet/>
      <dgm:spPr/>
      <dgm:t>
        <a:bodyPr/>
        <a:lstStyle/>
        <a:p>
          <a:endParaRPr lang="en-GB"/>
        </a:p>
      </dgm:t>
    </dgm:pt>
    <dgm:pt modelId="{9F41DE69-FE32-4830-83FB-6BB8732E57EB}" type="sibTrans" cxnId="{3C7AC744-AFF0-444D-A900-E8DC2CD2CDAB}">
      <dgm:prSet/>
      <dgm:spPr/>
      <dgm:t>
        <a:bodyPr/>
        <a:lstStyle/>
        <a:p>
          <a:endParaRPr lang="en-GB"/>
        </a:p>
      </dgm:t>
    </dgm:pt>
    <dgm:pt modelId="{2542CEDB-0481-4FCB-B8A8-1118F80FEA52}">
      <dgm:prSet/>
      <dgm:spPr/>
      <dgm:t>
        <a:bodyPr/>
        <a:lstStyle/>
        <a:p>
          <a:pPr rtl="0"/>
          <a:r>
            <a:rPr lang="en-GB" dirty="0" smtClean="0"/>
            <a:t>Repeated cross sectional</a:t>
          </a:r>
          <a:endParaRPr lang="en-GB" dirty="0"/>
        </a:p>
      </dgm:t>
    </dgm:pt>
    <dgm:pt modelId="{2ED26649-935B-494C-8CC0-8CBD8C7CF7C8}" type="parTrans" cxnId="{5C46DA96-483D-4F7D-AFCC-9E3C7F684912}">
      <dgm:prSet/>
      <dgm:spPr/>
      <dgm:t>
        <a:bodyPr/>
        <a:lstStyle/>
        <a:p>
          <a:endParaRPr lang="en-GB"/>
        </a:p>
      </dgm:t>
    </dgm:pt>
    <dgm:pt modelId="{85DB5AAC-306D-4640-BF79-BDD9508F122C}" type="sibTrans" cxnId="{5C46DA96-483D-4F7D-AFCC-9E3C7F684912}">
      <dgm:prSet/>
      <dgm:spPr/>
      <dgm:t>
        <a:bodyPr/>
        <a:lstStyle/>
        <a:p>
          <a:endParaRPr lang="en-GB"/>
        </a:p>
      </dgm:t>
    </dgm:pt>
    <dgm:pt modelId="{2130BEFD-76E0-4493-BC8E-95460FB144E7}">
      <dgm:prSet/>
      <dgm:spPr/>
      <dgm:t>
        <a:bodyPr/>
        <a:lstStyle/>
        <a:p>
          <a:pPr rtl="0"/>
          <a:r>
            <a:rPr lang="en-GB" dirty="0" smtClean="0"/>
            <a:t>Time series</a:t>
          </a:r>
          <a:endParaRPr lang="en-GB" dirty="0"/>
        </a:p>
      </dgm:t>
    </dgm:pt>
    <dgm:pt modelId="{B2AB022F-3020-4429-8872-0FFE81F77354}" type="parTrans" cxnId="{FA763AAF-F562-47BF-8C0D-3C4029C9CA46}">
      <dgm:prSet/>
      <dgm:spPr/>
      <dgm:t>
        <a:bodyPr/>
        <a:lstStyle/>
        <a:p>
          <a:endParaRPr lang="en-GB"/>
        </a:p>
      </dgm:t>
    </dgm:pt>
    <dgm:pt modelId="{D1B8CB19-F34C-47E6-A9D0-A7B89EDBA8AA}" type="sibTrans" cxnId="{FA763AAF-F562-47BF-8C0D-3C4029C9CA46}">
      <dgm:prSet/>
      <dgm:spPr/>
      <dgm:t>
        <a:bodyPr/>
        <a:lstStyle/>
        <a:p>
          <a:endParaRPr lang="en-GB"/>
        </a:p>
      </dgm:t>
    </dgm:pt>
    <dgm:pt modelId="{643C004C-EF59-4FC4-982D-3050963885D2}">
      <dgm:prSet/>
      <dgm:spPr/>
      <dgm:t>
        <a:bodyPr/>
        <a:lstStyle/>
        <a:p>
          <a:pPr rtl="0"/>
          <a:r>
            <a:rPr lang="en-GB" dirty="0" smtClean="0"/>
            <a:t>Longitudinal</a:t>
          </a:r>
          <a:endParaRPr lang="en-GB" dirty="0"/>
        </a:p>
      </dgm:t>
    </dgm:pt>
    <dgm:pt modelId="{9829BDED-59F0-451D-AE4E-0862ABB75616}" type="parTrans" cxnId="{B6CDB9DE-D7B4-4752-85C2-AC5E6CB240F9}">
      <dgm:prSet/>
      <dgm:spPr/>
      <dgm:t>
        <a:bodyPr/>
        <a:lstStyle/>
        <a:p>
          <a:endParaRPr lang="en-GB"/>
        </a:p>
      </dgm:t>
    </dgm:pt>
    <dgm:pt modelId="{2581404B-E12E-4CE3-B9AB-870B026EB1DC}" type="sibTrans" cxnId="{B6CDB9DE-D7B4-4752-85C2-AC5E6CB240F9}">
      <dgm:prSet/>
      <dgm:spPr/>
      <dgm:t>
        <a:bodyPr/>
        <a:lstStyle/>
        <a:p>
          <a:endParaRPr lang="en-GB"/>
        </a:p>
      </dgm:t>
    </dgm:pt>
    <dgm:pt modelId="{C9286276-43CE-4D6C-80A1-8E7682F88995}">
      <dgm:prSet/>
      <dgm:spPr/>
      <dgm:t>
        <a:bodyPr/>
        <a:lstStyle/>
        <a:p>
          <a:pPr rtl="0"/>
          <a:r>
            <a:rPr lang="en-GB" dirty="0" smtClean="0"/>
            <a:t>one-point of time (a snap shot)</a:t>
          </a:r>
          <a:endParaRPr lang="en-GB" dirty="0"/>
        </a:p>
      </dgm:t>
    </dgm:pt>
    <dgm:pt modelId="{8FF8F355-A3E1-42E7-9082-EBA015F76C81}" type="parTrans" cxnId="{133581F0-E572-442F-9D79-32C0E46C0D2D}">
      <dgm:prSet/>
      <dgm:spPr/>
      <dgm:t>
        <a:bodyPr/>
        <a:lstStyle/>
        <a:p>
          <a:endParaRPr lang="en-GB"/>
        </a:p>
      </dgm:t>
    </dgm:pt>
    <dgm:pt modelId="{D13C6E64-DEAA-41BF-B673-1CDB306D5A55}" type="sibTrans" cxnId="{133581F0-E572-442F-9D79-32C0E46C0D2D}">
      <dgm:prSet/>
      <dgm:spPr/>
      <dgm:t>
        <a:bodyPr/>
        <a:lstStyle/>
        <a:p>
          <a:endParaRPr lang="en-GB"/>
        </a:p>
      </dgm:t>
    </dgm:pt>
    <dgm:pt modelId="{CF523DFB-C583-48CE-8DE6-3E1A1639DF90}">
      <dgm:prSet/>
      <dgm:spPr/>
      <dgm:t>
        <a:bodyPr/>
        <a:lstStyle/>
        <a:p>
          <a:pPr rtl="0"/>
          <a:r>
            <a:rPr lang="en-GB" dirty="0" smtClean="0"/>
            <a:t>cross-sectional surveys repeated with new samples</a:t>
          </a:r>
          <a:endParaRPr lang="en-GB" dirty="0"/>
        </a:p>
      </dgm:t>
    </dgm:pt>
    <dgm:pt modelId="{F5DC4251-6C6A-4170-A31A-7CF6ECB6DE0A}" type="parTrans" cxnId="{748A0381-D76A-4C6E-A3FE-F73761B27E16}">
      <dgm:prSet/>
      <dgm:spPr/>
      <dgm:t>
        <a:bodyPr/>
        <a:lstStyle/>
        <a:p>
          <a:endParaRPr lang="en-GB"/>
        </a:p>
      </dgm:t>
    </dgm:pt>
    <dgm:pt modelId="{3AA59421-0BC9-41FB-99B2-134A4D16D2E6}" type="sibTrans" cxnId="{748A0381-D76A-4C6E-A3FE-F73761B27E16}">
      <dgm:prSet/>
      <dgm:spPr/>
      <dgm:t>
        <a:bodyPr/>
        <a:lstStyle/>
        <a:p>
          <a:endParaRPr lang="en-GB"/>
        </a:p>
      </dgm:t>
    </dgm:pt>
    <dgm:pt modelId="{C92D74A3-CDDA-4B91-81C9-F795C912F257}">
      <dgm:prSet/>
      <dgm:spPr/>
      <dgm:t>
        <a:bodyPr/>
        <a:lstStyle/>
        <a:p>
          <a:pPr rtl="0"/>
          <a:r>
            <a:rPr lang="en-GB" u="none" dirty="0" smtClean="0"/>
            <a:t>series of data points in </a:t>
          </a:r>
          <a:r>
            <a:rPr lang="en-GB" dirty="0" smtClean="0"/>
            <a:t>time order (often equally spaced in time)</a:t>
          </a:r>
          <a:endParaRPr lang="en-GB" dirty="0"/>
        </a:p>
      </dgm:t>
    </dgm:pt>
    <dgm:pt modelId="{C684CBA9-E278-4361-AFEE-AFFC7A8CE98E}" type="parTrans" cxnId="{7E7F1AFA-2CE0-4C86-BF2F-03FD667FBFDD}">
      <dgm:prSet/>
      <dgm:spPr/>
      <dgm:t>
        <a:bodyPr/>
        <a:lstStyle/>
        <a:p>
          <a:endParaRPr lang="en-GB"/>
        </a:p>
      </dgm:t>
    </dgm:pt>
    <dgm:pt modelId="{780F7899-02E5-4263-8534-669FD4C7851C}" type="sibTrans" cxnId="{7E7F1AFA-2CE0-4C86-BF2F-03FD667FBFDD}">
      <dgm:prSet/>
      <dgm:spPr/>
      <dgm:t>
        <a:bodyPr/>
        <a:lstStyle/>
        <a:p>
          <a:endParaRPr lang="en-GB"/>
        </a:p>
      </dgm:t>
    </dgm:pt>
    <dgm:pt modelId="{6A8BFCBE-4638-4B71-96C2-1FC8E33D071E}">
      <dgm:prSet/>
      <dgm:spPr/>
      <dgm:t>
        <a:bodyPr/>
        <a:lstStyle/>
        <a:p>
          <a:pPr rtl="0"/>
          <a:r>
            <a:rPr lang="en-GB" dirty="0" smtClean="0"/>
            <a:t>follow the same units over time e.g. household panel studies collect information from a sample of households in regular ‘waves’ </a:t>
          </a:r>
          <a:endParaRPr lang="en-GB" dirty="0"/>
        </a:p>
      </dgm:t>
    </dgm:pt>
    <dgm:pt modelId="{A01B1D37-BC5D-46C2-B81F-055D90C61F26}" type="parTrans" cxnId="{D2926D37-D33D-45FF-A902-9DE14F50C2E6}">
      <dgm:prSet/>
      <dgm:spPr/>
      <dgm:t>
        <a:bodyPr/>
        <a:lstStyle/>
        <a:p>
          <a:endParaRPr lang="en-GB"/>
        </a:p>
      </dgm:t>
    </dgm:pt>
    <dgm:pt modelId="{2FA8AE86-D02F-4897-8A62-BF0ECB61A0C4}" type="sibTrans" cxnId="{D2926D37-D33D-45FF-A902-9DE14F50C2E6}">
      <dgm:prSet/>
      <dgm:spPr/>
      <dgm:t>
        <a:bodyPr/>
        <a:lstStyle/>
        <a:p>
          <a:endParaRPr lang="en-GB"/>
        </a:p>
      </dgm:t>
    </dgm:pt>
    <dgm:pt modelId="{C1FEF27D-C18D-4996-BF7A-B1DF441C53AF}">
      <dgm:prSet/>
      <dgm:spPr/>
      <dgm:t>
        <a:bodyPr/>
        <a:lstStyle/>
        <a:p>
          <a:pPr rtl="0"/>
          <a:r>
            <a:rPr lang="en-GB" dirty="0" smtClean="0"/>
            <a:t>usually information on multiple cases and variables</a:t>
          </a:r>
          <a:endParaRPr lang="en-GB" dirty="0"/>
        </a:p>
      </dgm:t>
    </dgm:pt>
    <dgm:pt modelId="{7AF05466-F32D-489E-A0D5-F63275963C96}" type="parTrans" cxnId="{210E19DD-C0C6-44C9-A903-39D64AF515DC}">
      <dgm:prSet/>
      <dgm:spPr/>
      <dgm:t>
        <a:bodyPr/>
        <a:lstStyle/>
        <a:p>
          <a:endParaRPr lang="en-GB"/>
        </a:p>
      </dgm:t>
    </dgm:pt>
    <dgm:pt modelId="{87724C51-2E88-4FEF-9CC5-9008C3EB11A1}" type="sibTrans" cxnId="{210E19DD-C0C6-44C9-A903-39D64AF515DC}">
      <dgm:prSet/>
      <dgm:spPr/>
      <dgm:t>
        <a:bodyPr/>
        <a:lstStyle/>
        <a:p>
          <a:endParaRPr lang="en-GB"/>
        </a:p>
      </dgm:t>
    </dgm:pt>
    <dgm:pt modelId="{5CF9F009-0223-4550-B041-7780D2B7A514}">
      <dgm:prSet/>
      <dgm:spPr/>
      <dgm:t>
        <a:bodyPr/>
        <a:lstStyle/>
        <a:p>
          <a:pPr rtl="0"/>
          <a:r>
            <a:rPr lang="en-GB" dirty="0" smtClean="0"/>
            <a:t>data from the different samples allows analysis of trends</a:t>
          </a:r>
          <a:endParaRPr lang="en-GB" dirty="0"/>
        </a:p>
      </dgm:t>
    </dgm:pt>
    <dgm:pt modelId="{596EC1B3-4D60-4312-BE75-06F673256932}" type="parTrans" cxnId="{8E8C9D77-6465-41A6-AAEE-C9D94FEE01EF}">
      <dgm:prSet/>
      <dgm:spPr/>
      <dgm:t>
        <a:bodyPr/>
        <a:lstStyle/>
        <a:p>
          <a:endParaRPr lang="en-GB"/>
        </a:p>
      </dgm:t>
    </dgm:pt>
    <dgm:pt modelId="{C6D62A34-12D7-42EB-B86D-0C16AC4AA7C6}" type="sibTrans" cxnId="{8E8C9D77-6465-41A6-AAEE-C9D94FEE01EF}">
      <dgm:prSet/>
      <dgm:spPr/>
      <dgm:t>
        <a:bodyPr/>
        <a:lstStyle/>
        <a:p>
          <a:endParaRPr lang="en-GB"/>
        </a:p>
      </dgm:t>
    </dgm:pt>
    <dgm:pt modelId="{B5B9BB7B-F49F-40E4-8D17-79FD0864E4FE}">
      <dgm:prSet/>
      <dgm:spPr/>
      <dgm:t>
        <a:bodyPr/>
        <a:lstStyle/>
        <a:p>
          <a:pPr rtl="0"/>
          <a:r>
            <a:rPr lang="en-GB" dirty="0" smtClean="0"/>
            <a:t>aggregate macro data are often time-series data.</a:t>
          </a:r>
          <a:endParaRPr lang="en-GB" dirty="0"/>
        </a:p>
      </dgm:t>
    </dgm:pt>
    <dgm:pt modelId="{F9294830-491E-43CF-9E62-3B52D3B42A00}" type="parTrans" cxnId="{1BB30582-3129-4EE0-BD27-B66CDD85DB37}">
      <dgm:prSet/>
      <dgm:spPr/>
      <dgm:t>
        <a:bodyPr/>
        <a:lstStyle/>
        <a:p>
          <a:endParaRPr lang="en-GB"/>
        </a:p>
      </dgm:t>
    </dgm:pt>
    <dgm:pt modelId="{8A801810-F84C-408F-88AA-B257691F4C2D}" type="sibTrans" cxnId="{1BB30582-3129-4EE0-BD27-B66CDD85DB37}">
      <dgm:prSet/>
      <dgm:spPr/>
      <dgm:t>
        <a:bodyPr/>
        <a:lstStyle/>
        <a:p>
          <a:endParaRPr lang="en-GB"/>
        </a:p>
      </dgm:t>
    </dgm:pt>
    <dgm:pt modelId="{9C89E83D-C015-4E3A-BD3B-8BD204A92558}">
      <dgm:prSet/>
      <dgm:spPr/>
      <dgm:t>
        <a:bodyPr/>
        <a:lstStyle/>
        <a:p>
          <a:pPr rtl="0"/>
          <a:r>
            <a:rPr lang="en-GB" dirty="0" smtClean="0"/>
            <a:t>time points may come from sample surveys e.g. unemployment from labour force surveys</a:t>
          </a:r>
          <a:endParaRPr lang="en-GB" dirty="0"/>
        </a:p>
      </dgm:t>
    </dgm:pt>
    <dgm:pt modelId="{05AC6FA4-1504-49FF-859E-6FFBC94C2B78}" type="parTrans" cxnId="{4296044C-841A-4830-93FD-657DD9F4811A}">
      <dgm:prSet/>
      <dgm:spPr/>
      <dgm:t>
        <a:bodyPr/>
        <a:lstStyle/>
        <a:p>
          <a:endParaRPr lang="en-GB"/>
        </a:p>
      </dgm:t>
    </dgm:pt>
    <dgm:pt modelId="{BC2B53EC-063E-4A42-9AE1-968F0E6FB5D1}" type="sibTrans" cxnId="{4296044C-841A-4830-93FD-657DD9F4811A}">
      <dgm:prSet/>
      <dgm:spPr/>
      <dgm:t>
        <a:bodyPr/>
        <a:lstStyle/>
        <a:p>
          <a:endParaRPr lang="en-GB"/>
        </a:p>
      </dgm:t>
    </dgm:pt>
    <dgm:pt modelId="{276D5A4F-B191-461E-ACA2-FA41F823D0D7}" type="pres">
      <dgm:prSet presAssocID="{EB783176-353C-401E-8A0A-EAF1D4472EEA}" presName="Name0" presStyleCnt="0">
        <dgm:presLayoutVars>
          <dgm:dir/>
          <dgm:animLvl val="lvl"/>
          <dgm:resizeHandles val="exact"/>
        </dgm:presLayoutVars>
      </dgm:prSet>
      <dgm:spPr/>
      <dgm:t>
        <a:bodyPr/>
        <a:lstStyle/>
        <a:p>
          <a:endParaRPr lang="en-GB"/>
        </a:p>
      </dgm:t>
    </dgm:pt>
    <dgm:pt modelId="{E3A805FC-1303-449E-A1FB-76CF8618C90E}" type="pres">
      <dgm:prSet presAssocID="{EBF04B82-CBF0-4593-856E-484CD3608AD4}" presName="linNode" presStyleCnt="0"/>
      <dgm:spPr/>
    </dgm:pt>
    <dgm:pt modelId="{59E49EF8-BCDA-404E-8D34-8105EEC1F4C5}" type="pres">
      <dgm:prSet presAssocID="{EBF04B82-CBF0-4593-856E-484CD3608AD4}" presName="parTx" presStyleLbl="revTx" presStyleIdx="0" presStyleCnt="4">
        <dgm:presLayoutVars>
          <dgm:chMax val="1"/>
          <dgm:bulletEnabled val="1"/>
        </dgm:presLayoutVars>
      </dgm:prSet>
      <dgm:spPr/>
      <dgm:t>
        <a:bodyPr/>
        <a:lstStyle/>
        <a:p>
          <a:endParaRPr lang="en-GB"/>
        </a:p>
      </dgm:t>
    </dgm:pt>
    <dgm:pt modelId="{068B86D7-1915-495F-AB85-50EE18C82602}" type="pres">
      <dgm:prSet presAssocID="{EBF04B82-CBF0-4593-856E-484CD3608AD4}" presName="bracket" presStyleLbl="parChTrans1D1" presStyleIdx="0" presStyleCnt="4"/>
      <dgm:spPr/>
    </dgm:pt>
    <dgm:pt modelId="{BE799298-2FB0-40A8-B870-1B36723C2B67}" type="pres">
      <dgm:prSet presAssocID="{EBF04B82-CBF0-4593-856E-484CD3608AD4}" presName="spH" presStyleCnt="0"/>
      <dgm:spPr/>
    </dgm:pt>
    <dgm:pt modelId="{16398823-4C96-45C9-8AD0-B4939B038078}" type="pres">
      <dgm:prSet presAssocID="{EBF04B82-CBF0-4593-856E-484CD3608AD4}" presName="desTx" presStyleLbl="node1" presStyleIdx="0" presStyleCnt="4">
        <dgm:presLayoutVars>
          <dgm:bulletEnabled val="1"/>
        </dgm:presLayoutVars>
      </dgm:prSet>
      <dgm:spPr/>
      <dgm:t>
        <a:bodyPr/>
        <a:lstStyle/>
        <a:p>
          <a:endParaRPr lang="en-GB"/>
        </a:p>
      </dgm:t>
    </dgm:pt>
    <dgm:pt modelId="{C0A99F37-9E47-4706-9DF7-A6BCC0F361D0}" type="pres">
      <dgm:prSet presAssocID="{9F41DE69-FE32-4830-83FB-6BB8732E57EB}" presName="spV" presStyleCnt="0"/>
      <dgm:spPr/>
    </dgm:pt>
    <dgm:pt modelId="{231104EF-EFD0-4C10-B6BF-75769DDED70B}" type="pres">
      <dgm:prSet presAssocID="{2542CEDB-0481-4FCB-B8A8-1118F80FEA52}" presName="linNode" presStyleCnt="0"/>
      <dgm:spPr/>
    </dgm:pt>
    <dgm:pt modelId="{5E4C2E45-8D28-4F66-B1FE-FD32235F06B1}" type="pres">
      <dgm:prSet presAssocID="{2542CEDB-0481-4FCB-B8A8-1118F80FEA52}" presName="parTx" presStyleLbl="revTx" presStyleIdx="1" presStyleCnt="4">
        <dgm:presLayoutVars>
          <dgm:chMax val="1"/>
          <dgm:bulletEnabled val="1"/>
        </dgm:presLayoutVars>
      </dgm:prSet>
      <dgm:spPr/>
      <dgm:t>
        <a:bodyPr/>
        <a:lstStyle/>
        <a:p>
          <a:endParaRPr lang="en-GB"/>
        </a:p>
      </dgm:t>
    </dgm:pt>
    <dgm:pt modelId="{852A59A9-FF80-4421-B3D9-CBC7FA652BF3}" type="pres">
      <dgm:prSet presAssocID="{2542CEDB-0481-4FCB-B8A8-1118F80FEA52}" presName="bracket" presStyleLbl="parChTrans1D1" presStyleIdx="1" presStyleCnt="4"/>
      <dgm:spPr/>
    </dgm:pt>
    <dgm:pt modelId="{38AB63C8-5C74-4EF2-85B9-6E6F953B224B}" type="pres">
      <dgm:prSet presAssocID="{2542CEDB-0481-4FCB-B8A8-1118F80FEA52}" presName="spH" presStyleCnt="0"/>
      <dgm:spPr/>
    </dgm:pt>
    <dgm:pt modelId="{5A95B7A4-366F-43E3-B424-A6CA4AA42EF0}" type="pres">
      <dgm:prSet presAssocID="{2542CEDB-0481-4FCB-B8A8-1118F80FEA52}" presName="desTx" presStyleLbl="node1" presStyleIdx="1" presStyleCnt="4">
        <dgm:presLayoutVars>
          <dgm:bulletEnabled val="1"/>
        </dgm:presLayoutVars>
      </dgm:prSet>
      <dgm:spPr/>
      <dgm:t>
        <a:bodyPr/>
        <a:lstStyle/>
        <a:p>
          <a:endParaRPr lang="en-GB"/>
        </a:p>
      </dgm:t>
    </dgm:pt>
    <dgm:pt modelId="{BBA24C6B-77C8-49FB-A52F-E5030BF890E9}" type="pres">
      <dgm:prSet presAssocID="{85DB5AAC-306D-4640-BF79-BDD9508F122C}" presName="spV" presStyleCnt="0"/>
      <dgm:spPr/>
    </dgm:pt>
    <dgm:pt modelId="{88493049-1374-4A20-8F7B-89791F1E25B8}" type="pres">
      <dgm:prSet presAssocID="{2130BEFD-76E0-4493-BC8E-95460FB144E7}" presName="linNode" presStyleCnt="0"/>
      <dgm:spPr/>
    </dgm:pt>
    <dgm:pt modelId="{2F2C8027-FA41-479B-9D72-EBE6DDC9C402}" type="pres">
      <dgm:prSet presAssocID="{2130BEFD-76E0-4493-BC8E-95460FB144E7}" presName="parTx" presStyleLbl="revTx" presStyleIdx="2" presStyleCnt="4">
        <dgm:presLayoutVars>
          <dgm:chMax val="1"/>
          <dgm:bulletEnabled val="1"/>
        </dgm:presLayoutVars>
      </dgm:prSet>
      <dgm:spPr/>
      <dgm:t>
        <a:bodyPr/>
        <a:lstStyle/>
        <a:p>
          <a:endParaRPr lang="en-GB"/>
        </a:p>
      </dgm:t>
    </dgm:pt>
    <dgm:pt modelId="{8DF9BC20-2E55-4A38-B37C-6405BA3646D4}" type="pres">
      <dgm:prSet presAssocID="{2130BEFD-76E0-4493-BC8E-95460FB144E7}" presName="bracket" presStyleLbl="parChTrans1D1" presStyleIdx="2" presStyleCnt="4"/>
      <dgm:spPr/>
    </dgm:pt>
    <dgm:pt modelId="{897FAD5C-708D-4E21-96C3-9EFDECE407A0}" type="pres">
      <dgm:prSet presAssocID="{2130BEFD-76E0-4493-BC8E-95460FB144E7}" presName="spH" presStyleCnt="0"/>
      <dgm:spPr/>
    </dgm:pt>
    <dgm:pt modelId="{7FE6E2A3-3550-4E04-BC98-9736A1929958}" type="pres">
      <dgm:prSet presAssocID="{2130BEFD-76E0-4493-BC8E-95460FB144E7}" presName="desTx" presStyleLbl="node1" presStyleIdx="2" presStyleCnt="4">
        <dgm:presLayoutVars>
          <dgm:bulletEnabled val="1"/>
        </dgm:presLayoutVars>
      </dgm:prSet>
      <dgm:spPr/>
      <dgm:t>
        <a:bodyPr/>
        <a:lstStyle/>
        <a:p>
          <a:endParaRPr lang="en-GB"/>
        </a:p>
      </dgm:t>
    </dgm:pt>
    <dgm:pt modelId="{050EF0D3-8254-4A73-AA22-7C11B05F1CE7}" type="pres">
      <dgm:prSet presAssocID="{D1B8CB19-F34C-47E6-A9D0-A7B89EDBA8AA}" presName="spV" presStyleCnt="0"/>
      <dgm:spPr/>
    </dgm:pt>
    <dgm:pt modelId="{6C617E08-9FD1-460E-86F7-B239F56B6D77}" type="pres">
      <dgm:prSet presAssocID="{643C004C-EF59-4FC4-982D-3050963885D2}" presName="linNode" presStyleCnt="0"/>
      <dgm:spPr/>
    </dgm:pt>
    <dgm:pt modelId="{28014444-C75A-45FD-A097-457A30D247BF}" type="pres">
      <dgm:prSet presAssocID="{643C004C-EF59-4FC4-982D-3050963885D2}" presName="parTx" presStyleLbl="revTx" presStyleIdx="3" presStyleCnt="4">
        <dgm:presLayoutVars>
          <dgm:chMax val="1"/>
          <dgm:bulletEnabled val="1"/>
        </dgm:presLayoutVars>
      </dgm:prSet>
      <dgm:spPr/>
      <dgm:t>
        <a:bodyPr/>
        <a:lstStyle/>
        <a:p>
          <a:endParaRPr lang="en-GB"/>
        </a:p>
      </dgm:t>
    </dgm:pt>
    <dgm:pt modelId="{2DAC5AD5-3051-4BFD-ADE6-E28F4FF58FAE}" type="pres">
      <dgm:prSet presAssocID="{643C004C-EF59-4FC4-982D-3050963885D2}" presName="bracket" presStyleLbl="parChTrans1D1" presStyleIdx="3" presStyleCnt="4"/>
      <dgm:spPr/>
    </dgm:pt>
    <dgm:pt modelId="{F7D45ED8-4618-4C4E-9DD5-2AA64F8A14AB}" type="pres">
      <dgm:prSet presAssocID="{643C004C-EF59-4FC4-982D-3050963885D2}" presName="spH" presStyleCnt="0"/>
      <dgm:spPr/>
    </dgm:pt>
    <dgm:pt modelId="{586CEBC0-78E7-40E9-9A2C-3CCBB39F19A4}" type="pres">
      <dgm:prSet presAssocID="{643C004C-EF59-4FC4-982D-3050963885D2}" presName="desTx" presStyleLbl="node1" presStyleIdx="3" presStyleCnt="4">
        <dgm:presLayoutVars>
          <dgm:bulletEnabled val="1"/>
        </dgm:presLayoutVars>
      </dgm:prSet>
      <dgm:spPr/>
      <dgm:t>
        <a:bodyPr/>
        <a:lstStyle/>
        <a:p>
          <a:endParaRPr lang="en-GB"/>
        </a:p>
      </dgm:t>
    </dgm:pt>
  </dgm:ptLst>
  <dgm:cxnLst>
    <dgm:cxn modelId="{ED211E3D-BA0E-43E2-AC7D-C1A84D16CCD9}" type="presOf" srcId="{EBF04B82-CBF0-4593-856E-484CD3608AD4}" destId="{59E49EF8-BCDA-404E-8D34-8105EEC1F4C5}" srcOrd="0" destOrd="0" presId="urn:diagrams.loki3.com/BracketList+Icon"/>
    <dgm:cxn modelId="{4AD56374-F4FE-4409-9668-59BF483E6625}" type="presOf" srcId="{CF523DFB-C583-48CE-8DE6-3E1A1639DF90}" destId="{5A95B7A4-366F-43E3-B424-A6CA4AA42EF0}" srcOrd="0" destOrd="0" presId="urn:diagrams.loki3.com/BracketList+Icon"/>
    <dgm:cxn modelId="{65350440-D23C-43B3-BF4C-A24BB0DCE496}" type="presOf" srcId="{2542CEDB-0481-4FCB-B8A8-1118F80FEA52}" destId="{5E4C2E45-8D28-4F66-B1FE-FD32235F06B1}" srcOrd="0" destOrd="0" presId="urn:diagrams.loki3.com/BracketList+Icon"/>
    <dgm:cxn modelId="{6F6F345A-97C6-4E1B-B0C7-F7578950A979}" type="presOf" srcId="{EB783176-353C-401E-8A0A-EAF1D4472EEA}" destId="{276D5A4F-B191-461E-ACA2-FA41F823D0D7}" srcOrd="0" destOrd="0" presId="urn:diagrams.loki3.com/BracketList+Icon"/>
    <dgm:cxn modelId="{750F8C50-A3FC-44C6-8701-5B69B60E5758}" type="presOf" srcId="{B5B9BB7B-F49F-40E4-8D17-79FD0864E4FE}" destId="{7FE6E2A3-3550-4E04-BC98-9736A1929958}" srcOrd="0" destOrd="1" presId="urn:diagrams.loki3.com/BracketList+Icon"/>
    <dgm:cxn modelId="{9488DF67-B1C8-45A5-96FA-6D7AF0D2CAE6}" type="presOf" srcId="{6A8BFCBE-4638-4B71-96C2-1FC8E33D071E}" destId="{586CEBC0-78E7-40E9-9A2C-3CCBB39F19A4}" srcOrd="0" destOrd="0" presId="urn:diagrams.loki3.com/BracketList+Icon"/>
    <dgm:cxn modelId="{8AD9F65D-A0E5-4884-805D-08E99C226FE2}" type="presOf" srcId="{C92D74A3-CDDA-4B91-81C9-F795C912F257}" destId="{7FE6E2A3-3550-4E04-BC98-9736A1929958}" srcOrd="0" destOrd="0" presId="urn:diagrams.loki3.com/BracketList+Icon"/>
    <dgm:cxn modelId="{748A0381-D76A-4C6E-A3FE-F73761B27E16}" srcId="{2542CEDB-0481-4FCB-B8A8-1118F80FEA52}" destId="{CF523DFB-C583-48CE-8DE6-3E1A1639DF90}" srcOrd="0" destOrd="0" parTransId="{F5DC4251-6C6A-4170-A31A-7CF6ECB6DE0A}" sibTransId="{3AA59421-0BC9-41FB-99B2-134A4D16D2E6}"/>
    <dgm:cxn modelId="{5C46DA96-483D-4F7D-AFCC-9E3C7F684912}" srcId="{EB783176-353C-401E-8A0A-EAF1D4472EEA}" destId="{2542CEDB-0481-4FCB-B8A8-1118F80FEA52}" srcOrd="1" destOrd="0" parTransId="{2ED26649-935B-494C-8CC0-8CBD8C7CF7C8}" sibTransId="{85DB5AAC-306D-4640-BF79-BDD9508F122C}"/>
    <dgm:cxn modelId="{133581F0-E572-442F-9D79-32C0E46C0D2D}" srcId="{EBF04B82-CBF0-4593-856E-484CD3608AD4}" destId="{C9286276-43CE-4D6C-80A1-8E7682F88995}" srcOrd="0" destOrd="0" parTransId="{8FF8F355-A3E1-42E7-9082-EBA015F76C81}" sibTransId="{D13C6E64-DEAA-41BF-B673-1CDB306D5A55}"/>
    <dgm:cxn modelId="{28E4C9A1-88AE-4384-A946-441B8CB64395}" type="presOf" srcId="{643C004C-EF59-4FC4-982D-3050963885D2}" destId="{28014444-C75A-45FD-A097-457A30D247BF}" srcOrd="0" destOrd="0" presId="urn:diagrams.loki3.com/BracketList+Icon"/>
    <dgm:cxn modelId="{F7B51F50-86BD-41C1-9CBE-73985573C141}" type="presOf" srcId="{C9286276-43CE-4D6C-80A1-8E7682F88995}" destId="{16398823-4C96-45C9-8AD0-B4939B038078}" srcOrd="0" destOrd="0" presId="urn:diagrams.loki3.com/BracketList+Icon"/>
    <dgm:cxn modelId="{1BB30582-3129-4EE0-BD27-B66CDD85DB37}" srcId="{2130BEFD-76E0-4493-BC8E-95460FB144E7}" destId="{B5B9BB7B-F49F-40E4-8D17-79FD0864E4FE}" srcOrd="1" destOrd="0" parTransId="{F9294830-491E-43CF-9E62-3B52D3B42A00}" sibTransId="{8A801810-F84C-408F-88AA-B257691F4C2D}"/>
    <dgm:cxn modelId="{D2926D37-D33D-45FF-A902-9DE14F50C2E6}" srcId="{643C004C-EF59-4FC4-982D-3050963885D2}" destId="{6A8BFCBE-4638-4B71-96C2-1FC8E33D071E}" srcOrd="0" destOrd="0" parTransId="{A01B1D37-BC5D-46C2-B81F-055D90C61F26}" sibTransId="{2FA8AE86-D02F-4897-8A62-BF0ECB61A0C4}"/>
    <dgm:cxn modelId="{B6CDB9DE-D7B4-4752-85C2-AC5E6CB240F9}" srcId="{EB783176-353C-401E-8A0A-EAF1D4472EEA}" destId="{643C004C-EF59-4FC4-982D-3050963885D2}" srcOrd="3" destOrd="0" parTransId="{9829BDED-59F0-451D-AE4E-0862ABB75616}" sibTransId="{2581404B-E12E-4CE3-B9AB-870B026EB1DC}"/>
    <dgm:cxn modelId="{7E7F1AFA-2CE0-4C86-BF2F-03FD667FBFDD}" srcId="{2130BEFD-76E0-4493-BC8E-95460FB144E7}" destId="{C92D74A3-CDDA-4B91-81C9-F795C912F257}" srcOrd="0" destOrd="0" parTransId="{C684CBA9-E278-4361-AFEE-AFFC7A8CE98E}" sibTransId="{780F7899-02E5-4263-8534-669FD4C7851C}"/>
    <dgm:cxn modelId="{3C7AC744-AFF0-444D-A900-E8DC2CD2CDAB}" srcId="{EB783176-353C-401E-8A0A-EAF1D4472EEA}" destId="{EBF04B82-CBF0-4593-856E-484CD3608AD4}" srcOrd="0" destOrd="0" parTransId="{99B0983C-BE59-4DBB-8C31-E8E9C41D7F5E}" sibTransId="{9F41DE69-FE32-4830-83FB-6BB8732E57EB}"/>
    <dgm:cxn modelId="{8E8C9D77-6465-41A6-AAEE-C9D94FEE01EF}" srcId="{2542CEDB-0481-4FCB-B8A8-1118F80FEA52}" destId="{5CF9F009-0223-4550-B041-7780D2B7A514}" srcOrd="1" destOrd="0" parTransId="{596EC1B3-4D60-4312-BE75-06F673256932}" sibTransId="{C6D62A34-12D7-42EB-B86D-0C16AC4AA7C6}"/>
    <dgm:cxn modelId="{4296044C-841A-4830-93FD-657DD9F4811A}" srcId="{2130BEFD-76E0-4493-BC8E-95460FB144E7}" destId="{9C89E83D-C015-4E3A-BD3B-8BD204A92558}" srcOrd="2" destOrd="0" parTransId="{05AC6FA4-1504-49FF-859E-6FFBC94C2B78}" sibTransId="{BC2B53EC-063E-4A42-9AE1-968F0E6FB5D1}"/>
    <dgm:cxn modelId="{FD210605-BFC0-44A9-8683-19299C8AB903}" type="presOf" srcId="{9C89E83D-C015-4E3A-BD3B-8BD204A92558}" destId="{7FE6E2A3-3550-4E04-BC98-9736A1929958}" srcOrd="0" destOrd="2" presId="urn:diagrams.loki3.com/BracketList+Icon"/>
    <dgm:cxn modelId="{210E19DD-C0C6-44C9-A903-39D64AF515DC}" srcId="{EBF04B82-CBF0-4593-856E-484CD3608AD4}" destId="{C1FEF27D-C18D-4996-BF7A-B1DF441C53AF}" srcOrd="1" destOrd="0" parTransId="{7AF05466-F32D-489E-A0D5-F63275963C96}" sibTransId="{87724C51-2E88-4FEF-9CC5-9008C3EB11A1}"/>
    <dgm:cxn modelId="{FA763AAF-F562-47BF-8C0D-3C4029C9CA46}" srcId="{EB783176-353C-401E-8A0A-EAF1D4472EEA}" destId="{2130BEFD-76E0-4493-BC8E-95460FB144E7}" srcOrd="2" destOrd="0" parTransId="{B2AB022F-3020-4429-8872-0FFE81F77354}" sibTransId="{D1B8CB19-F34C-47E6-A9D0-A7B89EDBA8AA}"/>
    <dgm:cxn modelId="{D8419405-7AB9-412C-B1DB-9850E4153644}" type="presOf" srcId="{2130BEFD-76E0-4493-BC8E-95460FB144E7}" destId="{2F2C8027-FA41-479B-9D72-EBE6DDC9C402}" srcOrd="0" destOrd="0" presId="urn:diagrams.loki3.com/BracketList+Icon"/>
    <dgm:cxn modelId="{06D4E4D3-579B-4F4F-8958-BC571C5F9CC5}" type="presOf" srcId="{5CF9F009-0223-4550-B041-7780D2B7A514}" destId="{5A95B7A4-366F-43E3-B424-A6CA4AA42EF0}" srcOrd="0" destOrd="1" presId="urn:diagrams.loki3.com/BracketList+Icon"/>
    <dgm:cxn modelId="{710F18AF-3D3D-4F0E-98A7-813158719CD0}" type="presOf" srcId="{C1FEF27D-C18D-4996-BF7A-B1DF441C53AF}" destId="{16398823-4C96-45C9-8AD0-B4939B038078}" srcOrd="0" destOrd="1" presId="urn:diagrams.loki3.com/BracketList+Icon"/>
    <dgm:cxn modelId="{88BE840E-8EDD-4D8A-8078-614C431BF1C3}" type="presParOf" srcId="{276D5A4F-B191-461E-ACA2-FA41F823D0D7}" destId="{E3A805FC-1303-449E-A1FB-76CF8618C90E}" srcOrd="0" destOrd="0" presId="urn:diagrams.loki3.com/BracketList+Icon"/>
    <dgm:cxn modelId="{CC139F73-16D4-4903-B7D8-73329281FD44}" type="presParOf" srcId="{E3A805FC-1303-449E-A1FB-76CF8618C90E}" destId="{59E49EF8-BCDA-404E-8D34-8105EEC1F4C5}" srcOrd="0" destOrd="0" presId="urn:diagrams.loki3.com/BracketList+Icon"/>
    <dgm:cxn modelId="{28419D39-BC2B-4F56-8E9C-5D1ABBBD7F95}" type="presParOf" srcId="{E3A805FC-1303-449E-A1FB-76CF8618C90E}" destId="{068B86D7-1915-495F-AB85-50EE18C82602}" srcOrd="1" destOrd="0" presId="urn:diagrams.loki3.com/BracketList+Icon"/>
    <dgm:cxn modelId="{594649FD-D001-4197-BD1B-0BF8F49DB436}" type="presParOf" srcId="{E3A805FC-1303-449E-A1FB-76CF8618C90E}" destId="{BE799298-2FB0-40A8-B870-1B36723C2B67}" srcOrd="2" destOrd="0" presId="urn:diagrams.loki3.com/BracketList+Icon"/>
    <dgm:cxn modelId="{D7B9A1CF-DAC8-4BE5-BEA4-213252442EA8}" type="presParOf" srcId="{E3A805FC-1303-449E-A1FB-76CF8618C90E}" destId="{16398823-4C96-45C9-8AD0-B4939B038078}" srcOrd="3" destOrd="0" presId="urn:diagrams.loki3.com/BracketList+Icon"/>
    <dgm:cxn modelId="{9F8994C8-09C7-4B70-84DF-7459E175F9FB}" type="presParOf" srcId="{276D5A4F-B191-461E-ACA2-FA41F823D0D7}" destId="{C0A99F37-9E47-4706-9DF7-A6BCC0F361D0}" srcOrd="1" destOrd="0" presId="urn:diagrams.loki3.com/BracketList+Icon"/>
    <dgm:cxn modelId="{C0979F06-30F8-4A2B-B6CC-10E7DA0E32E5}" type="presParOf" srcId="{276D5A4F-B191-461E-ACA2-FA41F823D0D7}" destId="{231104EF-EFD0-4C10-B6BF-75769DDED70B}" srcOrd="2" destOrd="0" presId="urn:diagrams.loki3.com/BracketList+Icon"/>
    <dgm:cxn modelId="{C8F00A2E-A2C0-4169-8172-43EF75A823C3}" type="presParOf" srcId="{231104EF-EFD0-4C10-B6BF-75769DDED70B}" destId="{5E4C2E45-8D28-4F66-B1FE-FD32235F06B1}" srcOrd="0" destOrd="0" presId="urn:diagrams.loki3.com/BracketList+Icon"/>
    <dgm:cxn modelId="{9EEA6026-3E25-4A65-AAE3-8C659540AE69}" type="presParOf" srcId="{231104EF-EFD0-4C10-B6BF-75769DDED70B}" destId="{852A59A9-FF80-4421-B3D9-CBC7FA652BF3}" srcOrd="1" destOrd="0" presId="urn:diagrams.loki3.com/BracketList+Icon"/>
    <dgm:cxn modelId="{1FAE3F83-3424-414D-9BC0-44549E3ACB01}" type="presParOf" srcId="{231104EF-EFD0-4C10-B6BF-75769DDED70B}" destId="{38AB63C8-5C74-4EF2-85B9-6E6F953B224B}" srcOrd="2" destOrd="0" presId="urn:diagrams.loki3.com/BracketList+Icon"/>
    <dgm:cxn modelId="{B67DE7B5-5FA0-4266-87ED-B7AE3EF1C438}" type="presParOf" srcId="{231104EF-EFD0-4C10-B6BF-75769DDED70B}" destId="{5A95B7A4-366F-43E3-B424-A6CA4AA42EF0}" srcOrd="3" destOrd="0" presId="urn:diagrams.loki3.com/BracketList+Icon"/>
    <dgm:cxn modelId="{8CF30727-119A-467A-B615-C46B60456CFC}" type="presParOf" srcId="{276D5A4F-B191-461E-ACA2-FA41F823D0D7}" destId="{BBA24C6B-77C8-49FB-A52F-E5030BF890E9}" srcOrd="3" destOrd="0" presId="urn:diagrams.loki3.com/BracketList+Icon"/>
    <dgm:cxn modelId="{51251A56-471E-4669-A56C-5015A60F7A5F}" type="presParOf" srcId="{276D5A4F-B191-461E-ACA2-FA41F823D0D7}" destId="{88493049-1374-4A20-8F7B-89791F1E25B8}" srcOrd="4" destOrd="0" presId="urn:diagrams.loki3.com/BracketList+Icon"/>
    <dgm:cxn modelId="{F4574680-C8C9-4318-BFC6-36B8B5BDBADE}" type="presParOf" srcId="{88493049-1374-4A20-8F7B-89791F1E25B8}" destId="{2F2C8027-FA41-479B-9D72-EBE6DDC9C402}" srcOrd="0" destOrd="0" presId="urn:diagrams.loki3.com/BracketList+Icon"/>
    <dgm:cxn modelId="{B373E562-79BB-4574-B9B9-A426C66055AA}" type="presParOf" srcId="{88493049-1374-4A20-8F7B-89791F1E25B8}" destId="{8DF9BC20-2E55-4A38-B37C-6405BA3646D4}" srcOrd="1" destOrd="0" presId="urn:diagrams.loki3.com/BracketList+Icon"/>
    <dgm:cxn modelId="{E91326E0-9F2B-43DE-91C0-F0E6569E8984}" type="presParOf" srcId="{88493049-1374-4A20-8F7B-89791F1E25B8}" destId="{897FAD5C-708D-4E21-96C3-9EFDECE407A0}" srcOrd="2" destOrd="0" presId="urn:diagrams.loki3.com/BracketList+Icon"/>
    <dgm:cxn modelId="{A1A94D18-F1B6-4675-94CE-35403F7DBD40}" type="presParOf" srcId="{88493049-1374-4A20-8F7B-89791F1E25B8}" destId="{7FE6E2A3-3550-4E04-BC98-9736A1929958}" srcOrd="3" destOrd="0" presId="urn:diagrams.loki3.com/BracketList+Icon"/>
    <dgm:cxn modelId="{1AEF2581-B835-48E7-A2C5-F72AC8D9E359}" type="presParOf" srcId="{276D5A4F-B191-461E-ACA2-FA41F823D0D7}" destId="{050EF0D3-8254-4A73-AA22-7C11B05F1CE7}" srcOrd="5" destOrd="0" presId="urn:diagrams.loki3.com/BracketList+Icon"/>
    <dgm:cxn modelId="{6727122C-5245-41C3-AAF2-010CAADC94A3}" type="presParOf" srcId="{276D5A4F-B191-461E-ACA2-FA41F823D0D7}" destId="{6C617E08-9FD1-460E-86F7-B239F56B6D77}" srcOrd="6" destOrd="0" presId="urn:diagrams.loki3.com/BracketList+Icon"/>
    <dgm:cxn modelId="{407E3CD6-EF74-4814-B0A5-CD9562AD7E42}" type="presParOf" srcId="{6C617E08-9FD1-460E-86F7-B239F56B6D77}" destId="{28014444-C75A-45FD-A097-457A30D247BF}" srcOrd="0" destOrd="0" presId="urn:diagrams.loki3.com/BracketList+Icon"/>
    <dgm:cxn modelId="{CAFD26B4-0039-41C7-9C67-2339D4CD6FB8}" type="presParOf" srcId="{6C617E08-9FD1-460E-86F7-B239F56B6D77}" destId="{2DAC5AD5-3051-4BFD-ADE6-E28F4FF58FAE}" srcOrd="1" destOrd="0" presId="urn:diagrams.loki3.com/BracketList+Icon"/>
    <dgm:cxn modelId="{1DE67DB3-3F5F-490C-BFEF-51C7771A4946}" type="presParOf" srcId="{6C617E08-9FD1-460E-86F7-B239F56B6D77}" destId="{F7D45ED8-4618-4C4E-9DD5-2AA64F8A14AB}" srcOrd="2" destOrd="0" presId="urn:diagrams.loki3.com/BracketList+Icon"/>
    <dgm:cxn modelId="{2DAC2A51-B584-4A3C-9946-DA7ABC12940C}" type="presParOf" srcId="{6C617E08-9FD1-460E-86F7-B239F56B6D77}" destId="{586CEBC0-78E7-40E9-9A2C-3CCBB39F19A4}"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AF2D46-F800-4F3A-B615-B28F9224A71E}" type="doc">
      <dgm:prSet loTypeId="urn:microsoft.com/office/officeart/2008/layout/VerticalCurvedList" loCatId="list" qsTypeId="urn:microsoft.com/office/officeart/2005/8/quickstyle/simple1#4" qsCatId="simple" csTypeId="urn:microsoft.com/office/officeart/2005/8/colors/accent3_2" csCatId="accent3"/>
      <dgm:spPr/>
      <dgm:t>
        <a:bodyPr/>
        <a:lstStyle/>
        <a:p>
          <a:endParaRPr lang="en-GB"/>
        </a:p>
      </dgm:t>
    </dgm:pt>
    <dgm:pt modelId="{32D40088-A22F-4172-B771-091EA071F1DA}">
      <dgm:prSet/>
      <dgm:spPr/>
      <dgm:t>
        <a:bodyPr/>
        <a:lstStyle/>
        <a:p>
          <a:pPr rtl="0"/>
          <a:r>
            <a:rPr lang="en-GB" dirty="0" smtClean="0">
              <a:latin typeface="Open Sans Light" panose="020B0604020202020204" charset="0"/>
              <a:ea typeface="Open Sans Light" panose="020B0604020202020204" charset="0"/>
              <a:cs typeface="Open Sans Light" panose="020B0604020202020204" charset="0"/>
            </a:rPr>
            <a:t>International Social Survey Programme (ISSP)</a:t>
          </a:r>
          <a:endParaRPr lang="en-GB" dirty="0">
            <a:latin typeface="Open Sans Light" panose="020B0604020202020204" charset="0"/>
            <a:ea typeface="Open Sans Light" panose="020B0604020202020204" charset="0"/>
            <a:cs typeface="Open Sans Light" panose="020B0604020202020204" charset="0"/>
          </a:endParaRPr>
        </a:p>
      </dgm:t>
    </dgm:pt>
    <dgm:pt modelId="{D488A832-9A0A-48D7-9999-8B0096EDE8F9}" type="parTrans" cxnId="{3140A37F-FA10-43BF-A8AE-7F5487AA98EA}">
      <dgm:prSet/>
      <dgm:spPr/>
      <dgm:t>
        <a:bodyPr/>
        <a:lstStyle/>
        <a:p>
          <a:endParaRPr lang="en-GB"/>
        </a:p>
      </dgm:t>
    </dgm:pt>
    <dgm:pt modelId="{737A9D39-EFF3-45BE-BDE1-9B9BA9CD994A}" type="sibTrans" cxnId="{3140A37F-FA10-43BF-A8AE-7F5487AA98EA}">
      <dgm:prSet/>
      <dgm:spPr/>
      <dgm:t>
        <a:bodyPr/>
        <a:lstStyle/>
        <a:p>
          <a:endParaRPr lang="en-GB"/>
        </a:p>
      </dgm:t>
    </dgm:pt>
    <dgm:pt modelId="{C14A906E-6904-493F-9896-3C1A5A522A9B}">
      <dgm:prSet/>
      <dgm:spPr/>
      <dgm:t>
        <a:bodyPr/>
        <a:lstStyle/>
        <a:p>
          <a:pPr rtl="0"/>
          <a:r>
            <a:rPr lang="en-GB" dirty="0" smtClean="0">
              <a:latin typeface="Open Sans Light" panose="020B0604020202020204" charset="0"/>
              <a:ea typeface="Open Sans Light" panose="020B0604020202020204" charset="0"/>
              <a:cs typeface="Open Sans Light" panose="020B0604020202020204" charset="0"/>
            </a:rPr>
            <a:t>European Social Survey</a:t>
          </a:r>
          <a:endParaRPr lang="en-GB" dirty="0">
            <a:latin typeface="Open Sans Light" panose="020B0604020202020204" charset="0"/>
            <a:ea typeface="Open Sans Light" panose="020B0604020202020204" charset="0"/>
            <a:cs typeface="Open Sans Light" panose="020B0604020202020204" charset="0"/>
          </a:endParaRPr>
        </a:p>
      </dgm:t>
    </dgm:pt>
    <dgm:pt modelId="{2D4469D8-6E80-41AD-971F-92D25B8FC4C8}" type="parTrans" cxnId="{B0350438-79E4-4488-804C-DEB4969A0C77}">
      <dgm:prSet/>
      <dgm:spPr/>
      <dgm:t>
        <a:bodyPr/>
        <a:lstStyle/>
        <a:p>
          <a:endParaRPr lang="en-GB"/>
        </a:p>
      </dgm:t>
    </dgm:pt>
    <dgm:pt modelId="{EBD87238-0821-415B-AC76-85851A08C342}" type="sibTrans" cxnId="{B0350438-79E4-4488-804C-DEB4969A0C77}">
      <dgm:prSet/>
      <dgm:spPr/>
      <dgm:t>
        <a:bodyPr/>
        <a:lstStyle/>
        <a:p>
          <a:endParaRPr lang="en-GB"/>
        </a:p>
      </dgm:t>
    </dgm:pt>
    <dgm:pt modelId="{A86614C7-89D2-4CC5-BBC0-089D9542CC6E}">
      <dgm:prSet/>
      <dgm:spPr/>
      <dgm:t>
        <a:bodyPr/>
        <a:lstStyle/>
        <a:p>
          <a:pPr rtl="0"/>
          <a:r>
            <a:rPr lang="en-GB" dirty="0" smtClean="0">
              <a:latin typeface="Open Sans Light" panose="020B0604020202020204" charset="0"/>
              <a:ea typeface="Open Sans Light" panose="020B0604020202020204" charset="0"/>
              <a:cs typeface="Open Sans Light" panose="020B0604020202020204" charset="0"/>
            </a:rPr>
            <a:t>European Values Survey </a:t>
          </a:r>
          <a:endParaRPr lang="en-GB" dirty="0">
            <a:latin typeface="Open Sans Light" panose="020B0604020202020204" charset="0"/>
            <a:ea typeface="Open Sans Light" panose="020B0604020202020204" charset="0"/>
            <a:cs typeface="Open Sans Light" panose="020B0604020202020204" charset="0"/>
          </a:endParaRPr>
        </a:p>
      </dgm:t>
    </dgm:pt>
    <dgm:pt modelId="{A28CB02E-0767-426A-AEFE-AED098033BF2}" type="parTrans" cxnId="{02A7D662-BA0C-4D36-B0D7-8A5CF158E5C9}">
      <dgm:prSet/>
      <dgm:spPr/>
      <dgm:t>
        <a:bodyPr/>
        <a:lstStyle/>
        <a:p>
          <a:endParaRPr lang="en-GB"/>
        </a:p>
      </dgm:t>
    </dgm:pt>
    <dgm:pt modelId="{66C3EB29-6829-4B57-9EE3-9607EC3E41AA}" type="sibTrans" cxnId="{02A7D662-BA0C-4D36-B0D7-8A5CF158E5C9}">
      <dgm:prSet/>
      <dgm:spPr/>
      <dgm:t>
        <a:bodyPr/>
        <a:lstStyle/>
        <a:p>
          <a:endParaRPr lang="en-GB"/>
        </a:p>
      </dgm:t>
    </dgm:pt>
    <dgm:pt modelId="{A5816380-24F8-437D-A500-D04DC5F4BBC3}">
      <dgm:prSet/>
      <dgm:spPr/>
      <dgm:t>
        <a:bodyPr/>
        <a:lstStyle/>
        <a:p>
          <a:pPr rtl="0"/>
          <a:r>
            <a:rPr lang="en-GB" dirty="0" smtClean="0">
              <a:latin typeface="Open Sans Light" panose="020B0604020202020204" charset="0"/>
              <a:ea typeface="Open Sans Light" panose="020B0604020202020204" charset="0"/>
              <a:cs typeface="Open Sans Light" panose="020B0604020202020204" charset="0"/>
            </a:rPr>
            <a:t>Eurobarometer </a:t>
          </a:r>
          <a:endParaRPr lang="en-GB" dirty="0">
            <a:latin typeface="Open Sans Light" panose="020B0604020202020204" charset="0"/>
            <a:ea typeface="Open Sans Light" panose="020B0604020202020204" charset="0"/>
            <a:cs typeface="Open Sans Light" panose="020B0604020202020204" charset="0"/>
          </a:endParaRPr>
        </a:p>
      </dgm:t>
    </dgm:pt>
    <dgm:pt modelId="{1652056C-57F3-4921-9B18-1EDDC02ABB6A}" type="parTrans" cxnId="{A9DFF343-8B66-4440-9BF9-CA5B774BC58A}">
      <dgm:prSet/>
      <dgm:spPr/>
      <dgm:t>
        <a:bodyPr/>
        <a:lstStyle/>
        <a:p>
          <a:endParaRPr lang="en-GB"/>
        </a:p>
      </dgm:t>
    </dgm:pt>
    <dgm:pt modelId="{70F5C6E8-F7BD-4542-9AC8-D614F0F110EC}" type="sibTrans" cxnId="{A9DFF343-8B66-4440-9BF9-CA5B774BC58A}">
      <dgm:prSet/>
      <dgm:spPr/>
      <dgm:t>
        <a:bodyPr/>
        <a:lstStyle/>
        <a:p>
          <a:endParaRPr lang="en-GB"/>
        </a:p>
      </dgm:t>
    </dgm:pt>
    <dgm:pt modelId="{79491E84-4A10-4841-B5B9-4E7A99BEDAAF}">
      <dgm:prSet/>
      <dgm:spPr/>
      <dgm:t>
        <a:bodyPr/>
        <a:lstStyle/>
        <a:p>
          <a:pPr rtl="0"/>
          <a:r>
            <a:rPr lang="en-GB" dirty="0" smtClean="0">
              <a:latin typeface="Open Sans Light" panose="020B0604020202020204" charset="0"/>
              <a:ea typeface="Open Sans Light" panose="020B0604020202020204" charset="0"/>
              <a:cs typeface="Open Sans Light" panose="020B0604020202020204" charset="0"/>
            </a:rPr>
            <a:t>Survey of Health, Ageing and Retirement Europe (SHARE)</a:t>
          </a:r>
          <a:endParaRPr lang="en-GB" dirty="0">
            <a:latin typeface="Open Sans Light" panose="020B0604020202020204" charset="0"/>
            <a:ea typeface="Open Sans Light" panose="020B0604020202020204" charset="0"/>
            <a:cs typeface="Open Sans Light" panose="020B0604020202020204" charset="0"/>
          </a:endParaRPr>
        </a:p>
      </dgm:t>
    </dgm:pt>
    <dgm:pt modelId="{1B350725-A145-40DA-ACD4-4BF6D4EA712F}" type="parTrans" cxnId="{E3669887-9315-4D22-A251-72BEF51C1ACA}">
      <dgm:prSet/>
      <dgm:spPr/>
      <dgm:t>
        <a:bodyPr/>
        <a:lstStyle/>
        <a:p>
          <a:endParaRPr lang="en-GB"/>
        </a:p>
      </dgm:t>
    </dgm:pt>
    <dgm:pt modelId="{C8F99E82-C74C-4E5C-92DC-062E1C7B91C8}" type="sibTrans" cxnId="{E3669887-9315-4D22-A251-72BEF51C1ACA}">
      <dgm:prSet/>
      <dgm:spPr/>
      <dgm:t>
        <a:bodyPr/>
        <a:lstStyle/>
        <a:p>
          <a:endParaRPr lang="en-GB"/>
        </a:p>
      </dgm:t>
    </dgm:pt>
    <dgm:pt modelId="{38969C1D-483A-40E1-ACBF-6F92EF2AD5A0}">
      <dgm:prSet/>
      <dgm:spPr/>
      <dgm:t>
        <a:bodyPr/>
        <a:lstStyle/>
        <a:p>
          <a:pPr rtl="0"/>
          <a:r>
            <a:rPr lang="en-GB" dirty="0" smtClean="0">
              <a:latin typeface="Open Sans Light" panose="020B0604020202020204" charset="0"/>
              <a:ea typeface="Open Sans Light" panose="020B0604020202020204" charset="0"/>
              <a:cs typeface="Open Sans Light" panose="020B0604020202020204" charset="0"/>
            </a:rPr>
            <a:t>Generations and gender programme (GGP) </a:t>
          </a:r>
          <a:endParaRPr lang="en-GB" dirty="0">
            <a:latin typeface="Open Sans Light" panose="020B0604020202020204" charset="0"/>
            <a:ea typeface="Open Sans Light" panose="020B0604020202020204" charset="0"/>
            <a:cs typeface="Open Sans Light" panose="020B0604020202020204" charset="0"/>
          </a:endParaRPr>
        </a:p>
      </dgm:t>
    </dgm:pt>
    <dgm:pt modelId="{3E40CFAE-683B-46D4-B3CD-3795AC2F98B3}" type="parTrans" cxnId="{492D42CA-1226-4412-B163-02C56DF57BC1}">
      <dgm:prSet/>
      <dgm:spPr/>
      <dgm:t>
        <a:bodyPr/>
        <a:lstStyle/>
        <a:p>
          <a:endParaRPr lang="en-GB"/>
        </a:p>
      </dgm:t>
    </dgm:pt>
    <dgm:pt modelId="{9C25EC68-2A28-465A-8477-8ED18CCA2A27}" type="sibTrans" cxnId="{492D42CA-1226-4412-B163-02C56DF57BC1}">
      <dgm:prSet/>
      <dgm:spPr/>
      <dgm:t>
        <a:bodyPr/>
        <a:lstStyle/>
        <a:p>
          <a:endParaRPr lang="en-GB"/>
        </a:p>
      </dgm:t>
    </dgm:pt>
    <dgm:pt modelId="{9C85EFEA-A06D-44EE-9B6D-22EFD1100F82}" type="pres">
      <dgm:prSet presAssocID="{A6AF2D46-F800-4F3A-B615-B28F9224A71E}" presName="Name0" presStyleCnt="0">
        <dgm:presLayoutVars>
          <dgm:chMax val="7"/>
          <dgm:chPref val="7"/>
          <dgm:dir/>
        </dgm:presLayoutVars>
      </dgm:prSet>
      <dgm:spPr/>
      <dgm:t>
        <a:bodyPr/>
        <a:lstStyle/>
        <a:p>
          <a:endParaRPr lang="en-GB"/>
        </a:p>
      </dgm:t>
    </dgm:pt>
    <dgm:pt modelId="{D1C78A16-365A-4468-B557-B39927769F4C}" type="pres">
      <dgm:prSet presAssocID="{A6AF2D46-F800-4F3A-B615-B28F9224A71E}" presName="Name1" presStyleCnt="0"/>
      <dgm:spPr/>
      <dgm:t>
        <a:bodyPr/>
        <a:lstStyle/>
        <a:p>
          <a:endParaRPr lang="en-GB"/>
        </a:p>
      </dgm:t>
    </dgm:pt>
    <dgm:pt modelId="{00C69954-B477-4AFD-9838-8942447BB1BA}" type="pres">
      <dgm:prSet presAssocID="{A6AF2D46-F800-4F3A-B615-B28F9224A71E}" presName="cycle" presStyleCnt="0"/>
      <dgm:spPr/>
      <dgm:t>
        <a:bodyPr/>
        <a:lstStyle/>
        <a:p>
          <a:endParaRPr lang="en-GB"/>
        </a:p>
      </dgm:t>
    </dgm:pt>
    <dgm:pt modelId="{58ED83C3-BC59-4293-9E0B-B35D20AEF4CF}" type="pres">
      <dgm:prSet presAssocID="{A6AF2D46-F800-4F3A-B615-B28F9224A71E}" presName="srcNode" presStyleLbl="node1" presStyleIdx="0" presStyleCnt="6"/>
      <dgm:spPr/>
      <dgm:t>
        <a:bodyPr/>
        <a:lstStyle/>
        <a:p>
          <a:endParaRPr lang="en-GB"/>
        </a:p>
      </dgm:t>
    </dgm:pt>
    <dgm:pt modelId="{3AD3AEBC-841F-4E8C-8D38-3F735B6CB5C7}" type="pres">
      <dgm:prSet presAssocID="{A6AF2D46-F800-4F3A-B615-B28F9224A71E}" presName="conn" presStyleLbl="parChTrans1D2" presStyleIdx="0" presStyleCnt="1"/>
      <dgm:spPr/>
      <dgm:t>
        <a:bodyPr/>
        <a:lstStyle/>
        <a:p>
          <a:endParaRPr lang="en-GB"/>
        </a:p>
      </dgm:t>
    </dgm:pt>
    <dgm:pt modelId="{D416AFB3-F912-4AD4-B6C2-A90603EA5B95}" type="pres">
      <dgm:prSet presAssocID="{A6AF2D46-F800-4F3A-B615-B28F9224A71E}" presName="extraNode" presStyleLbl="node1" presStyleIdx="0" presStyleCnt="6"/>
      <dgm:spPr/>
      <dgm:t>
        <a:bodyPr/>
        <a:lstStyle/>
        <a:p>
          <a:endParaRPr lang="en-GB"/>
        </a:p>
      </dgm:t>
    </dgm:pt>
    <dgm:pt modelId="{CE13CFE2-0740-4600-9BA0-FC872B4760AB}" type="pres">
      <dgm:prSet presAssocID="{A6AF2D46-F800-4F3A-B615-B28F9224A71E}" presName="dstNode" presStyleLbl="node1" presStyleIdx="0" presStyleCnt="6"/>
      <dgm:spPr/>
      <dgm:t>
        <a:bodyPr/>
        <a:lstStyle/>
        <a:p>
          <a:endParaRPr lang="en-GB"/>
        </a:p>
      </dgm:t>
    </dgm:pt>
    <dgm:pt modelId="{613EEA01-4D42-4C4F-924D-85788B762755}" type="pres">
      <dgm:prSet presAssocID="{32D40088-A22F-4172-B771-091EA071F1DA}" presName="text_1" presStyleLbl="node1" presStyleIdx="0" presStyleCnt="6">
        <dgm:presLayoutVars>
          <dgm:bulletEnabled val="1"/>
        </dgm:presLayoutVars>
      </dgm:prSet>
      <dgm:spPr/>
      <dgm:t>
        <a:bodyPr/>
        <a:lstStyle/>
        <a:p>
          <a:endParaRPr lang="en-GB"/>
        </a:p>
      </dgm:t>
    </dgm:pt>
    <dgm:pt modelId="{7683EE14-10D0-4CCA-BD1A-C33255372112}" type="pres">
      <dgm:prSet presAssocID="{32D40088-A22F-4172-B771-091EA071F1DA}" presName="accent_1" presStyleCnt="0"/>
      <dgm:spPr/>
      <dgm:t>
        <a:bodyPr/>
        <a:lstStyle/>
        <a:p>
          <a:endParaRPr lang="en-GB"/>
        </a:p>
      </dgm:t>
    </dgm:pt>
    <dgm:pt modelId="{6FA357F3-9A5D-4914-83FE-D3986910751E}" type="pres">
      <dgm:prSet presAssocID="{32D40088-A22F-4172-B771-091EA071F1DA}" presName="accentRepeatNode" presStyleLbl="solidFgAcc1" presStyleIdx="0" presStyleCnt="6"/>
      <dgm:spPr/>
      <dgm:t>
        <a:bodyPr/>
        <a:lstStyle/>
        <a:p>
          <a:endParaRPr lang="en-GB"/>
        </a:p>
      </dgm:t>
    </dgm:pt>
    <dgm:pt modelId="{DA77ADFB-79CD-4BE3-8B98-289448D00564}" type="pres">
      <dgm:prSet presAssocID="{C14A906E-6904-493F-9896-3C1A5A522A9B}" presName="text_2" presStyleLbl="node1" presStyleIdx="1" presStyleCnt="6">
        <dgm:presLayoutVars>
          <dgm:bulletEnabled val="1"/>
        </dgm:presLayoutVars>
      </dgm:prSet>
      <dgm:spPr/>
      <dgm:t>
        <a:bodyPr/>
        <a:lstStyle/>
        <a:p>
          <a:endParaRPr lang="en-GB"/>
        </a:p>
      </dgm:t>
    </dgm:pt>
    <dgm:pt modelId="{9D07261A-0909-4046-989D-662317DE0EC2}" type="pres">
      <dgm:prSet presAssocID="{C14A906E-6904-493F-9896-3C1A5A522A9B}" presName="accent_2" presStyleCnt="0"/>
      <dgm:spPr/>
      <dgm:t>
        <a:bodyPr/>
        <a:lstStyle/>
        <a:p>
          <a:endParaRPr lang="en-GB"/>
        </a:p>
      </dgm:t>
    </dgm:pt>
    <dgm:pt modelId="{22914B66-E840-401E-B94D-619BD117A59E}" type="pres">
      <dgm:prSet presAssocID="{C14A906E-6904-493F-9896-3C1A5A522A9B}" presName="accentRepeatNode" presStyleLbl="solidFgAcc1" presStyleIdx="1" presStyleCnt="6"/>
      <dgm:spPr/>
      <dgm:t>
        <a:bodyPr/>
        <a:lstStyle/>
        <a:p>
          <a:endParaRPr lang="en-GB"/>
        </a:p>
      </dgm:t>
    </dgm:pt>
    <dgm:pt modelId="{03F3D824-78F9-4406-A4A8-5824D02190C0}" type="pres">
      <dgm:prSet presAssocID="{A86614C7-89D2-4CC5-BBC0-089D9542CC6E}" presName="text_3" presStyleLbl="node1" presStyleIdx="2" presStyleCnt="6">
        <dgm:presLayoutVars>
          <dgm:bulletEnabled val="1"/>
        </dgm:presLayoutVars>
      </dgm:prSet>
      <dgm:spPr/>
      <dgm:t>
        <a:bodyPr/>
        <a:lstStyle/>
        <a:p>
          <a:endParaRPr lang="en-GB"/>
        </a:p>
      </dgm:t>
    </dgm:pt>
    <dgm:pt modelId="{382202AA-BEB0-4BE5-844E-FB3910D5C498}" type="pres">
      <dgm:prSet presAssocID="{A86614C7-89D2-4CC5-BBC0-089D9542CC6E}" presName="accent_3" presStyleCnt="0"/>
      <dgm:spPr/>
      <dgm:t>
        <a:bodyPr/>
        <a:lstStyle/>
        <a:p>
          <a:endParaRPr lang="en-GB"/>
        </a:p>
      </dgm:t>
    </dgm:pt>
    <dgm:pt modelId="{9D34F640-FBFC-48F4-987D-372620F7E872}" type="pres">
      <dgm:prSet presAssocID="{A86614C7-89D2-4CC5-BBC0-089D9542CC6E}" presName="accentRepeatNode" presStyleLbl="solidFgAcc1" presStyleIdx="2" presStyleCnt="6"/>
      <dgm:spPr/>
      <dgm:t>
        <a:bodyPr/>
        <a:lstStyle/>
        <a:p>
          <a:endParaRPr lang="en-GB"/>
        </a:p>
      </dgm:t>
    </dgm:pt>
    <dgm:pt modelId="{18CD17B6-55D5-4C05-8C33-FE48C63D66BF}" type="pres">
      <dgm:prSet presAssocID="{A5816380-24F8-437D-A500-D04DC5F4BBC3}" presName="text_4" presStyleLbl="node1" presStyleIdx="3" presStyleCnt="6">
        <dgm:presLayoutVars>
          <dgm:bulletEnabled val="1"/>
        </dgm:presLayoutVars>
      </dgm:prSet>
      <dgm:spPr/>
      <dgm:t>
        <a:bodyPr/>
        <a:lstStyle/>
        <a:p>
          <a:endParaRPr lang="en-GB"/>
        </a:p>
      </dgm:t>
    </dgm:pt>
    <dgm:pt modelId="{474F4B75-3B62-4185-AB1A-3FB574FD7AE8}" type="pres">
      <dgm:prSet presAssocID="{A5816380-24F8-437D-A500-D04DC5F4BBC3}" presName="accent_4" presStyleCnt="0"/>
      <dgm:spPr/>
      <dgm:t>
        <a:bodyPr/>
        <a:lstStyle/>
        <a:p>
          <a:endParaRPr lang="en-GB"/>
        </a:p>
      </dgm:t>
    </dgm:pt>
    <dgm:pt modelId="{A087EAC5-B545-4AD1-8237-0B94B00EA8CE}" type="pres">
      <dgm:prSet presAssocID="{A5816380-24F8-437D-A500-D04DC5F4BBC3}" presName="accentRepeatNode" presStyleLbl="solidFgAcc1" presStyleIdx="3" presStyleCnt="6"/>
      <dgm:spPr/>
      <dgm:t>
        <a:bodyPr/>
        <a:lstStyle/>
        <a:p>
          <a:endParaRPr lang="en-GB"/>
        </a:p>
      </dgm:t>
    </dgm:pt>
    <dgm:pt modelId="{A37E17D5-98F2-4EE8-B391-8F441737229D}" type="pres">
      <dgm:prSet presAssocID="{79491E84-4A10-4841-B5B9-4E7A99BEDAAF}" presName="text_5" presStyleLbl="node1" presStyleIdx="4" presStyleCnt="6">
        <dgm:presLayoutVars>
          <dgm:bulletEnabled val="1"/>
        </dgm:presLayoutVars>
      </dgm:prSet>
      <dgm:spPr/>
      <dgm:t>
        <a:bodyPr/>
        <a:lstStyle/>
        <a:p>
          <a:endParaRPr lang="en-GB"/>
        </a:p>
      </dgm:t>
    </dgm:pt>
    <dgm:pt modelId="{56ED607D-D611-4C40-A796-2AF51603F605}" type="pres">
      <dgm:prSet presAssocID="{79491E84-4A10-4841-B5B9-4E7A99BEDAAF}" presName="accent_5" presStyleCnt="0"/>
      <dgm:spPr/>
      <dgm:t>
        <a:bodyPr/>
        <a:lstStyle/>
        <a:p>
          <a:endParaRPr lang="en-GB"/>
        </a:p>
      </dgm:t>
    </dgm:pt>
    <dgm:pt modelId="{A8810603-D4EA-445E-98E9-BB2FF8C676FC}" type="pres">
      <dgm:prSet presAssocID="{79491E84-4A10-4841-B5B9-4E7A99BEDAAF}" presName="accentRepeatNode" presStyleLbl="solidFgAcc1" presStyleIdx="4" presStyleCnt="6"/>
      <dgm:spPr/>
      <dgm:t>
        <a:bodyPr/>
        <a:lstStyle/>
        <a:p>
          <a:endParaRPr lang="en-GB"/>
        </a:p>
      </dgm:t>
    </dgm:pt>
    <dgm:pt modelId="{6D888C38-BCB4-4652-9EE9-187D90CB87B3}" type="pres">
      <dgm:prSet presAssocID="{38969C1D-483A-40E1-ACBF-6F92EF2AD5A0}" presName="text_6" presStyleLbl="node1" presStyleIdx="5" presStyleCnt="6">
        <dgm:presLayoutVars>
          <dgm:bulletEnabled val="1"/>
        </dgm:presLayoutVars>
      </dgm:prSet>
      <dgm:spPr/>
      <dgm:t>
        <a:bodyPr/>
        <a:lstStyle/>
        <a:p>
          <a:endParaRPr lang="en-GB"/>
        </a:p>
      </dgm:t>
    </dgm:pt>
    <dgm:pt modelId="{34C006E1-CC3D-4C68-8441-17EFFDA928AE}" type="pres">
      <dgm:prSet presAssocID="{38969C1D-483A-40E1-ACBF-6F92EF2AD5A0}" presName="accent_6" presStyleCnt="0"/>
      <dgm:spPr/>
      <dgm:t>
        <a:bodyPr/>
        <a:lstStyle/>
        <a:p>
          <a:endParaRPr lang="en-GB"/>
        </a:p>
      </dgm:t>
    </dgm:pt>
    <dgm:pt modelId="{F7151A13-277D-45FA-A3F2-93743A63F04F}" type="pres">
      <dgm:prSet presAssocID="{38969C1D-483A-40E1-ACBF-6F92EF2AD5A0}" presName="accentRepeatNode" presStyleLbl="solidFgAcc1" presStyleIdx="5" presStyleCnt="6"/>
      <dgm:spPr/>
      <dgm:t>
        <a:bodyPr/>
        <a:lstStyle/>
        <a:p>
          <a:endParaRPr lang="en-GB"/>
        </a:p>
      </dgm:t>
    </dgm:pt>
  </dgm:ptLst>
  <dgm:cxnLst>
    <dgm:cxn modelId="{E0F29403-7F21-4B20-ACBB-3B17371B53F8}" type="presOf" srcId="{A5816380-24F8-437D-A500-D04DC5F4BBC3}" destId="{18CD17B6-55D5-4C05-8C33-FE48C63D66BF}" srcOrd="0" destOrd="0" presId="urn:microsoft.com/office/officeart/2008/layout/VerticalCurvedList"/>
    <dgm:cxn modelId="{580BC64B-3E7E-4834-902D-37F3E98B1443}" type="presOf" srcId="{79491E84-4A10-4841-B5B9-4E7A99BEDAAF}" destId="{A37E17D5-98F2-4EE8-B391-8F441737229D}" srcOrd="0" destOrd="0" presId="urn:microsoft.com/office/officeart/2008/layout/VerticalCurvedList"/>
    <dgm:cxn modelId="{3140A37F-FA10-43BF-A8AE-7F5487AA98EA}" srcId="{A6AF2D46-F800-4F3A-B615-B28F9224A71E}" destId="{32D40088-A22F-4172-B771-091EA071F1DA}" srcOrd="0" destOrd="0" parTransId="{D488A832-9A0A-48D7-9999-8B0096EDE8F9}" sibTransId="{737A9D39-EFF3-45BE-BDE1-9B9BA9CD994A}"/>
    <dgm:cxn modelId="{492D42CA-1226-4412-B163-02C56DF57BC1}" srcId="{A6AF2D46-F800-4F3A-B615-B28F9224A71E}" destId="{38969C1D-483A-40E1-ACBF-6F92EF2AD5A0}" srcOrd="5" destOrd="0" parTransId="{3E40CFAE-683B-46D4-B3CD-3795AC2F98B3}" sibTransId="{9C25EC68-2A28-465A-8477-8ED18CCA2A27}"/>
    <dgm:cxn modelId="{B0350438-79E4-4488-804C-DEB4969A0C77}" srcId="{A6AF2D46-F800-4F3A-B615-B28F9224A71E}" destId="{C14A906E-6904-493F-9896-3C1A5A522A9B}" srcOrd="1" destOrd="0" parTransId="{2D4469D8-6E80-41AD-971F-92D25B8FC4C8}" sibTransId="{EBD87238-0821-415B-AC76-85851A08C342}"/>
    <dgm:cxn modelId="{E3669887-9315-4D22-A251-72BEF51C1ACA}" srcId="{A6AF2D46-F800-4F3A-B615-B28F9224A71E}" destId="{79491E84-4A10-4841-B5B9-4E7A99BEDAAF}" srcOrd="4" destOrd="0" parTransId="{1B350725-A145-40DA-ACD4-4BF6D4EA712F}" sibTransId="{C8F99E82-C74C-4E5C-92DC-062E1C7B91C8}"/>
    <dgm:cxn modelId="{02A7D662-BA0C-4D36-B0D7-8A5CF158E5C9}" srcId="{A6AF2D46-F800-4F3A-B615-B28F9224A71E}" destId="{A86614C7-89D2-4CC5-BBC0-089D9542CC6E}" srcOrd="2" destOrd="0" parTransId="{A28CB02E-0767-426A-AEFE-AED098033BF2}" sibTransId="{66C3EB29-6829-4B57-9EE3-9607EC3E41AA}"/>
    <dgm:cxn modelId="{A9DFF343-8B66-4440-9BF9-CA5B774BC58A}" srcId="{A6AF2D46-F800-4F3A-B615-B28F9224A71E}" destId="{A5816380-24F8-437D-A500-D04DC5F4BBC3}" srcOrd="3" destOrd="0" parTransId="{1652056C-57F3-4921-9B18-1EDDC02ABB6A}" sibTransId="{70F5C6E8-F7BD-4542-9AC8-D614F0F110EC}"/>
    <dgm:cxn modelId="{30EC8EE1-BA39-4B59-AA48-0519F6C7A2D3}" type="presOf" srcId="{737A9D39-EFF3-45BE-BDE1-9B9BA9CD994A}" destId="{3AD3AEBC-841F-4E8C-8D38-3F735B6CB5C7}" srcOrd="0" destOrd="0" presId="urn:microsoft.com/office/officeart/2008/layout/VerticalCurvedList"/>
    <dgm:cxn modelId="{755C6ED7-DBAD-4427-A995-0A657439FEA2}" type="presOf" srcId="{32D40088-A22F-4172-B771-091EA071F1DA}" destId="{613EEA01-4D42-4C4F-924D-85788B762755}" srcOrd="0" destOrd="0" presId="urn:microsoft.com/office/officeart/2008/layout/VerticalCurvedList"/>
    <dgm:cxn modelId="{6C46D9E8-CDE4-4F11-B93B-4995C3F13919}" type="presOf" srcId="{A86614C7-89D2-4CC5-BBC0-089D9542CC6E}" destId="{03F3D824-78F9-4406-A4A8-5824D02190C0}" srcOrd="0" destOrd="0" presId="urn:microsoft.com/office/officeart/2008/layout/VerticalCurvedList"/>
    <dgm:cxn modelId="{536C629E-18D4-4659-B6E7-9598EF69D259}" type="presOf" srcId="{A6AF2D46-F800-4F3A-B615-B28F9224A71E}" destId="{9C85EFEA-A06D-44EE-9B6D-22EFD1100F82}" srcOrd="0" destOrd="0" presId="urn:microsoft.com/office/officeart/2008/layout/VerticalCurvedList"/>
    <dgm:cxn modelId="{7B218AAB-FB32-41F6-BAC8-5F6ADA553325}" type="presOf" srcId="{38969C1D-483A-40E1-ACBF-6F92EF2AD5A0}" destId="{6D888C38-BCB4-4652-9EE9-187D90CB87B3}" srcOrd="0" destOrd="0" presId="urn:microsoft.com/office/officeart/2008/layout/VerticalCurvedList"/>
    <dgm:cxn modelId="{75B0AFBA-B908-4DA9-AE7C-A7EE6B441046}" type="presOf" srcId="{C14A906E-6904-493F-9896-3C1A5A522A9B}" destId="{DA77ADFB-79CD-4BE3-8B98-289448D00564}" srcOrd="0" destOrd="0" presId="urn:microsoft.com/office/officeart/2008/layout/VerticalCurvedList"/>
    <dgm:cxn modelId="{E2D34490-0C9B-4E1E-8983-24038661EB81}" type="presParOf" srcId="{9C85EFEA-A06D-44EE-9B6D-22EFD1100F82}" destId="{D1C78A16-365A-4468-B557-B39927769F4C}" srcOrd="0" destOrd="0" presId="urn:microsoft.com/office/officeart/2008/layout/VerticalCurvedList"/>
    <dgm:cxn modelId="{819BC756-49C8-4C17-A0AF-0C579D27A052}" type="presParOf" srcId="{D1C78A16-365A-4468-B557-B39927769F4C}" destId="{00C69954-B477-4AFD-9838-8942447BB1BA}" srcOrd="0" destOrd="0" presId="urn:microsoft.com/office/officeart/2008/layout/VerticalCurvedList"/>
    <dgm:cxn modelId="{718CF9A1-21FF-4561-88D9-189D05DB140B}" type="presParOf" srcId="{00C69954-B477-4AFD-9838-8942447BB1BA}" destId="{58ED83C3-BC59-4293-9E0B-B35D20AEF4CF}" srcOrd="0" destOrd="0" presId="urn:microsoft.com/office/officeart/2008/layout/VerticalCurvedList"/>
    <dgm:cxn modelId="{12BF1086-F90A-4F28-B0EF-45977AAC09F2}" type="presParOf" srcId="{00C69954-B477-4AFD-9838-8942447BB1BA}" destId="{3AD3AEBC-841F-4E8C-8D38-3F735B6CB5C7}" srcOrd="1" destOrd="0" presId="urn:microsoft.com/office/officeart/2008/layout/VerticalCurvedList"/>
    <dgm:cxn modelId="{D9C777AA-93CF-40A0-95B2-B708C2BDDEAA}" type="presParOf" srcId="{00C69954-B477-4AFD-9838-8942447BB1BA}" destId="{D416AFB3-F912-4AD4-B6C2-A90603EA5B95}" srcOrd="2" destOrd="0" presId="urn:microsoft.com/office/officeart/2008/layout/VerticalCurvedList"/>
    <dgm:cxn modelId="{74C012E9-5EFD-4B54-97E3-834CBB431C22}" type="presParOf" srcId="{00C69954-B477-4AFD-9838-8942447BB1BA}" destId="{CE13CFE2-0740-4600-9BA0-FC872B4760AB}" srcOrd="3" destOrd="0" presId="urn:microsoft.com/office/officeart/2008/layout/VerticalCurvedList"/>
    <dgm:cxn modelId="{42BFA9CA-BB4C-4591-B83F-6AA9AE8BC5F7}" type="presParOf" srcId="{D1C78A16-365A-4468-B557-B39927769F4C}" destId="{613EEA01-4D42-4C4F-924D-85788B762755}" srcOrd="1" destOrd="0" presId="urn:microsoft.com/office/officeart/2008/layout/VerticalCurvedList"/>
    <dgm:cxn modelId="{52383A1F-0592-4A58-91BB-DC1FABC2B0BF}" type="presParOf" srcId="{D1C78A16-365A-4468-B557-B39927769F4C}" destId="{7683EE14-10D0-4CCA-BD1A-C33255372112}" srcOrd="2" destOrd="0" presId="urn:microsoft.com/office/officeart/2008/layout/VerticalCurvedList"/>
    <dgm:cxn modelId="{3E5CE596-21D7-4664-8F4B-78CF9126578B}" type="presParOf" srcId="{7683EE14-10D0-4CCA-BD1A-C33255372112}" destId="{6FA357F3-9A5D-4914-83FE-D3986910751E}" srcOrd="0" destOrd="0" presId="urn:microsoft.com/office/officeart/2008/layout/VerticalCurvedList"/>
    <dgm:cxn modelId="{50540BE1-118C-4E17-8FCE-14EFAB7D6BB1}" type="presParOf" srcId="{D1C78A16-365A-4468-B557-B39927769F4C}" destId="{DA77ADFB-79CD-4BE3-8B98-289448D00564}" srcOrd="3" destOrd="0" presId="urn:microsoft.com/office/officeart/2008/layout/VerticalCurvedList"/>
    <dgm:cxn modelId="{F356146B-D240-4B59-B02C-F59FE32C0603}" type="presParOf" srcId="{D1C78A16-365A-4468-B557-B39927769F4C}" destId="{9D07261A-0909-4046-989D-662317DE0EC2}" srcOrd="4" destOrd="0" presId="urn:microsoft.com/office/officeart/2008/layout/VerticalCurvedList"/>
    <dgm:cxn modelId="{14F451A6-892D-489C-B9DD-E0712967AB41}" type="presParOf" srcId="{9D07261A-0909-4046-989D-662317DE0EC2}" destId="{22914B66-E840-401E-B94D-619BD117A59E}" srcOrd="0" destOrd="0" presId="urn:microsoft.com/office/officeart/2008/layout/VerticalCurvedList"/>
    <dgm:cxn modelId="{79A6F876-B382-44CC-8DFE-A669639177F1}" type="presParOf" srcId="{D1C78A16-365A-4468-B557-B39927769F4C}" destId="{03F3D824-78F9-4406-A4A8-5824D02190C0}" srcOrd="5" destOrd="0" presId="urn:microsoft.com/office/officeart/2008/layout/VerticalCurvedList"/>
    <dgm:cxn modelId="{BC43313E-4281-4601-89CE-2C4D0A4957F2}" type="presParOf" srcId="{D1C78A16-365A-4468-B557-B39927769F4C}" destId="{382202AA-BEB0-4BE5-844E-FB3910D5C498}" srcOrd="6" destOrd="0" presId="urn:microsoft.com/office/officeart/2008/layout/VerticalCurvedList"/>
    <dgm:cxn modelId="{9B40FEC5-20A9-4F07-9CBA-64DD9AE0DAFA}" type="presParOf" srcId="{382202AA-BEB0-4BE5-844E-FB3910D5C498}" destId="{9D34F640-FBFC-48F4-987D-372620F7E872}" srcOrd="0" destOrd="0" presId="urn:microsoft.com/office/officeart/2008/layout/VerticalCurvedList"/>
    <dgm:cxn modelId="{A2C67B03-6E86-4C8E-93F7-8E41CFF91E6B}" type="presParOf" srcId="{D1C78A16-365A-4468-B557-B39927769F4C}" destId="{18CD17B6-55D5-4C05-8C33-FE48C63D66BF}" srcOrd="7" destOrd="0" presId="urn:microsoft.com/office/officeart/2008/layout/VerticalCurvedList"/>
    <dgm:cxn modelId="{7694C0FD-108D-48CC-9FE4-EAB00589B5FC}" type="presParOf" srcId="{D1C78A16-365A-4468-B557-B39927769F4C}" destId="{474F4B75-3B62-4185-AB1A-3FB574FD7AE8}" srcOrd="8" destOrd="0" presId="urn:microsoft.com/office/officeart/2008/layout/VerticalCurvedList"/>
    <dgm:cxn modelId="{2C951A03-14FE-44C8-A3A1-9D8E402137C5}" type="presParOf" srcId="{474F4B75-3B62-4185-AB1A-3FB574FD7AE8}" destId="{A087EAC5-B545-4AD1-8237-0B94B00EA8CE}" srcOrd="0" destOrd="0" presId="urn:microsoft.com/office/officeart/2008/layout/VerticalCurvedList"/>
    <dgm:cxn modelId="{8F055DA2-B3F8-49CF-ABB9-E4D9B7EE7FB6}" type="presParOf" srcId="{D1C78A16-365A-4468-B557-B39927769F4C}" destId="{A37E17D5-98F2-4EE8-B391-8F441737229D}" srcOrd="9" destOrd="0" presId="urn:microsoft.com/office/officeart/2008/layout/VerticalCurvedList"/>
    <dgm:cxn modelId="{CC660D14-07B8-4CA9-B63E-2FB5A110E333}" type="presParOf" srcId="{D1C78A16-365A-4468-B557-B39927769F4C}" destId="{56ED607D-D611-4C40-A796-2AF51603F605}" srcOrd="10" destOrd="0" presId="urn:microsoft.com/office/officeart/2008/layout/VerticalCurvedList"/>
    <dgm:cxn modelId="{BD4FF610-689A-479B-B2EC-CEB00872E199}" type="presParOf" srcId="{56ED607D-D611-4C40-A796-2AF51603F605}" destId="{A8810603-D4EA-445E-98E9-BB2FF8C676FC}" srcOrd="0" destOrd="0" presId="urn:microsoft.com/office/officeart/2008/layout/VerticalCurvedList"/>
    <dgm:cxn modelId="{676AA4A5-DED9-489E-AB82-91CB85DD850B}" type="presParOf" srcId="{D1C78A16-365A-4468-B557-B39927769F4C}" destId="{6D888C38-BCB4-4652-9EE9-187D90CB87B3}" srcOrd="11" destOrd="0" presId="urn:microsoft.com/office/officeart/2008/layout/VerticalCurvedList"/>
    <dgm:cxn modelId="{DAA001A1-847C-49AC-B3EC-89F888EFFA9F}" type="presParOf" srcId="{D1C78A16-365A-4468-B557-B39927769F4C}" destId="{34C006E1-CC3D-4C68-8441-17EFFDA928AE}" srcOrd="12" destOrd="0" presId="urn:microsoft.com/office/officeart/2008/layout/VerticalCurvedList"/>
    <dgm:cxn modelId="{DE3501C2-2DAC-4B18-A507-613D0D97516B}" type="presParOf" srcId="{34C006E1-CC3D-4C68-8441-17EFFDA928AE}" destId="{F7151A13-277D-45FA-A3F2-93743A63F04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37D558-7A84-4E53-9842-A5D0A5CC258F}" type="doc">
      <dgm:prSet loTypeId="urn:microsoft.com/office/officeart/2008/layout/VerticalCurvedList" loCatId="list" qsTypeId="urn:microsoft.com/office/officeart/2005/8/quickstyle/simple1#7" qsCatId="simple" csTypeId="urn:microsoft.com/office/officeart/2005/8/colors/accent3_2" csCatId="accent3" phldr="1"/>
      <dgm:spPr/>
      <dgm:t>
        <a:bodyPr/>
        <a:lstStyle/>
        <a:p>
          <a:endParaRPr lang="en-GB"/>
        </a:p>
      </dgm:t>
    </dgm:pt>
    <dgm:pt modelId="{B8C65C64-87FA-4970-9BC8-8F56E0AD662B}">
      <dgm:prSet custT="1"/>
      <dgm:spPr/>
      <dgm:t>
        <a:bodyPr/>
        <a:lstStyle/>
        <a:p>
          <a:pPr rtl="0"/>
          <a:r>
            <a:rPr lang="en-GB" sz="2400" dirty="0" smtClean="0">
              <a:latin typeface="Open Sans Light" panose="020B0306030504020204" pitchFamily="34" charset="0"/>
              <a:ea typeface="Open Sans Light" panose="020B0306030504020204" pitchFamily="34" charset="0"/>
              <a:cs typeface="Open Sans Light" panose="020B0306030504020204" pitchFamily="34" charset="0"/>
            </a:rPr>
            <a:t>IMF - time series data on economic and financial indicators</a:t>
          </a:r>
          <a:endParaRPr lang="en-GB" sz="240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2BF9DA36-3DD3-4C9A-B9E2-7DC6AAAD9C76}" type="parTrans" cxnId="{3FB9C7CD-E14F-4C77-831A-D01D2046523E}">
      <dgm:prSet/>
      <dgm:spPr/>
      <dgm:t>
        <a:bodyPr/>
        <a:lstStyle/>
        <a:p>
          <a:endParaRPr lang="en-GB"/>
        </a:p>
      </dgm:t>
    </dgm:pt>
    <dgm:pt modelId="{A583AFF8-A79F-4BF3-8FDA-D81E8D8F8B6A}" type="sibTrans" cxnId="{3FB9C7CD-E14F-4C77-831A-D01D2046523E}">
      <dgm:prSet/>
      <dgm:spPr/>
      <dgm:t>
        <a:bodyPr/>
        <a:lstStyle/>
        <a:p>
          <a:endParaRPr lang="en-GB"/>
        </a:p>
      </dgm:t>
    </dgm:pt>
    <dgm:pt modelId="{C8A00EB0-8F43-4DC7-9C47-6BD6A0D008FB}">
      <dgm:prSet custT="1"/>
      <dgm:spPr/>
      <dgm:t>
        <a:bodyPr/>
        <a:lstStyle/>
        <a:p>
          <a:pPr rtl="0"/>
          <a:r>
            <a:rPr lang="en-GB" sz="2400" dirty="0" smtClean="0">
              <a:latin typeface="Open Sans Light" panose="020B0306030504020204" pitchFamily="34" charset="0"/>
              <a:ea typeface="Open Sans Light" panose="020B0306030504020204" pitchFamily="34" charset="0"/>
              <a:cs typeface="Open Sans Light" panose="020B0306030504020204" pitchFamily="34" charset="0"/>
            </a:rPr>
            <a:t>Eurostat – Statistics office of European Union</a:t>
          </a:r>
          <a:endParaRPr lang="en-GB" sz="240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CAADBFBC-8933-4D58-AEA5-4EF2DB5A35F8}" type="parTrans" cxnId="{47D2ECFE-1A33-47F4-83F3-8868338CC05C}">
      <dgm:prSet/>
      <dgm:spPr/>
      <dgm:t>
        <a:bodyPr/>
        <a:lstStyle/>
        <a:p>
          <a:endParaRPr lang="en-GB"/>
        </a:p>
      </dgm:t>
    </dgm:pt>
    <dgm:pt modelId="{1E1230CB-7226-4C9B-A901-599DBC80F9C4}" type="sibTrans" cxnId="{47D2ECFE-1A33-47F4-83F3-8868338CC05C}">
      <dgm:prSet/>
      <dgm:spPr/>
      <dgm:t>
        <a:bodyPr/>
        <a:lstStyle/>
        <a:p>
          <a:endParaRPr lang="en-GB">
            <a:latin typeface="Open Sans Light" panose="020B0306030504020204" pitchFamily="34" charset="0"/>
            <a:ea typeface="Open Sans Light" panose="020B0306030504020204" pitchFamily="34" charset="0"/>
            <a:cs typeface="Open Sans Light" panose="020B0306030504020204" pitchFamily="34" charset="0"/>
          </a:endParaRPr>
        </a:p>
      </dgm:t>
    </dgm:pt>
    <dgm:pt modelId="{A58A545C-ECF4-4D66-AB3B-95AD654D1A43}">
      <dgm:prSet custT="1"/>
      <dgm:spPr/>
      <dgm:t>
        <a:bodyPr/>
        <a:lstStyle/>
        <a:p>
          <a:pPr rtl="0"/>
          <a:r>
            <a:rPr lang="en-GB" sz="2400" dirty="0" smtClean="0">
              <a:latin typeface="Open Sans Light" panose="020B0306030504020204" pitchFamily="34" charset="0"/>
              <a:ea typeface="Open Sans Light" panose="020B0306030504020204" pitchFamily="34" charset="0"/>
              <a:cs typeface="Open Sans Light" panose="020B0306030504020204" pitchFamily="34" charset="0"/>
            </a:rPr>
            <a:t>LIS - harmonised socio-economic micro datasets</a:t>
          </a:r>
          <a:endParaRPr lang="en-GB" sz="240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D31DE51-782B-453C-946D-85FC08086AE1}" type="parTrans" cxnId="{FA763E07-DC0A-4E6E-9D7D-01CD5204D5FF}">
      <dgm:prSet/>
      <dgm:spPr/>
      <dgm:t>
        <a:bodyPr/>
        <a:lstStyle/>
        <a:p>
          <a:endParaRPr lang="en-GB"/>
        </a:p>
      </dgm:t>
    </dgm:pt>
    <dgm:pt modelId="{5B587876-8E04-4143-A63D-789750297CE4}" type="sibTrans" cxnId="{FA763E07-DC0A-4E6E-9D7D-01CD5204D5FF}">
      <dgm:prSet/>
      <dgm:spPr/>
      <dgm:t>
        <a:bodyPr/>
        <a:lstStyle/>
        <a:p>
          <a:endParaRPr lang="en-GB"/>
        </a:p>
      </dgm:t>
    </dgm:pt>
    <dgm:pt modelId="{E64586CA-F1A1-4346-9D04-5D94416E3493}">
      <dgm:prSet custT="1"/>
      <dgm:spPr/>
      <dgm:t>
        <a:bodyPr/>
        <a:lstStyle/>
        <a:p>
          <a:pPr rtl="0"/>
          <a:r>
            <a:rPr lang="en-GB" sz="2400" dirty="0" smtClean="0">
              <a:latin typeface="Open Sans Light" panose="020B0306030504020204" pitchFamily="34" charset="0"/>
              <a:ea typeface="Open Sans Light" panose="020B0306030504020204" pitchFamily="34" charset="0"/>
              <a:cs typeface="Open Sans Light" panose="020B0306030504020204" pitchFamily="34" charset="0"/>
            </a:rPr>
            <a:t>World </a:t>
          </a:r>
          <a:r>
            <a:rPr lang="en-GB" sz="2400" b="0" dirty="0" smtClean="0">
              <a:latin typeface="Open Sans Light" panose="020B0306030504020204" pitchFamily="34" charset="0"/>
              <a:ea typeface="Open Sans Light" panose="020B0306030504020204" pitchFamily="34" charset="0"/>
              <a:cs typeface="Open Sans Light" panose="020B0306030504020204" pitchFamily="34" charset="0"/>
            </a:rPr>
            <a:t>Bank - Free and open access to global development data</a:t>
          </a:r>
          <a:endParaRPr lang="en-GB" sz="2400" b="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4CECF97A-3670-4AB1-8660-F21C0D852C38}" type="parTrans" cxnId="{8398FA72-AC2E-4C50-815E-3E0241B359FE}">
      <dgm:prSet/>
      <dgm:spPr/>
      <dgm:t>
        <a:bodyPr/>
        <a:lstStyle/>
        <a:p>
          <a:endParaRPr lang="en-GB"/>
        </a:p>
      </dgm:t>
    </dgm:pt>
    <dgm:pt modelId="{63780EA9-BC96-4753-9DEE-18E0DF32A282}" type="sibTrans" cxnId="{8398FA72-AC2E-4C50-815E-3E0241B359FE}">
      <dgm:prSet/>
      <dgm:spPr/>
      <dgm:t>
        <a:bodyPr/>
        <a:lstStyle/>
        <a:p>
          <a:endParaRPr lang="en-GB"/>
        </a:p>
      </dgm:t>
    </dgm:pt>
    <dgm:pt modelId="{62DA68EC-F22C-4428-8BD2-C66DE94561C2}">
      <dgm:prSet custT="1"/>
      <dgm:spPr/>
      <dgm:t>
        <a:bodyPr/>
        <a:lstStyle/>
        <a:p>
          <a:pPr rtl="0"/>
          <a:r>
            <a:rPr lang="en-GB" sz="2400" dirty="0" smtClean="0">
              <a:latin typeface="Open Sans Light" panose="020B0306030504020204" pitchFamily="34" charset="0"/>
              <a:ea typeface="Open Sans Light" panose="020B0306030504020204" pitchFamily="34" charset="0"/>
              <a:cs typeface="Open Sans Light" panose="020B0306030504020204" pitchFamily="34" charset="0"/>
            </a:rPr>
            <a:t>OECD – key source of comparable statistical, economic and social data </a:t>
          </a:r>
          <a:endParaRPr lang="en-GB" sz="240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6CC4910A-6D9B-4F78-8FC9-FA692850A013}" type="parTrans" cxnId="{346B316E-FBE9-4C62-A93E-D2B929235014}">
      <dgm:prSet/>
      <dgm:spPr/>
      <dgm:t>
        <a:bodyPr/>
        <a:lstStyle/>
        <a:p>
          <a:endParaRPr lang="en-GB"/>
        </a:p>
      </dgm:t>
    </dgm:pt>
    <dgm:pt modelId="{57A7ED8E-B8CF-4969-B667-57E62F9FFE4D}" type="sibTrans" cxnId="{346B316E-FBE9-4C62-A93E-D2B929235014}">
      <dgm:prSet/>
      <dgm:spPr/>
      <dgm:t>
        <a:bodyPr/>
        <a:lstStyle/>
        <a:p>
          <a:endParaRPr lang="en-GB"/>
        </a:p>
      </dgm:t>
    </dgm:pt>
    <dgm:pt modelId="{D7F9767A-0B1F-4560-8E7C-7F8AE048D991}" type="pres">
      <dgm:prSet presAssocID="{4F37D558-7A84-4E53-9842-A5D0A5CC258F}" presName="Name0" presStyleCnt="0">
        <dgm:presLayoutVars>
          <dgm:chMax val="7"/>
          <dgm:chPref val="7"/>
          <dgm:dir/>
        </dgm:presLayoutVars>
      </dgm:prSet>
      <dgm:spPr/>
      <dgm:t>
        <a:bodyPr/>
        <a:lstStyle/>
        <a:p>
          <a:endParaRPr lang="en-GB"/>
        </a:p>
      </dgm:t>
    </dgm:pt>
    <dgm:pt modelId="{CA0CF28C-B0FE-4668-B924-D850D3F501AE}" type="pres">
      <dgm:prSet presAssocID="{4F37D558-7A84-4E53-9842-A5D0A5CC258F}" presName="Name1" presStyleCnt="0"/>
      <dgm:spPr/>
    </dgm:pt>
    <dgm:pt modelId="{E8E4E8B4-F666-4873-9F72-826B67D1E902}" type="pres">
      <dgm:prSet presAssocID="{4F37D558-7A84-4E53-9842-A5D0A5CC258F}" presName="cycle" presStyleCnt="0"/>
      <dgm:spPr/>
    </dgm:pt>
    <dgm:pt modelId="{F3B8B004-CD99-4B2F-A454-EFF7683947AB}" type="pres">
      <dgm:prSet presAssocID="{4F37D558-7A84-4E53-9842-A5D0A5CC258F}" presName="srcNode" presStyleLbl="node1" presStyleIdx="0" presStyleCnt="5"/>
      <dgm:spPr/>
    </dgm:pt>
    <dgm:pt modelId="{E7215B73-F503-4698-BC01-D31B2867B878}" type="pres">
      <dgm:prSet presAssocID="{4F37D558-7A84-4E53-9842-A5D0A5CC258F}" presName="conn" presStyleLbl="parChTrans1D2" presStyleIdx="0" presStyleCnt="1"/>
      <dgm:spPr/>
      <dgm:t>
        <a:bodyPr/>
        <a:lstStyle/>
        <a:p>
          <a:endParaRPr lang="en-GB"/>
        </a:p>
      </dgm:t>
    </dgm:pt>
    <dgm:pt modelId="{1C18B9AB-2377-4405-B504-908225F70F81}" type="pres">
      <dgm:prSet presAssocID="{4F37D558-7A84-4E53-9842-A5D0A5CC258F}" presName="extraNode" presStyleLbl="node1" presStyleIdx="0" presStyleCnt="5"/>
      <dgm:spPr/>
    </dgm:pt>
    <dgm:pt modelId="{D1872A24-3102-4258-B734-899F17B2E790}" type="pres">
      <dgm:prSet presAssocID="{4F37D558-7A84-4E53-9842-A5D0A5CC258F}" presName="dstNode" presStyleLbl="node1" presStyleIdx="0" presStyleCnt="5"/>
      <dgm:spPr/>
    </dgm:pt>
    <dgm:pt modelId="{5B74F234-D552-4EF0-8705-99EDC9996BE7}" type="pres">
      <dgm:prSet presAssocID="{C8A00EB0-8F43-4DC7-9C47-6BD6A0D008FB}" presName="text_1" presStyleLbl="node1" presStyleIdx="0" presStyleCnt="5">
        <dgm:presLayoutVars>
          <dgm:bulletEnabled val="1"/>
        </dgm:presLayoutVars>
      </dgm:prSet>
      <dgm:spPr/>
      <dgm:t>
        <a:bodyPr/>
        <a:lstStyle/>
        <a:p>
          <a:endParaRPr lang="en-GB"/>
        </a:p>
      </dgm:t>
    </dgm:pt>
    <dgm:pt modelId="{3B342B74-275B-4D71-A995-8065D979A9EF}" type="pres">
      <dgm:prSet presAssocID="{C8A00EB0-8F43-4DC7-9C47-6BD6A0D008FB}" presName="accent_1" presStyleCnt="0"/>
      <dgm:spPr/>
    </dgm:pt>
    <dgm:pt modelId="{467F5DB8-3D03-4CBB-9CFD-D28F877D3005}" type="pres">
      <dgm:prSet presAssocID="{C8A00EB0-8F43-4DC7-9C47-6BD6A0D008FB}" presName="accentRepeatNode" presStyleLbl="solidFgAcc1" presStyleIdx="0" presStyleCnt="5"/>
      <dgm:spPr/>
    </dgm:pt>
    <dgm:pt modelId="{4DEFBE2F-C0D1-4DF4-9F01-31BCB2E194F8}" type="pres">
      <dgm:prSet presAssocID="{A58A545C-ECF4-4D66-AB3B-95AD654D1A43}" presName="text_2" presStyleLbl="node1" presStyleIdx="1" presStyleCnt="5">
        <dgm:presLayoutVars>
          <dgm:bulletEnabled val="1"/>
        </dgm:presLayoutVars>
      </dgm:prSet>
      <dgm:spPr/>
      <dgm:t>
        <a:bodyPr/>
        <a:lstStyle/>
        <a:p>
          <a:endParaRPr lang="en-GB"/>
        </a:p>
      </dgm:t>
    </dgm:pt>
    <dgm:pt modelId="{5D4BDA68-7D4E-4BEA-BF84-9DB2C7EE15BC}" type="pres">
      <dgm:prSet presAssocID="{A58A545C-ECF4-4D66-AB3B-95AD654D1A43}" presName="accent_2" presStyleCnt="0"/>
      <dgm:spPr/>
    </dgm:pt>
    <dgm:pt modelId="{17550A73-5F6D-48AC-85F2-628229248E46}" type="pres">
      <dgm:prSet presAssocID="{A58A545C-ECF4-4D66-AB3B-95AD654D1A43}" presName="accentRepeatNode" presStyleLbl="solidFgAcc1" presStyleIdx="1" presStyleCnt="5"/>
      <dgm:spPr/>
    </dgm:pt>
    <dgm:pt modelId="{8AA2EB0A-F33B-40BD-9715-DC3BAC1BA0BC}" type="pres">
      <dgm:prSet presAssocID="{62DA68EC-F22C-4428-8BD2-C66DE94561C2}" presName="text_3" presStyleLbl="node1" presStyleIdx="2" presStyleCnt="5">
        <dgm:presLayoutVars>
          <dgm:bulletEnabled val="1"/>
        </dgm:presLayoutVars>
      </dgm:prSet>
      <dgm:spPr/>
      <dgm:t>
        <a:bodyPr/>
        <a:lstStyle/>
        <a:p>
          <a:endParaRPr lang="en-GB"/>
        </a:p>
      </dgm:t>
    </dgm:pt>
    <dgm:pt modelId="{7AF02BB6-E653-4C7E-A528-F63025A8B298}" type="pres">
      <dgm:prSet presAssocID="{62DA68EC-F22C-4428-8BD2-C66DE94561C2}" presName="accent_3" presStyleCnt="0"/>
      <dgm:spPr/>
    </dgm:pt>
    <dgm:pt modelId="{A7DBFFF2-3624-43A3-95EE-224DA7DEB50B}" type="pres">
      <dgm:prSet presAssocID="{62DA68EC-F22C-4428-8BD2-C66DE94561C2}" presName="accentRepeatNode" presStyleLbl="solidFgAcc1" presStyleIdx="2" presStyleCnt="5"/>
      <dgm:spPr/>
    </dgm:pt>
    <dgm:pt modelId="{F4208F74-55E9-4143-B1EB-87F30A4D9E1B}" type="pres">
      <dgm:prSet presAssocID="{E64586CA-F1A1-4346-9D04-5D94416E3493}" presName="text_4" presStyleLbl="node1" presStyleIdx="3" presStyleCnt="5">
        <dgm:presLayoutVars>
          <dgm:bulletEnabled val="1"/>
        </dgm:presLayoutVars>
      </dgm:prSet>
      <dgm:spPr/>
      <dgm:t>
        <a:bodyPr/>
        <a:lstStyle/>
        <a:p>
          <a:endParaRPr lang="en-GB"/>
        </a:p>
      </dgm:t>
    </dgm:pt>
    <dgm:pt modelId="{FB5C4C07-3082-4AC7-AA55-29CC2FC6D87A}" type="pres">
      <dgm:prSet presAssocID="{E64586CA-F1A1-4346-9D04-5D94416E3493}" presName="accent_4" presStyleCnt="0"/>
      <dgm:spPr/>
    </dgm:pt>
    <dgm:pt modelId="{40947EB5-80A9-469F-8B69-1A7082F614C4}" type="pres">
      <dgm:prSet presAssocID="{E64586CA-F1A1-4346-9D04-5D94416E3493}" presName="accentRepeatNode" presStyleLbl="solidFgAcc1" presStyleIdx="3" presStyleCnt="5"/>
      <dgm:spPr/>
    </dgm:pt>
    <dgm:pt modelId="{C541022E-7478-4871-9924-8060E8C11831}" type="pres">
      <dgm:prSet presAssocID="{B8C65C64-87FA-4970-9BC8-8F56E0AD662B}" presName="text_5" presStyleLbl="node1" presStyleIdx="4" presStyleCnt="5">
        <dgm:presLayoutVars>
          <dgm:bulletEnabled val="1"/>
        </dgm:presLayoutVars>
      </dgm:prSet>
      <dgm:spPr/>
      <dgm:t>
        <a:bodyPr/>
        <a:lstStyle/>
        <a:p>
          <a:endParaRPr lang="en-GB"/>
        </a:p>
      </dgm:t>
    </dgm:pt>
    <dgm:pt modelId="{E65A314D-50D1-4B24-A52D-579365A80950}" type="pres">
      <dgm:prSet presAssocID="{B8C65C64-87FA-4970-9BC8-8F56E0AD662B}" presName="accent_5" presStyleCnt="0"/>
      <dgm:spPr/>
    </dgm:pt>
    <dgm:pt modelId="{4CB6C2EB-1CC9-40EB-A0E1-1B08EE3ED327}" type="pres">
      <dgm:prSet presAssocID="{B8C65C64-87FA-4970-9BC8-8F56E0AD662B}" presName="accentRepeatNode" presStyleLbl="solidFgAcc1" presStyleIdx="4" presStyleCnt="5"/>
      <dgm:spPr/>
    </dgm:pt>
  </dgm:ptLst>
  <dgm:cxnLst>
    <dgm:cxn modelId="{3FB9C7CD-E14F-4C77-831A-D01D2046523E}" srcId="{4F37D558-7A84-4E53-9842-A5D0A5CC258F}" destId="{B8C65C64-87FA-4970-9BC8-8F56E0AD662B}" srcOrd="4" destOrd="0" parTransId="{2BF9DA36-3DD3-4C9A-B9E2-7DC6AAAD9C76}" sibTransId="{A583AFF8-A79F-4BF3-8FDA-D81E8D8F8B6A}"/>
    <dgm:cxn modelId="{4F157088-1E9C-4A8D-82F8-61CFC66D2A66}" type="presOf" srcId="{E64586CA-F1A1-4346-9D04-5D94416E3493}" destId="{F4208F74-55E9-4143-B1EB-87F30A4D9E1B}" srcOrd="0" destOrd="0" presId="urn:microsoft.com/office/officeart/2008/layout/VerticalCurvedList"/>
    <dgm:cxn modelId="{47D2ECFE-1A33-47F4-83F3-8868338CC05C}" srcId="{4F37D558-7A84-4E53-9842-A5D0A5CC258F}" destId="{C8A00EB0-8F43-4DC7-9C47-6BD6A0D008FB}" srcOrd="0" destOrd="0" parTransId="{CAADBFBC-8933-4D58-AEA5-4EF2DB5A35F8}" sibTransId="{1E1230CB-7226-4C9B-A901-599DBC80F9C4}"/>
    <dgm:cxn modelId="{38618425-66CD-43D5-87C2-F2AB00F2C8E3}" type="presOf" srcId="{1E1230CB-7226-4C9B-A901-599DBC80F9C4}" destId="{E7215B73-F503-4698-BC01-D31B2867B878}" srcOrd="0" destOrd="0" presId="urn:microsoft.com/office/officeart/2008/layout/VerticalCurvedList"/>
    <dgm:cxn modelId="{1B998715-3797-4966-9030-274B15CED050}" type="presOf" srcId="{C8A00EB0-8F43-4DC7-9C47-6BD6A0D008FB}" destId="{5B74F234-D552-4EF0-8705-99EDC9996BE7}" srcOrd="0" destOrd="0" presId="urn:microsoft.com/office/officeart/2008/layout/VerticalCurvedList"/>
    <dgm:cxn modelId="{F5CD9F91-E565-42B5-BBDE-34FEF0AB3B84}" type="presOf" srcId="{4F37D558-7A84-4E53-9842-A5D0A5CC258F}" destId="{D7F9767A-0B1F-4560-8E7C-7F8AE048D991}" srcOrd="0" destOrd="0" presId="urn:microsoft.com/office/officeart/2008/layout/VerticalCurvedList"/>
    <dgm:cxn modelId="{346B316E-FBE9-4C62-A93E-D2B929235014}" srcId="{4F37D558-7A84-4E53-9842-A5D0A5CC258F}" destId="{62DA68EC-F22C-4428-8BD2-C66DE94561C2}" srcOrd="2" destOrd="0" parTransId="{6CC4910A-6D9B-4F78-8FC9-FA692850A013}" sibTransId="{57A7ED8E-B8CF-4969-B667-57E62F9FFE4D}"/>
    <dgm:cxn modelId="{84146708-76E9-4063-96C9-D4DED8FA09BA}" type="presOf" srcId="{A58A545C-ECF4-4D66-AB3B-95AD654D1A43}" destId="{4DEFBE2F-C0D1-4DF4-9F01-31BCB2E194F8}" srcOrd="0" destOrd="0" presId="urn:microsoft.com/office/officeart/2008/layout/VerticalCurvedList"/>
    <dgm:cxn modelId="{CF88D642-64D8-44CC-A8D3-A1DDF815F117}" type="presOf" srcId="{62DA68EC-F22C-4428-8BD2-C66DE94561C2}" destId="{8AA2EB0A-F33B-40BD-9715-DC3BAC1BA0BC}" srcOrd="0" destOrd="0" presId="urn:microsoft.com/office/officeart/2008/layout/VerticalCurvedList"/>
    <dgm:cxn modelId="{FA763E07-DC0A-4E6E-9D7D-01CD5204D5FF}" srcId="{4F37D558-7A84-4E53-9842-A5D0A5CC258F}" destId="{A58A545C-ECF4-4D66-AB3B-95AD654D1A43}" srcOrd="1" destOrd="0" parTransId="{7D31DE51-782B-453C-946D-85FC08086AE1}" sibTransId="{5B587876-8E04-4143-A63D-789750297CE4}"/>
    <dgm:cxn modelId="{98891C1A-8B61-4838-B434-572947027B4F}" type="presOf" srcId="{B8C65C64-87FA-4970-9BC8-8F56E0AD662B}" destId="{C541022E-7478-4871-9924-8060E8C11831}" srcOrd="0" destOrd="0" presId="urn:microsoft.com/office/officeart/2008/layout/VerticalCurvedList"/>
    <dgm:cxn modelId="{8398FA72-AC2E-4C50-815E-3E0241B359FE}" srcId="{4F37D558-7A84-4E53-9842-A5D0A5CC258F}" destId="{E64586CA-F1A1-4346-9D04-5D94416E3493}" srcOrd="3" destOrd="0" parTransId="{4CECF97A-3670-4AB1-8660-F21C0D852C38}" sibTransId="{63780EA9-BC96-4753-9DEE-18E0DF32A282}"/>
    <dgm:cxn modelId="{55BA507E-4525-4240-AA59-F7A0B728277C}" type="presParOf" srcId="{D7F9767A-0B1F-4560-8E7C-7F8AE048D991}" destId="{CA0CF28C-B0FE-4668-B924-D850D3F501AE}" srcOrd="0" destOrd="0" presId="urn:microsoft.com/office/officeart/2008/layout/VerticalCurvedList"/>
    <dgm:cxn modelId="{31FB243C-25F4-4348-8BAC-B757D613B5C3}" type="presParOf" srcId="{CA0CF28C-B0FE-4668-B924-D850D3F501AE}" destId="{E8E4E8B4-F666-4873-9F72-826B67D1E902}" srcOrd="0" destOrd="0" presId="urn:microsoft.com/office/officeart/2008/layout/VerticalCurvedList"/>
    <dgm:cxn modelId="{5B4ADE4C-59C7-400C-A27E-00009987EFD7}" type="presParOf" srcId="{E8E4E8B4-F666-4873-9F72-826B67D1E902}" destId="{F3B8B004-CD99-4B2F-A454-EFF7683947AB}" srcOrd="0" destOrd="0" presId="urn:microsoft.com/office/officeart/2008/layout/VerticalCurvedList"/>
    <dgm:cxn modelId="{E65807B2-B36E-40BE-9BFE-48D493919A1E}" type="presParOf" srcId="{E8E4E8B4-F666-4873-9F72-826B67D1E902}" destId="{E7215B73-F503-4698-BC01-D31B2867B878}" srcOrd="1" destOrd="0" presId="urn:microsoft.com/office/officeart/2008/layout/VerticalCurvedList"/>
    <dgm:cxn modelId="{F0A366EB-1CFD-4006-9F16-10071901D1C0}" type="presParOf" srcId="{E8E4E8B4-F666-4873-9F72-826B67D1E902}" destId="{1C18B9AB-2377-4405-B504-908225F70F81}" srcOrd="2" destOrd="0" presId="urn:microsoft.com/office/officeart/2008/layout/VerticalCurvedList"/>
    <dgm:cxn modelId="{98534E5F-782D-4BD1-8DB9-9B2F5A95F093}" type="presParOf" srcId="{E8E4E8B4-F666-4873-9F72-826B67D1E902}" destId="{D1872A24-3102-4258-B734-899F17B2E790}" srcOrd="3" destOrd="0" presId="urn:microsoft.com/office/officeart/2008/layout/VerticalCurvedList"/>
    <dgm:cxn modelId="{B71E06C9-90DA-42BC-8D0E-CA5ED770FF5F}" type="presParOf" srcId="{CA0CF28C-B0FE-4668-B924-D850D3F501AE}" destId="{5B74F234-D552-4EF0-8705-99EDC9996BE7}" srcOrd="1" destOrd="0" presId="urn:microsoft.com/office/officeart/2008/layout/VerticalCurvedList"/>
    <dgm:cxn modelId="{CB88DF69-E6CA-4D67-BAFF-B86E88BCB428}" type="presParOf" srcId="{CA0CF28C-B0FE-4668-B924-D850D3F501AE}" destId="{3B342B74-275B-4D71-A995-8065D979A9EF}" srcOrd="2" destOrd="0" presId="urn:microsoft.com/office/officeart/2008/layout/VerticalCurvedList"/>
    <dgm:cxn modelId="{4EEA9DF9-5BC2-4E91-B4FF-99E196EB8AD1}" type="presParOf" srcId="{3B342B74-275B-4D71-A995-8065D979A9EF}" destId="{467F5DB8-3D03-4CBB-9CFD-D28F877D3005}" srcOrd="0" destOrd="0" presId="urn:microsoft.com/office/officeart/2008/layout/VerticalCurvedList"/>
    <dgm:cxn modelId="{3CB2A364-C6EF-43E5-88E9-A1182C6547FB}" type="presParOf" srcId="{CA0CF28C-B0FE-4668-B924-D850D3F501AE}" destId="{4DEFBE2F-C0D1-4DF4-9F01-31BCB2E194F8}" srcOrd="3" destOrd="0" presId="urn:microsoft.com/office/officeart/2008/layout/VerticalCurvedList"/>
    <dgm:cxn modelId="{DA606CC7-AFBD-4926-B621-5B65CFFA6999}" type="presParOf" srcId="{CA0CF28C-B0FE-4668-B924-D850D3F501AE}" destId="{5D4BDA68-7D4E-4BEA-BF84-9DB2C7EE15BC}" srcOrd="4" destOrd="0" presId="urn:microsoft.com/office/officeart/2008/layout/VerticalCurvedList"/>
    <dgm:cxn modelId="{8253B697-0491-47C8-B6E5-1B259CB51158}" type="presParOf" srcId="{5D4BDA68-7D4E-4BEA-BF84-9DB2C7EE15BC}" destId="{17550A73-5F6D-48AC-85F2-628229248E46}" srcOrd="0" destOrd="0" presId="urn:microsoft.com/office/officeart/2008/layout/VerticalCurvedList"/>
    <dgm:cxn modelId="{5DF17FDC-1038-4811-B3F8-F625DEB67F7D}" type="presParOf" srcId="{CA0CF28C-B0FE-4668-B924-D850D3F501AE}" destId="{8AA2EB0A-F33B-40BD-9715-DC3BAC1BA0BC}" srcOrd="5" destOrd="0" presId="urn:microsoft.com/office/officeart/2008/layout/VerticalCurvedList"/>
    <dgm:cxn modelId="{8FC09ECD-B0A4-42DE-98E3-2BDA401C0F20}" type="presParOf" srcId="{CA0CF28C-B0FE-4668-B924-D850D3F501AE}" destId="{7AF02BB6-E653-4C7E-A528-F63025A8B298}" srcOrd="6" destOrd="0" presId="urn:microsoft.com/office/officeart/2008/layout/VerticalCurvedList"/>
    <dgm:cxn modelId="{C8A7C521-F1E7-456E-A054-88955CC32D93}" type="presParOf" srcId="{7AF02BB6-E653-4C7E-A528-F63025A8B298}" destId="{A7DBFFF2-3624-43A3-95EE-224DA7DEB50B}" srcOrd="0" destOrd="0" presId="urn:microsoft.com/office/officeart/2008/layout/VerticalCurvedList"/>
    <dgm:cxn modelId="{DA1EC45E-E903-45EB-AFCF-EFCD57DF3FAF}" type="presParOf" srcId="{CA0CF28C-B0FE-4668-B924-D850D3F501AE}" destId="{F4208F74-55E9-4143-B1EB-87F30A4D9E1B}" srcOrd="7" destOrd="0" presId="urn:microsoft.com/office/officeart/2008/layout/VerticalCurvedList"/>
    <dgm:cxn modelId="{612A0E94-6C50-4774-92C5-37CC60B09313}" type="presParOf" srcId="{CA0CF28C-B0FE-4668-B924-D850D3F501AE}" destId="{FB5C4C07-3082-4AC7-AA55-29CC2FC6D87A}" srcOrd="8" destOrd="0" presId="urn:microsoft.com/office/officeart/2008/layout/VerticalCurvedList"/>
    <dgm:cxn modelId="{A8546832-5ED1-4916-B706-076DBB879D11}" type="presParOf" srcId="{FB5C4C07-3082-4AC7-AA55-29CC2FC6D87A}" destId="{40947EB5-80A9-469F-8B69-1A7082F614C4}" srcOrd="0" destOrd="0" presId="urn:microsoft.com/office/officeart/2008/layout/VerticalCurvedList"/>
    <dgm:cxn modelId="{DEC1C2B1-E05F-417B-AA3F-5A14334EEAD9}" type="presParOf" srcId="{CA0CF28C-B0FE-4668-B924-D850D3F501AE}" destId="{C541022E-7478-4871-9924-8060E8C11831}" srcOrd="9" destOrd="0" presId="urn:microsoft.com/office/officeart/2008/layout/VerticalCurvedList"/>
    <dgm:cxn modelId="{BA464A45-D5D5-4B7E-85BC-8B1E6BE19CBB}" type="presParOf" srcId="{CA0CF28C-B0FE-4668-B924-D850D3F501AE}" destId="{E65A314D-50D1-4B24-A52D-579365A80950}" srcOrd="10" destOrd="0" presId="urn:microsoft.com/office/officeart/2008/layout/VerticalCurvedList"/>
    <dgm:cxn modelId="{C0013A61-F091-430B-AAF9-3C5B32518546}" type="presParOf" srcId="{E65A314D-50D1-4B24-A52D-579365A80950}" destId="{4CB6C2EB-1CC9-40EB-A0E1-1B08EE3ED32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8E8D5E-A0BF-41A2-B245-0675E8240301}" type="doc">
      <dgm:prSet loTypeId="urn:diagrams.loki3.com/BracketList+Icon" loCatId="list" qsTypeId="urn:microsoft.com/office/officeart/2005/8/quickstyle/simple1#11" qsCatId="simple" csTypeId="urn:microsoft.com/office/officeart/2005/8/colors/accent3_2" csCatId="accent3" phldr="1"/>
      <dgm:spPr/>
      <dgm:t>
        <a:bodyPr/>
        <a:lstStyle/>
        <a:p>
          <a:endParaRPr lang="en-GB"/>
        </a:p>
      </dgm:t>
    </dgm:pt>
    <dgm:pt modelId="{A453A9FF-2E9F-4865-B836-D636252B3C8B}">
      <dgm:prSet custT="1"/>
      <dgm:spPr/>
      <dgm:t>
        <a:bodyPr/>
        <a:lstStyle/>
        <a:p>
          <a:pPr rtl="0"/>
          <a:r>
            <a:rPr lang="en-GB" sz="2800" dirty="0" smtClean="0">
              <a:latin typeface="+mj-lt"/>
              <a:ea typeface="Open Sans Light" panose="020B0604020202020204" charset="0"/>
              <a:cs typeface="Open Sans Light" panose="020B0604020202020204" charset="0"/>
            </a:rPr>
            <a:t>Metadata ("data about data“)</a:t>
          </a:r>
          <a:endParaRPr lang="en-GB" sz="2800" dirty="0">
            <a:latin typeface="+mj-lt"/>
            <a:ea typeface="Open Sans Light" panose="020B0604020202020204" charset="0"/>
            <a:cs typeface="Open Sans Light" panose="020B0604020202020204" charset="0"/>
          </a:endParaRPr>
        </a:p>
      </dgm:t>
    </dgm:pt>
    <dgm:pt modelId="{9A3F71D0-FB92-4EC1-9E57-9DD9D77C9751}" type="parTrans" cxnId="{EBD5ED25-686C-456D-A867-89762A03529F}">
      <dgm:prSet/>
      <dgm:spPr/>
      <dgm:t>
        <a:bodyPr/>
        <a:lstStyle/>
        <a:p>
          <a:endParaRPr lang="en-GB"/>
        </a:p>
      </dgm:t>
    </dgm:pt>
    <dgm:pt modelId="{D6A70EBA-C041-42F1-A55A-031A400E70FC}" type="sibTrans" cxnId="{EBD5ED25-686C-456D-A867-89762A03529F}">
      <dgm:prSet/>
      <dgm:spPr/>
      <dgm:t>
        <a:bodyPr/>
        <a:lstStyle/>
        <a:p>
          <a:endParaRPr lang="en-GB"/>
        </a:p>
      </dgm:t>
    </dgm:pt>
    <dgm:pt modelId="{C16C3CAF-5501-441B-9DBF-217642958488}">
      <dgm:prSet custT="1"/>
      <dgm:spPr/>
      <dgm:t>
        <a:bodyPr/>
        <a:lstStyle/>
        <a:p>
          <a:pPr rtl="0"/>
          <a:r>
            <a:rPr lang="en-US" sz="2800" dirty="0" smtClean="0">
              <a:latin typeface="+mj-lt"/>
              <a:ea typeface="Open Sans Light" panose="020B0604020202020204" charset="0"/>
              <a:cs typeface="Open Sans Light" panose="020B0604020202020204" charset="0"/>
            </a:rPr>
            <a:t>Documentation</a:t>
          </a:r>
          <a:r>
            <a:rPr lang="en-US" sz="2400" dirty="0" smtClean="0">
              <a:latin typeface="Open Sans Light" panose="020B0604020202020204" charset="0"/>
              <a:ea typeface="Open Sans Light" panose="020B0604020202020204" charset="0"/>
              <a:cs typeface="Open Sans Light" panose="020B0604020202020204" charset="0"/>
            </a:rPr>
            <a:t> 	</a:t>
          </a:r>
          <a:endParaRPr lang="en-GB" sz="2400" dirty="0">
            <a:latin typeface="Open Sans Light" panose="020B0604020202020204" charset="0"/>
            <a:ea typeface="Open Sans Light" panose="020B0604020202020204" charset="0"/>
            <a:cs typeface="Open Sans Light" panose="020B0604020202020204" charset="0"/>
          </a:endParaRPr>
        </a:p>
      </dgm:t>
    </dgm:pt>
    <dgm:pt modelId="{DD2068C0-1D80-4171-B354-5F0C6D9EA5FA}" type="parTrans" cxnId="{57236ADC-6F8B-4CA2-8EE7-C5D5FD1062CC}">
      <dgm:prSet/>
      <dgm:spPr/>
      <dgm:t>
        <a:bodyPr/>
        <a:lstStyle/>
        <a:p>
          <a:endParaRPr lang="en-GB"/>
        </a:p>
      </dgm:t>
    </dgm:pt>
    <dgm:pt modelId="{D5D57CE9-6D37-4EBE-B333-96851E48D286}" type="sibTrans" cxnId="{57236ADC-6F8B-4CA2-8EE7-C5D5FD1062CC}">
      <dgm:prSet/>
      <dgm:spPr/>
      <dgm:t>
        <a:bodyPr/>
        <a:lstStyle/>
        <a:p>
          <a:endParaRPr lang="en-GB"/>
        </a:p>
      </dgm:t>
    </dgm:pt>
    <dgm:pt modelId="{DFF11649-29B6-4423-84D8-9835BEAA8957}">
      <dgm:prSet custT="1"/>
      <dgm:spPr/>
      <dgm:t>
        <a:bodyPr/>
        <a:lstStyle/>
        <a:p>
          <a:pPr rtl="0"/>
          <a:r>
            <a:rPr lang="en-GB" sz="2400" dirty="0" smtClean="0">
              <a:latin typeface="+mj-lt"/>
              <a:ea typeface="Open Sans Light" panose="020B0604020202020204" charset="0"/>
              <a:cs typeface="Open Sans Light" panose="020B0604020202020204" charset="0"/>
            </a:rPr>
            <a:t>descriptors that facilitate cataloguing data and data discovery. </a:t>
          </a:r>
          <a:endParaRPr lang="en-GB" sz="2400" dirty="0">
            <a:latin typeface="+mj-lt"/>
            <a:ea typeface="Open Sans Light" panose="020B0604020202020204" charset="0"/>
            <a:cs typeface="Open Sans Light" panose="020B0604020202020204" charset="0"/>
          </a:endParaRPr>
        </a:p>
      </dgm:t>
    </dgm:pt>
    <dgm:pt modelId="{CCC48F7B-77DC-45DA-8455-3E616F98B782}" type="parTrans" cxnId="{E58DF657-48CF-4BDF-8E16-A8E70AF01C9D}">
      <dgm:prSet/>
      <dgm:spPr/>
      <dgm:t>
        <a:bodyPr/>
        <a:lstStyle/>
        <a:p>
          <a:endParaRPr lang="en-GB"/>
        </a:p>
      </dgm:t>
    </dgm:pt>
    <dgm:pt modelId="{DA4BE16B-67E4-4E0C-8D87-BD7FB56270A3}" type="sibTrans" cxnId="{E58DF657-48CF-4BDF-8E16-A8E70AF01C9D}">
      <dgm:prSet/>
      <dgm:spPr/>
      <dgm:t>
        <a:bodyPr/>
        <a:lstStyle/>
        <a:p>
          <a:endParaRPr lang="en-GB"/>
        </a:p>
      </dgm:t>
    </dgm:pt>
    <dgm:pt modelId="{412F3B50-F63F-4699-8950-B88BFA0CF7A9}">
      <dgm:prSet custT="1"/>
      <dgm:spPr/>
      <dgm:t>
        <a:bodyPr/>
        <a:lstStyle/>
        <a:p>
          <a:pPr rtl="0"/>
          <a:r>
            <a:rPr lang="en-US" sz="2400" dirty="0" smtClean="0">
              <a:latin typeface="+mj-lt"/>
              <a:ea typeface="Open Sans Light" panose="020B0604020202020204" charset="0"/>
              <a:cs typeface="Open Sans Light" panose="020B0604020202020204" charset="0"/>
            </a:rPr>
            <a:t>user guides, survey questionnaires, interview schedules and fieldwork notes</a:t>
          </a:r>
          <a:endParaRPr lang="en-GB" sz="2400" dirty="0">
            <a:latin typeface="+mj-lt"/>
            <a:ea typeface="Open Sans Light" panose="020B0604020202020204" charset="0"/>
            <a:cs typeface="Open Sans Light" panose="020B0604020202020204" charset="0"/>
          </a:endParaRPr>
        </a:p>
      </dgm:t>
    </dgm:pt>
    <dgm:pt modelId="{952AB0AE-060A-4389-8913-BF4853DD2D55}" type="parTrans" cxnId="{B530E9B6-6E8A-4251-8F19-2B2C8ECF5404}">
      <dgm:prSet/>
      <dgm:spPr/>
      <dgm:t>
        <a:bodyPr/>
        <a:lstStyle/>
        <a:p>
          <a:endParaRPr lang="en-GB"/>
        </a:p>
      </dgm:t>
    </dgm:pt>
    <dgm:pt modelId="{3446A0B0-FD23-450C-A20C-356AD3BB2B04}" type="sibTrans" cxnId="{B530E9B6-6E8A-4251-8F19-2B2C8ECF5404}">
      <dgm:prSet/>
      <dgm:spPr/>
      <dgm:t>
        <a:bodyPr/>
        <a:lstStyle/>
        <a:p>
          <a:endParaRPr lang="en-GB"/>
        </a:p>
      </dgm:t>
    </dgm:pt>
    <dgm:pt modelId="{EA235CE6-B118-4CEC-8ECB-1768C8884D7F}" type="pres">
      <dgm:prSet presAssocID="{ED8E8D5E-A0BF-41A2-B245-0675E8240301}" presName="Name0" presStyleCnt="0">
        <dgm:presLayoutVars>
          <dgm:dir/>
          <dgm:animLvl val="lvl"/>
          <dgm:resizeHandles val="exact"/>
        </dgm:presLayoutVars>
      </dgm:prSet>
      <dgm:spPr/>
      <dgm:t>
        <a:bodyPr/>
        <a:lstStyle/>
        <a:p>
          <a:endParaRPr lang="en-GB"/>
        </a:p>
      </dgm:t>
    </dgm:pt>
    <dgm:pt modelId="{4F282477-E9FE-41BD-95BB-D45316A6F40C}" type="pres">
      <dgm:prSet presAssocID="{A453A9FF-2E9F-4865-B836-D636252B3C8B}" presName="linNode" presStyleCnt="0"/>
      <dgm:spPr/>
    </dgm:pt>
    <dgm:pt modelId="{7C8E62A6-A0CC-4EAD-806E-08EEE2287D6B}" type="pres">
      <dgm:prSet presAssocID="{A453A9FF-2E9F-4865-B836-D636252B3C8B}" presName="parTx" presStyleLbl="revTx" presStyleIdx="0" presStyleCnt="2" custScaleX="132897">
        <dgm:presLayoutVars>
          <dgm:chMax val="1"/>
          <dgm:bulletEnabled val="1"/>
        </dgm:presLayoutVars>
      </dgm:prSet>
      <dgm:spPr/>
      <dgm:t>
        <a:bodyPr/>
        <a:lstStyle/>
        <a:p>
          <a:endParaRPr lang="en-GB"/>
        </a:p>
      </dgm:t>
    </dgm:pt>
    <dgm:pt modelId="{5B7743D9-E8D5-40F9-AE68-CD03F7E5EC57}" type="pres">
      <dgm:prSet presAssocID="{A453A9FF-2E9F-4865-B836-D636252B3C8B}" presName="bracket" presStyleLbl="parChTrans1D1" presStyleIdx="0" presStyleCnt="2"/>
      <dgm:spPr/>
    </dgm:pt>
    <dgm:pt modelId="{2506704C-8954-4E86-B17F-28523A71D8B2}" type="pres">
      <dgm:prSet presAssocID="{A453A9FF-2E9F-4865-B836-D636252B3C8B}" presName="spH" presStyleCnt="0"/>
      <dgm:spPr/>
    </dgm:pt>
    <dgm:pt modelId="{24124836-F17D-4E43-ADD3-40C2CB9AC487}" type="pres">
      <dgm:prSet presAssocID="{A453A9FF-2E9F-4865-B836-D636252B3C8B}" presName="desTx" presStyleLbl="node1" presStyleIdx="0" presStyleCnt="2">
        <dgm:presLayoutVars>
          <dgm:bulletEnabled val="1"/>
        </dgm:presLayoutVars>
      </dgm:prSet>
      <dgm:spPr/>
      <dgm:t>
        <a:bodyPr/>
        <a:lstStyle/>
        <a:p>
          <a:endParaRPr lang="en-GB"/>
        </a:p>
      </dgm:t>
    </dgm:pt>
    <dgm:pt modelId="{B7093D03-6D51-4BF2-A775-5B0BFF0C86F0}" type="pres">
      <dgm:prSet presAssocID="{D6A70EBA-C041-42F1-A55A-031A400E70FC}" presName="spV" presStyleCnt="0"/>
      <dgm:spPr/>
    </dgm:pt>
    <dgm:pt modelId="{F05271CE-CA7B-4544-8CC3-713574E26F72}" type="pres">
      <dgm:prSet presAssocID="{C16C3CAF-5501-441B-9DBF-217642958488}" presName="linNode" presStyleCnt="0"/>
      <dgm:spPr/>
    </dgm:pt>
    <dgm:pt modelId="{591340BF-09F7-4DB2-8F87-3597E5E9CF8A}" type="pres">
      <dgm:prSet presAssocID="{C16C3CAF-5501-441B-9DBF-217642958488}" presName="parTx" presStyleLbl="revTx" presStyleIdx="1" presStyleCnt="2" custScaleX="127760">
        <dgm:presLayoutVars>
          <dgm:chMax val="1"/>
          <dgm:bulletEnabled val="1"/>
        </dgm:presLayoutVars>
      </dgm:prSet>
      <dgm:spPr/>
      <dgm:t>
        <a:bodyPr/>
        <a:lstStyle/>
        <a:p>
          <a:endParaRPr lang="en-GB"/>
        </a:p>
      </dgm:t>
    </dgm:pt>
    <dgm:pt modelId="{5F7FCF8B-53F2-4002-9569-FE42A1D84EB0}" type="pres">
      <dgm:prSet presAssocID="{C16C3CAF-5501-441B-9DBF-217642958488}" presName="bracket" presStyleLbl="parChTrans1D1" presStyleIdx="1" presStyleCnt="2"/>
      <dgm:spPr/>
    </dgm:pt>
    <dgm:pt modelId="{BF884BB2-3D63-45DE-9A37-1819A8C8221E}" type="pres">
      <dgm:prSet presAssocID="{C16C3CAF-5501-441B-9DBF-217642958488}" presName="spH" presStyleCnt="0"/>
      <dgm:spPr/>
    </dgm:pt>
    <dgm:pt modelId="{4C118612-ED08-4AB0-8440-C5450ECE546E}" type="pres">
      <dgm:prSet presAssocID="{C16C3CAF-5501-441B-9DBF-217642958488}" presName="desTx" presStyleLbl="node1" presStyleIdx="1" presStyleCnt="2">
        <dgm:presLayoutVars>
          <dgm:bulletEnabled val="1"/>
        </dgm:presLayoutVars>
      </dgm:prSet>
      <dgm:spPr/>
      <dgm:t>
        <a:bodyPr/>
        <a:lstStyle/>
        <a:p>
          <a:endParaRPr lang="en-GB"/>
        </a:p>
      </dgm:t>
    </dgm:pt>
  </dgm:ptLst>
  <dgm:cxnLst>
    <dgm:cxn modelId="{E58DF657-48CF-4BDF-8E16-A8E70AF01C9D}" srcId="{A453A9FF-2E9F-4865-B836-D636252B3C8B}" destId="{DFF11649-29B6-4423-84D8-9835BEAA8957}" srcOrd="0" destOrd="0" parTransId="{CCC48F7B-77DC-45DA-8455-3E616F98B782}" sibTransId="{DA4BE16B-67E4-4E0C-8D87-BD7FB56270A3}"/>
    <dgm:cxn modelId="{EBD5ED25-686C-456D-A867-89762A03529F}" srcId="{ED8E8D5E-A0BF-41A2-B245-0675E8240301}" destId="{A453A9FF-2E9F-4865-B836-D636252B3C8B}" srcOrd="0" destOrd="0" parTransId="{9A3F71D0-FB92-4EC1-9E57-9DD9D77C9751}" sibTransId="{D6A70EBA-C041-42F1-A55A-031A400E70FC}"/>
    <dgm:cxn modelId="{642788E8-4353-45DE-BBA4-9DAE05DBDA40}" type="presOf" srcId="{C16C3CAF-5501-441B-9DBF-217642958488}" destId="{591340BF-09F7-4DB2-8F87-3597E5E9CF8A}" srcOrd="0" destOrd="0" presId="urn:diagrams.loki3.com/BracketList+Icon"/>
    <dgm:cxn modelId="{2FA3D762-670E-4F09-B7AD-27FFBAB411A4}" type="presOf" srcId="{412F3B50-F63F-4699-8950-B88BFA0CF7A9}" destId="{4C118612-ED08-4AB0-8440-C5450ECE546E}" srcOrd="0" destOrd="0" presId="urn:diagrams.loki3.com/BracketList+Icon"/>
    <dgm:cxn modelId="{B530E9B6-6E8A-4251-8F19-2B2C8ECF5404}" srcId="{C16C3CAF-5501-441B-9DBF-217642958488}" destId="{412F3B50-F63F-4699-8950-B88BFA0CF7A9}" srcOrd="0" destOrd="0" parTransId="{952AB0AE-060A-4389-8913-BF4853DD2D55}" sibTransId="{3446A0B0-FD23-450C-A20C-356AD3BB2B04}"/>
    <dgm:cxn modelId="{0DDFCB05-1309-40C6-B7D0-F69CDD6F3956}" type="presOf" srcId="{DFF11649-29B6-4423-84D8-9835BEAA8957}" destId="{24124836-F17D-4E43-ADD3-40C2CB9AC487}" srcOrd="0" destOrd="0" presId="urn:diagrams.loki3.com/BracketList+Icon"/>
    <dgm:cxn modelId="{57236ADC-6F8B-4CA2-8EE7-C5D5FD1062CC}" srcId="{ED8E8D5E-A0BF-41A2-B245-0675E8240301}" destId="{C16C3CAF-5501-441B-9DBF-217642958488}" srcOrd="1" destOrd="0" parTransId="{DD2068C0-1D80-4171-B354-5F0C6D9EA5FA}" sibTransId="{D5D57CE9-6D37-4EBE-B333-96851E48D286}"/>
    <dgm:cxn modelId="{0FA615FF-FF2A-41A4-A298-079400EDB966}" type="presOf" srcId="{A453A9FF-2E9F-4865-B836-D636252B3C8B}" destId="{7C8E62A6-A0CC-4EAD-806E-08EEE2287D6B}" srcOrd="0" destOrd="0" presId="urn:diagrams.loki3.com/BracketList+Icon"/>
    <dgm:cxn modelId="{81DAB55C-3869-4D1F-AE11-1E195AD56FB3}" type="presOf" srcId="{ED8E8D5E-A0BF-41A2-B245-0675E8240301}" destId="{EA235CE6-B118-4CEC-8ECB-1768C8884D7F}" srcOrd="0" destOrd="0" presId="urn:diagrams.loki3.com/BracketList+Icon"/>
    <dgm:cxn modelId="{B3B29F58-2435-4C46-8B53-BA47B1EF88D9}" type="presParOf" srcId="{EA235CE6-B118-4CEC-8ECB-1768C8884D7F}" destId="{4F282477-E9FE-41BD-95BB-D45316A6F40C}" srcOrd="0" destOrd="0" presId="urn:diagrams.loki3.com/BracketList+Icon"/>
    <dgm:cxn modelId="{BD19331B-4A97-4639-9E62-A5EF7F57F9A7}" type="presParOf" srcId="{4F282477-E9FE-41BD-95BB-D45316A6F40C}" destId="{7C8E62A6-A0CC-4EAD-806E-08EEE2287D6B}" srcOrd="0" destOrd="0" presId="urn:diagrams.loki3.com/BracketList+Icon"/>
    <dgm:cxn modelId="{09DAEA7A-C85F-405D-825E-C4A0B183C8DD}" type="presParOf" srcId="{4F282477-E9FE-41BD-95BB-D45316A6F40C}" destId="{5B7743D9-E8D5-40F9-AE68-CD03F7E5EC57}" srcOrd="1" destOrd="0" presId="urn:diagrams.loki3.com/BracketList+Icon"/>
    <dgm:cxn modelId="{E7AD8647-4374-4AAF-B5A4-163CA6C88D1F}" type="presParOf" srcId="{4F282477-E9FE-41BD-95BB-D45316A6F40C}" destId="{2506704C-8954-4E86-B17F-28523A71D8B2}" srcOrd="2" destOrd="0" presId="urn:diagrams.loki3.com/BracketList+Icon"/>
    <dgm:cxn modelId="{1065DF09-4F3E-4126-810C-B190E1A13C64}" type="presParOf" srcId="{4F282477-E9FE-41BD-95BB-D45316A6F40C}" destId="{24124836-F17D-4E43-ADD3-40C2CB9AC487}" srcOrd="3" destOrd="0" presId="urn:diagrams.loki3.com/BracketList+Icon"/>
    <dgm:cxn modelId="{5BBB8349-283C-4957-A62E-B5FF43EF0F84}" type="presParOf" srcId="{EA235CE6-B118-4CEC-8ECB-1768C8884D7F}" destId="{B7093D03-6D51-4BF2-A775-5B0BFF0C86F0}" srcOrd="1" destOrd="0" presId="urn:diagrams.loki3.com/BracketList+Icon"/>
    <dgm:cxn modelId="{77F00089-3FEF-4B82-8971-A9D1995C0F40}" type="presParOf" srcId="{EA235CE6-B118-4CEC-8ECB-1768C8884D7F}" destId="{F05271CE-CA7B-4544-8CC3-713574E26F72}" srcOrd="2" destOrd="0" presId="urn:diagrams.loki3.com/BracketList+Icon"/>
    <dgm:cxn modelId="{E6444567-9C32-49D9-B3CB-B2298A39E125}" type="presParOf" srcId="{F05271CE-CA7B-4544-8CC3-713574E26F72}" destId="{591340BF-09F7-4DB2-8F87-3597E5E9CF8A}" srcOrd="0" destOrd="0" presId="urn:diagrams.loki3.com/BracketList+Icon"/>
    <dgm:cxn modelId="{4BAE2E0E-002D-44B3-9630-A8F7A57C7603}" type="presParOf" srcId="{F05271CE-CA7B-4544-8CC3-713574E26F72}" destId="{5F7FCF8B-53F2-4002-9569-FE42A1D84EB0}" srcOrd="1" destOrd="0" presId="urn:diagrams.loki3.com/BracketList+Icon"/>
    <dgm:cxn modelId="{E93808D6-B173-491F-8FA1-EAD1A8746D6C}" type="presParOf" srcId="{F05271CE-CA7B-4544-8CC3-713574E26F72}" destId="{BF884BB2-3D63-45DE-9A37-1819A8C8221E}" srcOrd="2" destOrd="0" presId="urn:diagrams.loki3.com/BracketList+Icon"/>
    <dgm:cxn modelId="{88590EBF-AC41-429A-9A7D-BC4307D67DE3}" type="presParOf" srcId="{F05271CE-CA7B-4544-8CC3-713574E26F72}" destId="{4C118612-ED08-4AB0-8440-C5450ECE546E}"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97D5C4-325C-400D-AB28-0CDAE8E0705A}" type="doc">
      <dgm:prSet loTypeId="urn:microsoft.com/office/officeart/2009/layout/CircleArrowProcess" loCatId="process" qsTypeId="urn:microsoft.com/office/officeart/2005/8/quickstyle/simple1#12" qsCatId="simple" csTypeId="urn:microsoft.com/office/officeart/2005/8/colors/colorful5" csCatId="colorful" phldr="1"/>
      <dgm:spPr/>
      <dgm:t>
        <a:bodyPr/>
        <a:lstStyle/>
        <a:p>
          <a:endParaRPr lang="en-GB"/>
        </a:p>
      </dgm:t>
    </dgm:pt>
    <dgm:pt modelId="{14CADE98-4356-4000-A95D-EEBC05B1D08B}">
      <dgm:prSet phldrT="[Text]"/>
      <dgm:spPr/>
      <dgm:t>
        <a:bodyPr/>
        <a:lstStyle/>
        <a:p>
          <a:r>
            <a:rPr lang="en-GB" dirty="0" smtClean="0"/>
            <a:t>Ideal</a:t>
          </a:r>
          <a:endParaRPr lang="en-GB" dirty="0"/>
        </a:p>
      </dgm:t>
    </dgm:pt>
    <dgm:pt modelId="{65C88C00-BF90-49B5-B7E3-D6046C10F706}" type="parTrans" cxnId="{2E41DF53-5C6D-4BEF-8E9A-42FF5D0ECE89}">
      <dgm:prSet/>
      <dgm:spPr/>
      <dgm:t>
        <a:bodyPr/>
        <a:lstStyle/>
        <a:p>
          <a:endParaRPr lang="en-GB"/>
        </a:p>
      </dgm:t>
    </dgm:pt>
    <dgm:pt modelId="{1DBDDFE2-4F40-4E47-B924-005A5C906E84}" type="sibTrans" cxnId="{2E41DF53-5C6D-4BEF-8E9A-42FF5D0ECE89}">
      <dgm:prSet/>
      <dgm:spPr/>
      <dgm:t>
        <a:bodyPr/>
        <a:lstStyle/>
        <a:p>
          <a:endParaRPr lang="en-GB"/>
        </a:p>
      </dgm:t>
    </dgm:pt>
    <dgm:pt modelId="{014A1D2B-86B1-4201-A53F-2C977651E04D}">
      <dgm:prSet phldrT="[Text]"/>
      <dgm:spPr/>
      <dgm:t>
        <a:bodyPr/>
        <a:lstStyle/>
        <a:p>
          <a:r>
            <a:rPr lang="en-GB" dirty="0" smtClean="0"/>
            <a:t>Possible</a:t>
          </a:r>
          <a:endParaRPr lang="en-GB" dirty="0"/>
        </a:p>
      </dgm:t>
    </dgm:pt>
    <dgm:pt modelId="{E1E2D5CF-2AC7-495F-8B44-167785B5D1BE}" type="parTrans" cxnId="{499C3B8F-2C6A-4D7A-A81C-3E6C18F3A627}">
      <dgm:prSet/>
      <dgm:spPr/>
      <dgm:t>
        <a:bodyPr/>
        <a:lstStyle/>
        <a:p>
          <a:endParaRPr lang="en-GB"/>
        </a:p>
      </dgm:t>
    </dgm:pt>
    <dgm:pt modelId="{99989ED9-B256-4FED-9D57-A14724FC0530}" type="sibTrans" cxnId="{499C3B8F-2C6A-4D7A-A81C-3E6C18F3A627}">
      <dgm:prSet/>
      <dgm:spPr/>
      <dgm:t>
        <a:bodyPr/>
        <a:lstStyle/>
        <a:p>
          <a:endParaRPr lang="en-GB"/>
        </a:p>
      </dgm:t>
    </dgm:pt>
    <dgm:pt modelId="{63A1330E-A467-4140-B372-FFCD1111ED22}">
      <dgm:prSet phldrT="[Text]"/>
      <dgm:spPr/>
      <dgm:t>
        <a:bodyPr/>
        <a:lstStyle/>
        <a:p>
          <a:r>
            <a:rPr lang="en-GB" dirty="0" smtClean="0"/>
            <a:t>Research question</a:t>
          </a:r>
          <a:endParaRPr lang="en-GB" dirty="0"/>
        </a:p>
      </dgm:t>
    </dgm:pt>
    <dgm:pt modelId="{3C6D28D3-4C27-41EB-85B1-2A5DEE5ADE00}" type="parTrans" cxnId="{61D2EEF7-1AB2-4164-8760-CFA340BE9FE5}">
      <dgm:prSet/>
      <dgm:spPr/>
      <dgm:t>
        <a:bodyPr/>
        <a:lstStyle/>
        <a:p>
          <a:endParaRPr lang="en-GB"/>
        </a:p>
      </dgm:t>
    </dgm:pt>
    <dgm:pt modelId="{76D429AC-BE9F-482D-A8C3-1AF4840FA1BD}" type="sibTrans" cxnId="{61D2EEF7-1AB2-4164-8760-CFA340BE9FE5}">
      <dgm:prSet/>
      <dgm:spPr/>
      <dgm:t>
        <a:bodyPr/>
        <a:lstStyle/>
        <a:p>
          <a:endParaRPr lang="en-GB"/>
        </a:p>
      </dgm:t>
    </dgm:pt>
    <dgm:pt modelId="{11A6BB9D-8242-4D10-B207-A76EB92E299E}" type="pres">
      <dgm:prSet presAssocID="{C897D5C4-325C-400D-AB28-0CDAE8E0705A}" presName="Name0" presStyleCnt="0">
        <dgm:presLayoutVars>
          <dgm:chMax val="7"/>
          <dgm:chPref val="7"/>
          <dgm:dir/>
          <dgm:animLvl val="lvl"/>
        </dgm:presLayoutVars>
      </dgm:prSet>
      <dgm:spPr/>
      <dgm:t>
        <a:bodyPr/>
        <a:lstStyle/>
        <a:p>
          <a:endParaRPr lang="en-GB"/>
        </a:p>
      </dgm:t>
    </dgm:pt>
    <dgm:pt modelId="{15141F0D-B607-4241-8DEC-14D69B0CB602}" type="pres">
      <dgm:prSet presAssocID="{63A1330E-A467-4140-B372-FFCD1111ED22}" presName="Accent1" presStyleCnt="0"/>
      <dgm:spPr/>
      <dgm:t>
        <a:bodyPr/>
        <a:lstStyle/>
        <a:p>
          <a:endParaRPr lang="en-GB"/>
        </a:p>
      </dgm:t>
    </dgm:pt>
    <dgm:pt modelId="{A2FD52AE-41E5-4711-AF66-729047D2D12A}" type="pres">
      <dgm:prSet presAssocID="{63A1330E-A467-4140-B372-FFCD1111ED22}" presName="Accent" presStyleLbl="node1" presStyleIdx="0" presStyleCnt="3"/>
      <dgm:spPr/>
      <dgm:t>
        <a:bodyPr/>
        <a:lstStyle/>
        <a:p>
          <a:endParaRPr lang="en-GB"/>
        </a:p>
      </dgm:t>
    </dgm:pt>
    <dgm:pt modelId="{F41288CC-E9A9-4E05-9658-149C6BD075CA}" type="pres">
      <dgm:prSet presAssocID="{63A1330E-A467-4140-B372-FFCD1111ED22}" presName="Parent1" presStyleLbl="revTx" presStyleIdx="0" presStyleCnt="3">
        <dgm:presLayoutVars>
          <dgm:chMax val="1"/>
          <dgm:chPref val="1"/>
          <dgm:bulletEnabled val="1"/>
        </dgm:presLayoutVars>
      </dgm:prSet>
      <dgm:spPr/>
      <dgm:t>
        <a:bodyPr/>
        <a:lstStyle/>
        <a:p>
          <a:endParaRPr lang="en-GB"/>
        </a:p>
      </dgm:t>
    </dgm:pt>
    <dgm:pt modelId="{ED55CF00-0D5D-4749-9C8C-0C766CDB1700}" type="pres">
      <dgm:prSet presAssocID="{14CADE98-4356-4000-A95D-EEBC05B1D08B}" presName="Accent2" presStyleCnt="0"/>
      <dgm:spPr/>
      <dgm:t>
        <a:bodyPr/>
        <a:lstStyle/>
        <a:p>
          <a:endParaRPr lang="en-GB"/>
        </a:p>
      </dgm:t>
    </dgm:pt>
    <dgm:pt modelId="{2B5B7044-2A4F-4CDE-850C-DE7992561AE4}" type="pres">
      <dgm:prSet presAssocID="{14CADE98-4356-4000-A95D-EEBC05B1D08B}" presName="Accent" presStyleLbl="node1" presStyleIdx="1" presStyleCnt="3"/>
      <dgm:spPr/>
      <dgm:t>
        <a:bodyPr/>
        <a:lstStyle/>
        <a:p>
          <a:endParaRPr lang="en-GB"/>
        </a:p>
      </dgm:t>
    </dgm:pt>
    <dgm:pt modelId="{A240AEFF-3910-480A-806D-3CC9C7702D5C}" type="pres">
      <dgm:prSet presAssocID="{14CADE98-4356-4000-A95D-EEBC05B1D08B}" presName="Parent2" presStyleLbl="revTx" presStyleIdx="1" presStyleCnt="3">
        <dgm:presLayoutVars>
          <dgm:chMax val="1"/>
          <dgm:chPref val="1"/>
          <dgm:bulletEnabled val="1"/>
        </dgm:presLayoutVars>
      </dgm:prSet>
      <dgm:spPr/>
      <dgm:t>
        <a:bodyPr/>
        <a:lstStyle/>
        <a:p>
          <a:endParaRPr lang="en-GB"/>
        </a:p>
      </dgm:t>
    </dgm:pt>
    <dgm:pt modelId="{F66FC113-D7D6-4E01-A103-A4D9AC28798A}" type="pres">
      <dgm:prSet presAssocID="{014A1D2B-86B1-4201-A53F-2C977651E04D}" presName="Accent3" presStyleCnt="0"/>
      <dgm:spPr/>
      <dgm:t>
        <a:bodyPr/>
        <a:lstStyle/>
        <a:p>
          <a:endParaRPr lang="en-GB"/>
        </a:p>
      </dgm:t>
    </dgm:pt>
    <dgm:pt modelId="{74545CD0-5391-47AB-B6B3-8B4661DED3C9}" type="pres">
      <dgm:prSet presAssocID="{014A1D2B-86B1-4201-A53F-2C977651E04D}" presName="Accent" presStyleLbl="node1" presStyleIdx="2" presStyleCnt="3" custLinFactNeighborX="-1842"/>
      <dgm:spPr/>
      <dgm:t>
        <a:bodyPr/>
        <a:lstStyle/>
        <a:p>
          <a:endParaRPr lang="en-GB"/>
        </a:p>
      </dgm:t>
    </dgm:pt>
    <dgm:pt modelId="{5F7DA23D-61A0-4C6D-AC0A-B1771EF2D938}" type="pres">
      <dgm:prSet presAssocID="{014A1D2B-86B1-4201-A53F-2C977651E04D}" presName="Parent3" presStyleLbl="revTx" presStyleIdx="2" presStyleCnt="3">
        <dgm:presLayoutVars>
          <dgm:chMax val="1"/>
          <dgm:chPref val="1"/>
          <dgm:bulletEnabled val="1"/>
        </dgm:presLayoutVars>
      </dgm:prSet>
      <dgm:spPr/>
      <dgm:t>
        <a:bodyPr/>
        <a:lstStyle/>
        <a:p>
          <a:endParaRPr lang="en-GB"/>
        </a:p>
      </dgm:t>
    </dgm:pt>
  </dgm:ptLst>
  <dgm:cxnLst>
    <dgm:cxn modelId="{7B463452-A551-466D-BC7E-0E660F9E9CB8}" type="presOf" srcId="{014A1D2B-86B1-4201-A53F-2C977651E04D}" destId="{5F7DA23D-61A0-4C6D-AC0A-B1771EF2D938}" srcOrd="0" destOrd="0" presId="urn:microsoft.com/office/officeart/2009/layout/CircleArrowProcess"/>
    <dgm:cxn modelId="{2E41DF53-5C6D-4BEF-8E9A-42FF5D0ECE89}" srcId="{C897D5C4-325C-400D-AB28-0CDAE8E0705A}" destId="{14CADE98-4356-4000-A95D-EEBC05B1D08B}" srcOrd="1" destOrd="0" parTransId="{65C88C00-BF90-49B5-B7E3-D6046C10F706}" sibTransId="{1DBDDFE2-4F40-4E47-B924-005A5C906E84}"/>
    <dgm:cxn modelId="{69B3CE3C-71E0-4A66-A5DB-948DBFDA7C65}" type="presOf" srcId="{C897D5C4-325C-400D-AB28-0CDAE8E0705A}" destId="{11A6BB9D-8242-4D10-B207-A76EB92E299E}" srcOrd="0" destOrd="0" presId="urn:microsoft.com/office/officeart/2009/layout/CircleArrowProcess"/>
    <dgm:cxn modelId="{61D2EEF7-1AB2-4164-8760-CFA340BE9FE5}" srcId="{C897D5C4-325C-400D-AB28-0CDAE8E0705A}" destId="{63A1330E-A467-4140-B372-FFCD1111ED22}" srcOrd="0" destOrd="0" parTransId="{3C6D28D3-4C27-41EB-85B1-2A5DEE5ADE00}" sibTransId="{76D429AC-BE9F-482D-A8C3-1AF4840FA1BD}"/>
    <dgm:cxn modelId="{499C3B8F-2C6A-4D7A-A81C-3E6C18F3A627}" srcId="{C897D5C4-325C-400D-AB28-0CDAE8E0705A}" destId="{014A1D2B-86B1-4201-A53F-2C977651E04D}" srcOrd="2" destOrd="0" parTransId="{E1E2D5CF-2AC7-495F-8B44-167785B5D1BE}" sibTransId="{99989ED9-B256-4FED-9D57-A14724FC0530}"/>
    <dgm:cxn modelId="{539B5805-7DD5-4E76-B73B-1FE4BC88083D}" type="presOf" srcId="{14CADE98-4356-4000-A95D-EEBC05B1D08B}" destId="{A240AEFF-3910-480A-806D-3CC9C7702D5C}" srcOrd="0" destOrd="0" presId="urn:microsoft.com/office/officeart/2009/layout/CircleArrowProcess"/>
    <dgm:cxn modelId="{4FAC98F1-0BCD-401F-A830-9469AC54EC6C}" type="presOf" srcId="{63A1330E-A467-4140-B372-FFCD1111ED22}" destId="{F41288CC-E9A9-4E05-9658-149C6BD075CA}" srcOrd="0" destOrd="0" presId="urn:microsoft.com/office/officeart/2009/layout/CircleArrowProcess"/>
    <dgm:cxn modelId="{C638281C-2190-4F14-A71B-1511E3B00F4F}" type="presParOf" srcId="{11A6BB9D-8242-4D10-B207-A76EB92E299E}" destId="{15141F0D-B607-4241-8DEC-14D69B0CB602}" srcOrd="0" destOrd="0" presId="urn:microsoft.com/office/officeart/2009/layout/CircleArrowProcess"/>
    <dgm:cxn modelId="{DA75C265-2EFE-488C-ADA9-7E32F23E53A3}" type="presParOf" srcId="{15141F0D-B607-4241-8DEC-14D69B0CB602}" destId="{A2FD52AE-41E5-4711-AF66-729047D2D12A}" srcOrd="0" destOrd="0" presId="urn:microsoft.com/office/officeart/2009/layout/CircleArrowProcess"/>
    <dgm:cxn modelId="{A0907EA7-B8FA-448B-AEDC-34CDB2034B65}" type="presParOf" srcId="{11A6BB9D-8242-4D10-B207-A76EB92E299E}" destId="{F41288CC-E9A9-4E05-9658-149C6BD075CA}" srcOrd="1" destOrd="0" presId="urn:microsoft.com/office/officeart/2009/layout/CircleArrowProcess"/>
    <dgm:cxn modelId="{2ACD2A07-8CF4-4724-AEAA-5BD3CA66105D}" type="presParOf" srcId="{11A6BB9D-8242-4D10-B207-A76EB92E299E}" destId="{ED55CF00-0D5D-4749-9C8C-0C766CDB1700}" srcOrd="2" destOrd="0" presId="urn:microsoft.com/office/officeart/2009/layout/CircleArrowProcess"/>
    <dgm:cxn modelId="{F0490C6B-602B-4596-80AD-495A3E8843DB}" type="presParOf" srcId="{ED55CF00-0D5D-4749-9C8C-0C766CDB1700}" destId="{2B5B7044-2A4F-4CDE-850C-DE7992561AE4}" srcOrd="0" destOrd="0" presId="urn:microsoft.com/office/officeart/2009/layout/CircleArrowProcess"/>
    <dgm:cxn modelId="{24A18E17-818B-4406-BD4C-0771AA76C363}" type="presParOf" srcId="{11A6BB9D-8242-4D10-B207-A76EB92E299E}" destId="{A240AEFF-3910-480A-806D-3CC9C7702D5C}" srcOrd="3" destOrd="0" presId="urn:microsoft.com/office/officeart/2009/layout/CircleArrowProcess"/>
    <dgm:cxn modelId="{8569A107-44BC-486F-B7DA-4BACB3A00562}" type="presParOf" srcId="{11A6BB9D-8242-4D10-B207-A76EB92E299E}" destId="{F66FC113-D7D6-4E01-A103-A4D9AC28798A}" srcOrd="4" destOrd="0" presId="urn:microsoft.com/office/officeart/2009/layout/CircleArrowProcess"/>
    <dgm:cxn modelId="{FA264710-E001-4FB0-B37E-A162E3ABDFB9}" type="presParOf" srcId="{F66FC113-D7D6-4E01-A103-A4D9AC28798A}" destId="{74545CD0-5391-47AB-B6B3-8B4661DED3C9}" srcOrd="0" destOrd="0" presId="urn:microsoft.com/office/officeart/2009/layout/CircleArrowProcess"/>
    <dgm:cxn modelId="{4031781A-FBF4-4D07-9D35-14CFCCE73085}" type="presParOf" srcId="{11A6BB9D-8242-4D10-B207-A76EB92E299E}" destId="{5F7DA23D-61A0-4C6D-AC0A-B1771EF2D93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CD5CB9-D8B3-4955-8A08-E8DEEEDD1C51}" type="doc">
      <dgm:prSet loTypeId="urn:diagrams.loki3.com/BracketList+Icon" loCatId="list" qsTypeId="urn:microsoft.com/office/officeart/2005/8/quickstyle/simple1#14" qsCatId="simple" csTypeId="urn:microsoft.com/office/officeart/2005/8/colors/accent3_2" csCatId="accent3" phldr="1"/>
      <dgm:spPr/>
      <dgm:t>
        <a:bodyPr/>
        <a:lstStyle/>
        <a:p>
          <a:endParaRPr lang="en-GB"/>
        </a:p>
      </dgm:t>
    </dgm:pt>
    <dgm:pt modelId="{F5E55D58-4216-478D-B57E-51F4670DCF90}">
      <dgm:prSet custT="1"/>
      <dgm:spPr/>
      <dgm:t>
        <a:bodyPr/>
        <a:lstStyle/>
        <a:p>
          <a:pPr rtl="0"/>
          <a:r>
            <a:rPr lang="en-US" sz="2800" dirty="0" smtClean="0">
              <a:latin typeface="+mj-lt"/>
              <a:ea typeface="Open Sans Light" panose="020B0306030504020204" pitchFamily="34" charset="0"/>
              <a:cs typeface="Open Sans Light" panose="020B0306030504020204" pitchFamily="34" charset="0"/>
            </a:rPr>
            <a:t>Why?</a:t>
          </a:r>
          <a:endParaRPr lang="en-GB" sz="2800" dirty="0">
            <a:latin typeface="+mj-lt"/>
            <a:ea typeface="Open Sans Light" panose="020B0306030504020204" pitchFamily="34" charset="0"/>
            <a:cs typeface="Open Sans Light" panose="020B0306030504020204" pitchFamily="34" charset="0"/>
          </a:endParaRPr>
        </a:p>
      </dgm:t>
    </dgm:pt>
    <dgm:pt modelId="{4371ED00-6749-46BA-9573-5BE82366360C}" type="parTrans" cxnId="{7A084F28-1E21-461C-BD22-A599F21F5E7B}">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52301E07-A01B-4497-A371-3D502C26CC5B}" type="sibTrans" cxnId="{7A084F28-1E21-461C-BD22-A599F21F5E7B}">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7EA48EC1-F570-497C-87D4-F40A0601E9EC}">
      <dgm:prSet custT="1"/>
      <dgm:spPr/>
      <dgm:t>
        <a:bodyPr/>
        <a:lstStyle/>
        <a:p>
          <a:pPr rtl="0"/>
          <a:r>
            <a:rPr lang="en-US" sz="2800" dirty="0" smtClean="0">
              <a:latin typeface="+mj-lt"/>
              <a:ea typeface="Open Sans Light" panose="020B0306030504020204" pitchFamily="34" charset="0"/>
              <a:cs typeface="Open Sans Light" panose="020B0306030504020204" pitchFamily="34" charset="0"/>
            </a:rPr>
            <a:t>It gives credit the data creators </a:t>
          </a:r>
          <a:endParaRPr lang="en-GB" sz="2800" dirty="0">
            <a:latin typeface="+mj-lt"/>
            <a:ea typeface="Open Sans Light" panose="020B0306030504020204" pitchFamily="34" charset="0"/>
            <a:cs typeface="Open Sans Light" panose="020B0306030504020204" pitchFamily="34" charset="0"/>
          </a:endParaRPr>
        </a:p>
      </dgm:t>
    </dgm:pt>
    <dgm:pt modelId="{4C589F19-80A1-4A4F-A6DE-BE9054B3AB33}" type="parTrans" cxnId="{E9BD8D0A-04DE-41B6-910D-3122D442BD2B}">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B05F0F75-7C28-47FE-8709-A0407CEB08B9}" type="sibTrans" cxnId="{E9BD8D0A-04DE-41B6-910D-3122D442BD2B}">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F04F5D05-C641-42ED-8331-5219E3B57E2E}">
      <dgm:prSet custT="1"/>
      <dgm:spPr/>
      <dgm:t>
        <a:bodyPr/>
        <a:lstStyle/>
        <a:p>
          <a:pPr rtl="0"/>
          <a:r>
            <a:rPr lang="en-US" sz="2800" dirty="0" smtClean="0">
              <a:latin typeface="+mj-lt"/>
              <a:ea typeface="Open Sans Light" panose="020B0306030504020204" pitchFamily="34" charset="0"/>
              <a:cs typeface="Open Sans Light" panose="020B0306030504020204" pitchFamily="34" charset="0"/>
            </a:rPr>
            <a:t>It makes data easier to find </a:t>
          </a:r>
          <a:endParaRPr lang="en-GB" sz="2800" dirty="0">
            <a:latin typeface="+mj-lt"/>
            <a:ea typeface="Open Sans Light" panose="020B0306030504020204" pitchFamily="34" charset="0"/>
            <a:cs typeface="Open Sans Light" panose="020B0306030504020204" pitchFamily="34" charset="0"/>
          </a:endParaRPr>
        </a:p>
      </dgm:t>
    </dgm:pt>
    <dgm:pt modelId="{C0EFE421-A303-4801-A109-D871C18DA6F1}" type="parTrans" cxnId="{40BFB4CF-0978-47BD-8A10-F1605E11D7E2}">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86EC80B5-DE17-4353-8571-4EA1DF781B27}" type="sibTrans" cxnId="{40BFB4CF-0978-47BD-8A10-F1605E11D7E2}">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8DAB40B8-DD96-42EF-AB56-602AF1BC8A29}">
      <dgm:prSet custT="1"/>
      <dgm:spPr/>
      <dgm:t>
        <a:bodyPr/>
        <a:lstStyle/>
        <a:p>
          <a:pPr rtl="0"/>
          <a:r>
            <a:rPr lang="en-GB" sz="3200" dirty="0" smtClean="0">
              <a:latin typeface="+mj-lt"/>
              <a:ea typeface="Open Sans Light" panose="020B0306030504020204" pitchFamily="34" charset="0"/>
              <a:cs typeface="Open Sans Light" panose="020B0306030504020204" pitchFamily="34" charset="0"/>
            </a:rPr>
            <a:t>How?</a:t>
          </a:r>
          <a:endParaRPr lang="en-GB" sz="3200" dirty="0">
            <a:latin typeface="+mj-lt"/>
            <a:ea typeface="Open Sans Light" panose="020B0306030504020204" pitchFamily="34" charset="0"/>
            <a:cs typeface="Open Sans Light" panose="020B0306030504020204" pitchFamily="34" charset="0"/>
          </a:endParaRPr>
        </a:p>
      </dgm:t>
    </dgm:pt>
    <dgm:pt modelId="{C575FC53-1851-4D78-ADB3-8D8E0199403D}" type="parTrans" cxnId="{5D4649A4-81CF-4516-9FA9-84D10892ECC9}">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244EA848-3130-4C31-96C4-51B36D06F79D}" type="sibTrans" cxnId="{5D4649A4-81CF-4516-9FA9-84D10892ECC9}">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E9686E52-ECA2-41D3-ADC5-5B1451B65013}">
      <dgm:prSet custT="1"/>
      <dgm:spPr/>
      <dgm:t>
        <a:bodyPr/>
        <a:lstStyle/>
        <a:p>
          <a:pPr rtl="0"/>
          <a:r>
            <a:rPr lang="en-US" sz="2800" dirty="0" smtClean="0">
              <a:latin typeface="+mj-lt"/>
              <a:ea typeface="Open Sans Light" panose="020B0306030504020204" pitchFamily="34" charset="0"/>
              <a:cs typeface="Open Sans Light" panose="020B0306030504020204" pitchFamily="34" charset="0"/>
              <a:sym typeface="Lato Regular"/>
            </a:rPr>
            <a:t>Give enough information to locate the exact version of the data</a:t>
          </a:r>
          <a:endParaRPr lang="en-GB" sz="2800" dirty="0">
            <a:latin typeface="+mj-lt"/>
            <a:ea typeface="Open Sans Light" panose="020B0306030504020204" pitchFamily="34" charset="0"/>
            <a:cs typeface="Open Sans Light" panose="020B0306030504020204" pitchFamily="34" charset="0"/>
          </a:endParaRPr>
        </a:p>
      </dgm:t>
    </dgm:pt>
    <dgm:pt modelId="{4786E7FE-480B-4BDA-9E56-D9895BD032E2}" type="parTrans" cxnId="{979D73D1-F7FF-4ABA-81EC-8C8B678F77F6}">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B2B1894E-B018-45DD-8EAC-A2F2B8DD6E37}" type="sibTrans" cxnId="{979D73D1-F7FF-4ABA-81EC-8C8B678F77F6}">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2C673530-A45D-441B-8545-A75D9E00627F}">
      <dgm:prSet custT="1"/>
      <dgm:spPr/>
      <dgm:t>
        <a:bodyPr/>
        <a:lstStyle/>
        <a:p>
          <a:r>
            <a:rPr lang="en-US" sz="2800" dirty="0" smtClean="0">
              <a:latin typeface="+mj-lt"/>
              <a:ea typeface="Open Sans Light" panose="020B0306030504020204" pitchFamily="34" charset="0"/>
              <a:cs typeface="Open Sans Light" panose="020B0306030504020204" pitchFamily="34" charset="0"/>
              <a:sym typeface="Lato Regular"/>
            </a:rPr>
            <a:t>Look for recommended citation</a:t>
          </a:r>
          <a:endParaRPr lang="en-GB" sz="2800" dirty="0">
            <a:latin typeface="+mj-lt"/>
            <a:ea typeface="Open Sans Light" panose="020B0306030504020204" pitchFamily="34" charset="0"/>
            <a:cs typeface="Open Sans Light" panose="020B0306030504020204" pitchFamily="34" charset="0"/>
            <a:sym typeface="Lato Regular"/>
          </a:endParaRPr>
        </a:p>
      </dgm:t>
    </dgm:pt>
    <dgm:pt modelId="{CDAE81E4-E15A-443E-92B6-5F08929E1D7A}" type="parTrans" cxnId="{F35BF681-E537-4951-B04D-8D4D19CB07D5}">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912AD451-5EC1-40A0-BE23-12E2A8B7BB57}" type="sibTrans" cxnId="{F35BF681-E537-4951-B04D-8D4D19CB07D5}">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09379C39-59FC-4258-8E00-04541E8BFBB0}">
      <dgm:prSet custT="1"/>
      <dgm:spPr/>
      <dgm:t>
        <a:bodyPr/>
        <a:lstStyle/>
        <a:p>
          <a:r>
            <a:rPr lang="en-US" sz="2800" dirty="0" smtClean="0">
              <a:latin typeface="+mj-lt"/>
              <a:ea typeface="Open Sans Light" panose="020B0306030504020204" pitchFamily="34" charset="0"/>
              <a:cs typeface="Open Sans Light" panose="020B0306030504020204" pitchFamily="34" charset="0"/>
              <a:sym typeface="Lato Regular"/>
            </a:rPr>
            <a:t>Use persistent identifiers </a:t>
          </a:r>
          <a:r>
            <a:rPr lang="sl-SI" sz="2800" dirty="0" smtClean="0">
              <a:latin typeface="+mj-lt"/>
              <a:ea typeface="Open Sans Light" panose="020B0306030504020204" pitchFamily="34" charset="0"/>
              <a:cs typeface="Open Sans Light" panose="020B0306030504020204" pitchFamily="34" charset="0"/>
              <a:sym typeface="Lato Regular"/>
            </a:rPr>
            <a:t> </a:t>
          </a:r>
          <a:r>
            <a:rPr lang="en-US" sz="2800" dirty="0" smtClean="0">
              <a:latin typeface="+mj-lt"/>
              <a:ea typeface="Open Sans Light" panose="020B0306030504020204" pitchFamily="34" charset="0"/>
              <a:cs typeface="Open Sans Light" panose="020B0306030504020204" pitchFamily="34" charset="0"/>
              <a:sym typeface="Lato Regular"/>
            </a:rPr>
            <a:t>(Digital Object Identifier </a:t>
          </a:r>
          <a:r>
            <a:rPr lang="sl-SI" sz="2800" dirty="0" smtClean="0">
              <a:latin typeface="+mj-lt"/>
              <a:ea typeface="Open Sans Light" panose="020B0306030504020204" pitchFamily="34" charset="0"/>
              <a:cs typeface="Open Sans Light" panose="020B0306030504020204" pitchFamily="34" charset="0"/>
              <a:sym typeface="Lato Regular"/>
            </a:rPr>
            <a:t>- </a:t>
          </a:r>
          <a:r>
            <a:rPr lang="en-US" sz="2800" dirty="0" smtClean="0">
              <a:latin typeface="+mj-lt"/>
              <a:ea typeface="Open Sans Light" panose="020B0306030504020204" pitchFamily="34" charset="0"/>
              <a:cs typeface="Open Sans Light" panose="020B0306030504020204" pitchFamily="34" charset="0"/>
              <a:sym typeface="Lato Regular"/>
            </a:rPr>
            <a:t>DOI)</a:t>
          </a:r>
          <a:endParaRPr lang="en-GB" sz="2800" dirty="0">
            <a:latin typeface="+mj-lt"/>
            <a:ea typeface="Open Sans Light" panose="020B0306030504020204" pitchFamily="34" charset="0"/>
            <a:cs typeface="Open Sans Light" panose="020B0306030504020204" pitchFamily="34" charset="0"/>
            <a:sym typeface="Lato Regular"/>
          </a:endParaRPr>
        </a:p>
      </dgm:t>
    </dgm:pt>
    <dgm:pt modelId="{C7AD1DC1-8A56-472A-A93D-7BBB91E12946}" type="parTrans" cxnId="{47A324B0-B674-44E0-BDA2-0CFDC2539001}">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0F8BFFDA-F91C-4B4D-88B1-D2AF12F40EB6}" type="sibTrans" cxnId="{47A324B0-B674-44E0-BDA2-0CFDC2539001}">
      <dgm:prSet/>
      <dgm:spPr/>
      <dgm:t>
        <a:bodyPr/>
        <a:lstStyle/>
        <a:p>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dgm:t>
    </dgm:pt>
    <dgm:pt modelId="{8B17A504-42C8-4933-9517-6C68CDBBFC2D}" type="pres">
      <dgm:prSet presAssocID="{8ACD5CB9-D8B3-4955-8A08-E8DEEEDD1C51}" presName="Name0" presStyleCnt="0">
        <dgm:presLayoutVars>
          <dgm:dir/>
          <dgm:animLvl val="lvl"/>
          <dgm:resizeHandles val="exact"/>
        </dgm:presLayoutVars>
      </dgm:prSet>
      <dgm:spPr/>
      <dgm:t>
        <a:bodyPr/>
        <a:lstStyle/>
        <a:p>
          <a:endParaRPr lang="en-GB"/>
        </a:p>
      </dgm:t>
    </dgm:pt>
    <dgm:pt modelId="{6ADBBAE7-2C26-40B9-87D5-CD0F287F757D}" type="pres">
      <dgm:prSet presAssocID="{F5E55D58-4216-478D-B57E-51F4670DCF90}" presName="linNode" presStyleCnt="0"/>
      <dgm:spPr/>
    </dgm:pt>
    <dgm:pt modelId="{E29A2960-FA88-4F19-BCE9-74512312A941}" type="pres">
      <dgm:prSet presAssocID="{F5E55D58-4216-478D-B57E-51F4670DCF90}" presName="parTx" presStyleLbl="revTx" presStyleIdx="0" presStyleCnt="2">
        <dgm:presLayoutVars>
          <dgm:chMax val="1"/>
          <dgm:bulletEnabled val="1"/>
        </dgm:presLayoutVars>
      </dgm:prSet>
      <dgm:spPr/>
      <dgm:t>
        <a:bodyPr/>
        <a:lstStyle/>
        <a:p>
          <a:endParaRPr lang="en-GB"/>
        </a:p>
      </dgm:t>
    </dgm:pt>
    <dgm:pt modelId="{9E35BEF3-59AC-4EE9-878C-7A7027FCA1C2}" type="pres">
      <dgm:prSet presAssocID="{F5E55D58-4216-478D-B57E-51F4670DCF90}" presName="bracket" presStyleLbl="parChTrans1D1" presStyleIdx="0" presStyleCnt="2"/>
      <dgm:spPr/>
    </dgm:pt>
    <dgm:pt modelId="{33F06E03-19DC-4B65-8439-E4F40FB366E1}" type="pres">
      <dgm:prSet presAssocID="{F5E55D58-4216-478D-B57E-51F4670DCF90}" presName="spH" presStyleCnt="0"/>
      <dgm:spPr/>
    </dgm:pt>
    <dgm:pt modelId="{AF14AAB9-F7EB-48E0-9165-5A78A2AE3B69}" type="pres">
      <dgm:prSet presAssocID="{F5E55D58-4216-478D-B57E-51F4670DCF90}" presName="desTx" presStyleLbl="node1" presStyleIdx="0" presStyleCnt="2">
        <dgm:presLayoutVars>
          <dgm:bulletEnabled val="1"/>
        </dgm:presLayoutVars>
      </dgm:prSet>
      <dgm:spPr/>
      <dgm:t>
        <a:bodyPr/>
        <a:lstStyle/>
        <a:p>
          <a:endParaRPr lang="en-GB"/>
        </a:p>
      </dgm:t>
    </dgm:pt>
    <dgm:pt modelId="{31DA9AED-7142-429B-9FD6-037995F00E40}" type="pres">
      <dgm:prSet presAssocID="{52301E07-A01B-4497-A371-3D502C26CC5B}" presName="spV" presStyleCnt="0"/>
      <dgm:spPr/>
    </dgm:pt>
    <dgm:pt modelId="{2A4533A6-ECA3-477A-A844-15592EA64FE6}" type="pres">
      <dgm:prSet presAssocID="{8DAB40B8-DD96-42EF-AB56-602AF1BC8A29}" presName="linNode" presStyleCnt="0"/>
      <dgm:spPr/>
    </dgm:pt>
    <dgm:pt modelId="{F803A3EB-C00D-4CE6-A454-2E388B5EF9B8}" type="pres">
      <dgm:prSet presAssocID="{8DAB40B8-DD96-42EF-AB56-602AF1BC8A29}" presName="parTx" presStyleLbl="revTx" presStyleIdx="1" presStyleCnt="2">
        <dgm:presLayoutVars>
          <dgm:chMax val="1"/>
          <dgm:bulletEnabled val="1"/>
        </dgm:presLayoutVars>
      </dgm:prSet>
      <dgm:spPr/>
      <dgm:t>
        <a:bodyPr/>
        <a:lstStyle/>
        <a:p>
          <a:endParaRPr lang="en-GB"/>
        </a:p>
      </dgm:t>
    </dgm:pt>
    <dgm:pt modelId="{9A1B0E5F-67A1-4603-BD74-FE537922D1C7}" type="pres">
      <dgm:prSet presAssocID="{8DAB40B8-DD96-42EF-AB56-602AF1BC8A29}" presName="bracket" presStyleLbl="parChTrans1D1" presStyleIdx="1" presStyleCnt="2"/>
      <dgm:spPr/>
    </dgm:pt>
    <dgm:pt modelId="{DC94A8EA-7A6A-4D8B-B0D3-D7B8B36F0DE9}" type="pres">
      <dgm:prSet presAssocID="{8DAB40B8-DD96-42EF-AB56-602AF1BC8A29}" presName="spH" presStyleCnt="0"/>
      <dgm:spPr/>
    </dgm:pt>
    <dgm:pt modelId="{BCFEDB62-701C-417B-9895-99174E8F032F}" type="pres">
      <dgm:prSet presAssocID="{8DAB40B8-DD96-42EF-AB56-602AF1BC8A29}" presName="desTx" presStyleLbl="node1" presStyleIdx="1" presStyleCnt="2">
        <dgm:presLayoutVars>
          <dgm:bulletEnabled val="1"/>
        </dgm:presLayoutVars>
      </dgm:prSet>
      <dgm:spPr/>
      <dgm:t>
        <a:bodyPr/>
        <a:lstStyle/>
        <a:p>
          <a:endParaRPr lang="en-GB"/>
        </a:p>
      </dgm:t>
    </dgm:pt>
  </dgm:ptLst>
  <dgm:cxnLst>
    <dgm:cxn modelId="{979D73D1-F7FF-4ABA-81EC-8C8B678F77F6}" srcId="{8DAB40B8-DD96-42EF-AB56-602AF1BC8A29}" destId="{E9686E52-ECA2-41D3-ADC5-5B1451B65013}" srcOrd="0" destOrd="0" parTransId="{4786E7FE-480B-4BDA-9E56-D9895BD032E2}" sibTransId="{B2B1894E-B018-45DD-8EAC-A2F2B8DD6E37}"/>
    <dgm:cxn modelId="{A1C3A2BD-1367-46BB-A076-15B861DBCD89}" type="presOf" srcId="{09379C39-59FC-4258-8E00-04541E8BFBB0}" destId="{BCFEDB62-701C-417B-9895-99174E8F032F}" srcOrd="0" destOrd="2" presId="urn:diagrams.loki3.com/BracketList+Icon"/>
    <dgm:cxn modelId="{2D55FE17-AB2D-4919-8E1A-DE20B7FE165B}" type="presOf" srcId="{8ACD5CB9-D8B3-4955-8A08-E8DEEEDD1C51}" destId="{8B17A504-42C8-4933-9517-6C68CDBBFC2D}" srcOrd="0" destOrd="0" presId="urn:diagrams.loki3.com/BracketList+Icon"/>
    <dgm:cxn modelId="{7A084F28-1E21-461C-BD22-A599F21F5E7B}" srcId="{8ACD5CB9-D8B3-4955-8A08-E8DEEEDD1C51}" destId="{F5E55D58-4216-478D-B57E-51F4670DCF90}" srcOrd="0" destOrd="0" parTransId="{4371ED00-6749-46BA-9573-5BE82366360C}" sibTransId="{52301E07-A01B-4497-A371-3D502C26CC5B}"/>
    <dgm:cxn modelId="{40BFB4CF-0978-47BD-8A10-F1605E11D7E2}" srcId="{F5E55D58-4216-478D-B57E-51F4670DCF90}" destId="{F04F5D05-C641-42ED-8331-5219E3B57E2E}" srcOrd="1" destOrd="0" parTransId="{C0EFE421-A303-4801-A109-D871C18DA6F1}" sibTransId="{86EC80B5-DE17-4353-8571-4EA1DF781B27}"/>
    <dgm:cxn modelId="{834EC26B-3E08-40D9-BF98-3C84D073CD66}" type="presOf" srcId="{8DAB40B8-DD96-42EF-AB56-602AF1BC8A29}" destId="{F803A3EB-C00D-4CE6-A454-2E388B5EF9B8}" srcOrd="0" destOrd="0" presId="urn:diagrams.loki3.com/BracketList+Icon"/>
    <dgm:cxn modelId="{47A324B0-B674-44E0-BDA2-0CFDC2539001}" srcId="{8DAB40B8-DD96-42EF-AB56-602AF1BC8A29}" destId="{09379C39-59FC-4258-8E00-04541E8BFBB0}" srcOrd="2" destOrd="0" parTransId="{C7AD1DC1-8A56-472A-A93D-7BBB91E12946}" sibTransId="{0F8BFFDA-F91C-4B4D-88B1-D2AF12F40EB6}"/>
    <dgm:cxn modelId="{9BCFADDD-3883-4990-85DA-193027294F67}" type="presOf" srcId="{F5E55D58-4216-478D-B57E-51F4670DCF90}" destId="{E29A2960-FA88-4F19-BCE9-74512312A941}" srcOrd="0" destOrd="0" presId="urn:diagrams.loki3.com/BracketList+Icon"/>
    <dgm:cxn modelId="{3532643B-77B5-4287-BEA1-0969D43C9E40}" type="presOf" srcId="{2C673530-A45D-441B-8545-A75D9E00627F}" destId="{BCFEDB62-701C-417B-9895-99174E8F032F}" srcOrd="0" destOrd="1" presId="urn:diagrams.loki3.com/BracketList+Icon"/>
    <dgm:cxn modelId="{0E65E0B5-A76D-4F1E-80E8-53F5D3C15C13}" type="presOf" srcId="{F04F5D05-C641-42ED-8331-5219E3B57E2E}" destId="{AF14AAB9-F7EB-48E0-9165-5A78A2AE3B69}" srcOrd="0" destOrd="1" presId="urn:diagrams.loki3.com/BracketList+Icon"/>
    <dgm:cxn modelId="{5D4649A4-81CF-4516-9FA9-84D10892ECC9}" srcId="{8ACD5CB9-D8B3-4955-8A08-E8DEEEDD1C51}" destId="{8DAB40B8-DD96-42EF-AB56-602AF1BC8A29}" srcOrd="1" destOrd="0" parTransId="{C575FC53-1851-4D78-ADB3-8D8E0199403D}" sibTransId="{244EA848-3130-4C31-96C4-51B36D06F79D}"/>
    <dgm:cxn modelId="{F35BF681-E537-4951-B04D-8D4D19CB07D5}" srcId="{8DAB40B8-DD96-42EF-AB56-602AF1BC8A29}" destId="{2C673530-A45D-441B-8545-A75D9E00627F}" srcOrd="1" destOrd="0" parTransId="{CDAE81E4-E15A-443E-92B6-5F08929E1D7A}" sibTransId="{912AD451-5EC1-40A0-BE23-12E2A8B7BB57}"/>
    <dgm:cxn modelId="{4DF5FA01-8951-4D8A-8083-34E31C0C8238}" type="presOf" srcId="{E9686E52-ECA2-41D3-ADC5-5B1451B65013}" destId="{BCFEDB62-701C-417B-9895-99174E8F032F}" srcOrd="0" destOrd="0" presId="urn:diagrams.loki3.com/BracketList+Icon"/>
    <dgm:cxn modelId="{E9BD8D0A-04DE-41B6-910D-3122D442BD2B}" srcId="{F5E55D58-4216-478D-B57E-51F4670DCF90}" destId="{7EA48EC1-F570-497C-87D4-F40A0601E9EC}" srcOrd="0" destOrd="0" parTransId="{4C589F19-80A1-4A4F-A6DE-BE9054B3AB33}" sibTransId="{B05F0F75-7C28-47FE-8709-A0407CEB08B9}"/>
    <dgm:cxn modelId="{E0674407-7F7F-4D9B-87D4-FB819AF01A20}" type="presOf" srcId="{7EA48EC1-F570-497C-87D4-F40A0601E9EC}" destId="{AF14AAB9-F7EB-48E0-9165-5A78A2AE3B69}" srcOrd="0" destOrd="0" presId="urn:diagrams.loki3.com/BracketList+Icon"/>
    <dgm:cxn modelId="{50B0CD57-D37F-445F-8C64-06B5FFA09BD8}" type="presParOf" srcId="{8B17A504-42C8-4933-9517-6C68CDBBFC2D}" destId="{6ADBBAE7-2C26-40B9-87D5-CD0F287F757D}" srcOrd="0" destOrd="0" presId="urn:diagrams.loki3.com/BracketList+Icon"/>
    <dgm:cxn modelId="{A485D790-33B4-4D2E-B010-167016794C9C}" type="presParOf" srcId="{6ADBBAE7-2C26-40B9-87D5-CD0F287F757D}" destId="{E29A2960-FA88-4F19-BCE9-74512312A941}" srcOrd="0" destOrd="0" presId="urn:diagrams.loki3.com/BracketList+Icon"/>
    <dgm:cxn modelId="{4F82A9B4-9350-4CAF-8B06-053D32DB6A44}" type="presParOf" srcId="{6ADBBAE7-2C26-40B9-87D5-CD0F287F757D}" destId="{9E35BEF3-59AC-4EE9-878C-7A7027FCA1C2}" srcOrd="1" destOrd="0" presId="urn:diagrams.loki3.com/BracketList+Icon"/>
    <dgm:cxn modelId="{909DC2DD-26EC-4DE5-9FE9-51F32C7B145E}" type="presParOf" srcId="{6ADBBAE7-2C26-40B9-87D5-CD0F287F757D}" destId="{33F06E03-19DC-4B65-8439-E4F40FB366E1}" srcOrd="2" destOrd="0" presId="urn:diagrams.loki3.com/BracketList+Icon"/>
    <dgm:cxn modelId="{D14DAA48-E61E-405C-B402-188FD71F5B48}" type="presParOf" srcId="{6ADBBAE7-2C26-40B9-87D5-CD0F287F757D}" destId="{AF14AAB9-F7EB-48E0-9165-5A78A2AE3B69}" srcOrd="3" destOrd="0" presId="urn:diagrams.loki3.com/BracketList+Icon"/>
    <dgm:cxn modelId="{7B81F9DE-B637-41E7-A7B6-6F21BF318F91}" type="presParOf" srcId="{8B17A504-42C8-4933-9517-6C68CDBBFC2D}" destId="{31DA9AED-7142-429B-9FD6-037995F00E40}" srcOrd="1" destOrd="0" presId="urn:diagrams.loki3.com/BracketList+Icon"/>
    <dgm:cxn modelId="{8AA38560-7493-49B1-A061-DF8FEDFE3B4D}" type="presParOf" srcId="{8B17A504-42C8-4933-9517-6C68CDBBFC2D}" destId="{2A4533A6-ECA3-477A-A844-15592EA64FE6}" srcOrd="2" destOrd="0" presId="urn:diagrams.loki3.com/BracketList+Icon"/>
    <dgm:cxn modelId="{9EE8DF9D-9A4B-4EFB-9740-49F36E4CA276}" type="presParOf" srcId="{2A4533A6-ECA3-477A-A844-15592EA64FE6}" destId="{F803A3EB-C00D-4CE6-A454-2E388B5EF9B8}" srcOrd="0" destOrd="0" presId="urn:diagrams.loki3.com/BracketList+Icon"/>
    <dgm:cxn modelId="{3B76312E-51AB-4552-9EEA-256790959532}" type="presParOf" srcId="{2A4533A6-ECA3-477A-A844-15592EA64FE6}" destId="{9A1B0E5F-67A1-4603-BD74-FE537922D1C7}" srcOrd="1" destOrd="0" presId="urn:diagrams.loki3.com/BracketList+Icon"/>
    <dgm:cxn modelId="{1AFC716D-0DF5-4CBA-87EB-07665F325D88}" type="presParOf" srcId="{2A4533A6-ECA3-477A-A844-15592EA64FE6}" destId="{DC94A8EA-7A6A-4D8B-B0D3-D7B8B36F0DE9}" srcOrd="2" destOrd="0" presId="urn:diagrams.loki3.com/BracketList+Icon"/>
    <dgm:cxn modelId="{8DD96E87-4205-41A4-8B8B-7D8F00D19F96}" type="presParOf" srcId="{2A4533A6-ECA3-477A-A844-15592EA64FE6}" destId="{BCFEDB62-701C-417B-9895-99174E8F032F}"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AB9A7-5735-480B-B678-A9E2932E2843}">
      <dsp:nvSpPr>
        <dsp:cNvPr id="0" name=""/>
        <dsp:cNvSpPr/>
      </dsp:nvSpPr>
      <dsp:spPr>
        <a:xfrm>
          <a:off x="0" y="1956817"/>
          <a:ext cx="3248024" cy="71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rtl="0">
            <a:lnSpc>
              <a:spcPct val="90000"/>
            </a:lnSpc>
            <a:spcBef>
              <a:spcPct val="0"/>
            </a:spcBef>
            <a:spcAft>
              <a:spcPct val="35000"/>
            </a:spcAft>
          </a:pPr>
          <a:r>
            <a:rPr lang="en-GB" sz="2500" kern="1200" dirty="0" smtClean="0">
              <a:solidFill>
                <a:schemeClr val="tx1"/>
              </a:solidFill>
            </a:rPr>
            <a:t>Macro data</a:t>
          </a:r>
          <a:endParaRPr lang="en-GB" sz="2500" kern="1200" dirty="0">
            <a:solidFill>
              <a:schemeClr val="tx1"/>
            </a:solidFill>
          </a:endParaRPr>
        </a:p>
      </dsp:txBody>
      <dsp:txXfrm>
        <a:off x="0" y="1956817"/>
        <a:ext cx="3248024" cy="715243"/>
      </dsp:txXfrm>
    </dsp:sp>
    <dsp:sp modelId="{C38F9BF3-A97E-4EE5-A033-B0E2BB9CC4D3}">
      <dsp:nvSpPr>
        <dsp:cNvPr id="0" name=""/>
        <dsp:cNvSpPr/>
      </dsp:nvSpPr>
      <dsp:spPr>
        <a:xfrm>
          <a:off x="3053210" y="539399"/>
          <a:ext cx="649604" cy="3550078"/>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EE42C4-6510-4596-B1A4-7DA64A950B6C}">
      <dsp:nvSpPr>
        <dsp:cNvPr id="0" name=""/>
        <dsp:cNvSpPr/>
      </dsp:nvSpPr>
      <dsp:spPr>
        <a:xfrm>
          <a:off x="3962657" y="539399"/>
          <a:ext cx="8834628" cy="35500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rtl="0">
            <a:lnSpc>
              <a:spcPct val="90000"/>
            </a:lnSpc>
            <a:spcBef>
              <a:spcPct val="0"/>
            </a:spcBef>
            <a:spcAft>
              <a:spcPct val="15000"/>
            </a:spcAft>
            <a:buChar char="••"/>
          </a:pPr>
          <a:r>
            <a:rPr lang="en-GB" sz="2500" kern="1200" dirty="0" smtClean="0"/>
            <a:t>Aggregate</a:t>
          </a:r>
          <a:endParaRPr lang="en-GB" sz="2500" kern="1200" dirty="0"/>
        </a:p>
        <a:p>
          <a:pPr marL="457200" lvl="2" indent="-228600" algn="l" defTabSz="1111250" rtl="0">
            <a:lnSpc>
              <a:spcPct val="90000"/>
            </a:lnSpc>
            <a:spcBef>
              <a:spcPct val="0"/>
            </a:spcBef>
            <a:spcAft>
              <a:spcPct val="15000"/>
            </a:spcAft>
            <a:buChar char="••"/>
          </a:pPr>
          <a:r>
            <a:rPr lang="en-GB" sz="2500" kern="1200" dirty="0" smtClean="0"/>
            <a:t>about populations,  groups, regions and countries constructed by combining information on lower level units (e.g. unemployment rate, fertility) </a:t>
          </a:r>
          <a:endParaRPr lang="en-GB" sz="2500" kern="1200" dirty="0"/>
        </a:p>
        <a:p>
          <a:pPr marL="228600" lvl="1" indent="-228600" algn="l" defTabSz="1111250" rtl="0">
            <a:lnSpc>
              <a:spcPct val="90000"/>
            </a:lnSpc>
            <a:spcBef>
              <a:spcPct val="0"/>
            </a:spcBef>
            <a:spcAft>
              <a:spcPct val="15000"/>
            </a:spcAft>
            <a:buChar char="••"/>
          </a:pPr>
          <a:r>
            <a:rPr lang="en-GB" sz="2500" kern="1200" dirty="0" smtClean="0"/>
            <a:t>System level</a:t>
          </a:r>
          <a:endParaRPr lang="en-GB" sz="2500" kern="1200" dirty="0"/>
        </a:p>
        <a:p>
          <a:pPr marL="457200" lvl="2" indent="-228600" algn="l" defTabSz="1111250" rtl="0">
            <a:lnSpc>
              <a:spcPct val="90000"/>
            </a:lnSpc>
            <a:spcBef>
              <a:spcPct val="0"/>
            </a:spcBef>
            <a:spcAft>
              <a:spcPct val="15000"/>
            </a:spcAft>
            <a:buChar char="••"/>
          </a:pPr>
          <a:r>
            <a:rPr lang="en-GB" sz="2500" kern="1200" dirty="0" smtClean="0"/>
            <a:t>characteristics of higher-level units such as the state or the political system  e.g. electoral system (PR or single-member districts) and member of EU </a:t>
          </a:r>
          <a:endParaRPr lang="en-GB" sz="2500" kern="1200" dirty="0"/>
        </a:p>
      </dsp:txBody>
      <dsp:txXfrm>
        <a:off x="3962657" y="539399"/>
        <a:ext cx="8834628" cy="3550078"/>
      </dsp:txXfrm>
    </dsp:sp>
    <dsp:sp modelId="{57CC6D7B-B714-45BF-93B3-E52DF1C17072}">
      <dsp:nvSpPr>
        <dsp:cNvPr id="0" name=""/>
        <dsp:cNvSpPr/>
      </dsp:nvSpPr>
      <dsp:spPr>
        <a:xfrm>
          <a:off x="0" y="4401357"/>
          <a:ext cx="3248024" cy="52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rtl="0">
            <a:lnSpc>
              <a:spcPct val="90000"/>
            </a:lnSpc>
            <a:spcBef>
              <a:spcPct val="0"/>
            </a:spcBef>
            <a:spcAft>
              <a:spcPct val="35000"/>
            </a:spcAft>
          </a:pPr>
          <a:r>
            <a:rPr lang="en-GB" sz="2500" kern="1200" dirty="0" err="1" smtClean="0">
              <a:solidFill>
                <a:schemeClr val="tx1"/>
              </a:solidFill>
            </a:rPr>
            <a:t>Meso</a:t>
          </a:r>
          <a:r>
            <a:rPr lang="en-GB" sz="2500" kern="1200" dirty="0" smtClean="0">
              <a:solidFill>
                <a:schemeClr val="tx1"/>
              </a:solidFill>
            </a:rPr>
            <a:t> data</a:t>
          </a:r>
          <a:endParaRPr lang="en-GB" sz="2500" kern="1200" dirty="0">
            <a:solidFill>
              <a:schemeClr val="tx1"/>
            </a:solidFill>
          </a:endParaRPr>
        </a:p>
      </dsp:txBody>
      <dsp:txXfrm>
        <a:off x="0" y="4401357"/>
        <a:ext cx="3248024" cy="525937"/>
      </dsp:txXfrm>
    </dsp:sp>
    <dsp:sp modelId="{8589DD38-A524-4C43-85E9-CCE4DE15FFB6}">
      <dsp:nvSpPr>
        <dsp:cNvPr id="0" name=""/>
        <dsp:cNvSpPr/>
      </dsp:nvSpPr>
      <dsp:spPr>
        <a:xfrm>
          <a:off x="3053210" y="4179477"/>
          <a:ext cx="649604" cy="969697"/>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C1CB72-4FC2-4BA1-B456-3D38FB402283}">
      <dsp:nvSpPr>
        <dsp:cNvPr id="0" name=""/>
        <dsp:cNvSpPr/>
      </dsp:nvSpPr>
      <dsp:spPr>
        <a:xfrm>
          <a:off x="3962657" y="4179477"/>
          <a:ext cx="8834628" cy="9696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rtl="0">
            <a:lnSpc>
              <a:spcPct val="90000"/>
            </a:lnSpc>
            <a:spcBef>
              <a:spcPct val="0"/>
            </a:spcBef>
            <a:spcAft>
              <a:spcPct val="15000"/>
            </a:spcAft>
            <a:buChar char="••"/>
          </a:pPr>
          <a:r>
            <a:rPr lang="en-GB" sz="2500" kern="1200" dirty="0" smtClean="0"/>
            <a:t>data on collective and cooperative actors such as commercial companies, organizations or political parties</a:t>
          </a:r>
          <a:endParaRPr lang="en-GB" sz="2500" kern="1200" dirty="0"/>
        </a:p>
      </dsp:txBody>
      <dsp:txXfrm>
        <a:off x="3962657" y="4179477"/>
        <a:ext cx="8834628" cy="969697"/>
      </dsp:txXfrm>
    </dsp:sp>
    <dsp:sp modelId="{E382E082-898E-421F-BA70-BAE699197B5A}">
      <dsp:nvSpPr>
        <dsp:cNvPr id="0" name=""/>
        <dsp:cNvSpPr/>
      </dsp:nvSpPr>
      <dsp:spPr>
        <a:xfrm>
          <a:off x="0" y="5461054"/>
          <a:ext cx="3248024" cy="52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rtl="0">
            <a:lnSpc>
              <a:spcPct val="90000"/>
            </a:lnSpc>
            <a:spcBef>
              <a:spcPct val="0"/>
            </a:spcBef>
            <a:spcAft>
              <a:spcPct val="35000"/>
            </a:spcAft>
          </a:pPr>
          <a:r>
            <a:rPr lang="en-GB" sz="2500" kern="1200" dirty="0" smtClean="0">
              <a:solidFill>
                <a:schemeClr val="tx1"/>
              </a:solidFill>
            </a:rPr>
            <a:t>Microdata </a:t>
          </a:r>
          <a:endParaRPr lang="en-GB" sz="2500" kern="1200" dirty="0">
            <a:solidFill>
              <a:schemeClr val="tx1"/>
            </a:solidFill>
          </a:endParaRPr>
        </a:p>
      </dsp:txBody>
      <dsp:txXfrm>
        <a:off x="0" y="5461054"/>
        <a:ext cx="3248024" cy="525937"/>
      </dsp:txXfrm>
    </dsp:sp>
    <dsp:sp modelId="{742BB234-EB77-404F-8AC7-AF24416B4020}">
      <dsp:nvSpPr>
        <dsp:cNvPr id="0" name=""/>
        <dsp:cNvSpPr/>
      </dsp:nvSpPr>
      <dsp:spPr>
        <a:xfrm>
          <a:off x="3053210" y="5239175"/>
          <a:ext cx="649604" cy="969697"/>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8CCBEC-099F-4101-B511-9BE18EC219B5}">
      <dsp:nvSpPr>
        <dsp:cNvPr id="0" name=""/>
        <dsp:cNvSpPr/>
      </dsp:nvSpPr>
      <dsp:spPr>
        <a:xfrm>
          <a:off x="3962657" y="5239175"/>
          <a:ext cx="8834628" cy="9696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rtl="0">
            <a:lnSpc>
              <a:spcPct val="90000"/>
            </a:lnSpc>
            <a:spcBef>
              <a:spcPct val="0"/>
            </a:spcBef>
            <a:spcAft>
              <a:spcPct val="15000"/>
            </a:spcAft>
            <a:buChar char="••"/>
          </a:pPr>
          <a:r>
            <a:rPr lang="en-GB" sz="2500" kern="1200" dirty="0" smtClean="0"/>
            <a:t>data from individual units (often people or  households) often from surveys, a census and administrative records </a:t>
          </a:r>
          <a:endParaRPr lang="en-GB" sz="2500" kern="1200" dirty="0"/>
        </a:p>
      </dsp:txBody>
      <dsp:txXfrm>
        <a:off x="3962657" y="5239175"/>
        <a:ext cx="8834628" cy="969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49EF8-BCDA-404E-8D34-8105EEC1F4C5}">
      <dsp:nvSpPr>
        <dsp:cNvPr id="0" name=""/>
        <dsp:cNvSpPr/>
      </dsp:nvSpPr>
      <dsp:spPr>
        <a:xfrm>
          <a:off x="0" y="439519"/>
          <a:ext cx="3145536" cy="5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rtl="0">
            <a:lnSpc>
              <a:spcPct val="90000"/>
            </a:lnSpc>
            <a:spcBef>
              <a:spcPct val="0"/>
            </a:spcBef>
            <a:spcAft>
              <a:spcPct val="35000"/>
            </a:spcAft>
          </a:pPr>
          <a:r>
            <a:rPr lang="en-GB" sz="2400" kern="1200" dirty="0" smtClean="0"/>
            <a:t>Cross-sectional</a:t>
          </a:r>
          <a:endParaRPr lang="en-GB" sz="2400" kern="1200" dirty="0"/>
        </a:p>
      </dsp:txBody>
      <dsp:txXfrm>
        <a:off x="0" y="439519"/>
        <a:ext cx="3145536" cy="504900"/>
      </dsp:txXfrm>
    </dsp:sp>
    <dsp:sp modelId="{068B86D7-1915-495F-AB85-50EE18C82602}">
      <dsp:nvSpPr>
        <dsp:cNvPr id="0" name=""/>
        <dsp:cNvSpPr/>
      </dsp:nvSpPr>
      <dsp:spPr>
        <a:xfrm>
          <a:off x="3145535" y="194958"/>
          <a:ext cx="629107" cy="994021"/>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398823-4C96-45C9-8AD0-B4939B038078}">
      <dsp:nvSpPr>
        <dsp:cNvPr id="0" name=""/>
        <dsp:cNvSpPr/>
      </dsp:nvSpPr>
      <dsp:spPr>
        <a:xfrm>
          <a:off x="4026286" y="194958"/>
          <a:ext cx="8555857" cy="9940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GB" sz="2400" kern="1200" dirty="0" smtClean="0"/>
            <a:t>one-point of time (a snap shot)</a:t>
          </a:r>
          <a:endParaRPr lang="en-GB" sz="2400" kern="1200" dirty="0"/>
        </a:p>
        <a:p>
          <a:pPr marL="228600" lvl="1" indent="-228600" algn="l" defTabSz="1066800" rtl="0">
            <a:lnSpc>
              <a:spcPct val="90000"/>
            </a:lnSpc>
            <a:spcBef>
              <a:spcPct val="0"/>
            </a:spcBef>
            <a:spcAft>
              <a:spcPct val="15000"/>
            </a:spcAft>
            <a:buChar char="••"/>
          </a:pPr>
          <a:r>
            <a:rPr lang="en-GB" sz="2400" kern="1200" dirty="0" smtClean="0"/>
            <a:t>usually information on multiple cases and variables</a:t>
          </a:r>
          <a:endParaRPr lang="en-GB" sz="2400" kern="1200" dirty="0"/>
        </a:p>
      </dsp:txBody>
      <dsp:txXfrm>
        <a:off x="4026286" y="194958"/>
        <a:ext cx="8555857" cy="994021"/>
      </dsp:txXfrm>
    </dsp:sp>
    <dsp:sp modelId="{5E4C2E45-8D28-4F66-B1FE-FD32235F06B1}">
      <dsp:nvSpPr>
        <dsp:cNvPr id="0" name=""/>
        <dsp:cNvSpPr/>
      </dsp:nvSpPr>
      <dsp:spPr>
        <a:xfrm>
          <a:off x="0" y="1343829"/>
          <a:ext cx="3142464" cy="876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rtl="0">
            <a:lnSpc>
              <a:spcPct val="90000"/>
            </a:lnSpc>
            <a:spcBef>
              <a:spcPct val="0"/>
            </a:spcBef>
            <a:spcAft>
              <a:spcPct val="35000"/>
            </a:spcAft>
          </a:pPr>
          <a:r>
            <a:rPr lang="en-GB" sz="2400" kern="1200" dirty="0" smtClean="0"/>
            <a:t>Repeated cross sectional</a:t>
          </a:r>
          <a:endParaRPr lang="en-GB" sz="2400" kern="1200" dirty="0"/>
        </a:p>
      </dsp:txBody>
      <dsp:txXfrm>
        <a:off x="0" y="1343829"/>
        <a:ext cx="3142464" cy="876150"/>
      </dsp:txXfrm>
    </dsp:sp>
    <dsp:sp modelId="{852A59A9-FF80-4421-B3D9-CBC7FA652BF3}">
      <dsp:nvSpPr>
        <dsp:cNvPr id="0" name=""/>
        <dsp:cNvSpPr/>
      </dsp:nvSpPr>
      <dsp:spPr>
        <a:xfrm>
          <a:off x="3142464" y="1275380"/>
          <a:ext cx="628492" cy="1013048"/>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95B7A4-366F-43E3-B424-A6CA4AA42EF0}">
      <dsp:nvSpPr>
        <dsp:cNvPr id="0" name=""/>
        <dsp:cNvSpPr/>
      </dsp:nvSpPr>
      <dsp:spPr>
        <a:xfrm>
          <a:off x="4022354" y="1275380"/>
          <a:ext cx="8547502" cy="10130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GB" sz="2400" kern="1200" dirty="0" smtClean="0"/>
            <a:t>cross-sectional surveys repeated with new samples</a:t>
          </a:r>
          <a:endParaRPr lang="en-GB" sz="2400" kern="1200" dirty="0"/>
        </a:p>
        <a:p>
          <a:pPr marL="228600" lvl="1" indent="-228600" algn="l" defTabSz="1066800" rtl="0">
            <a:lnSpc>
              <a:spcPct val="90000"/>
            </a:lnSpc>
            <a:spcBef>
              <a:spcPct val="0"/>
            </a:spcBef>
            <a:spcAft>
              <a:spcPct val="15000"/>
            </a:spcAft>
            <a:buChar char="••"/>
          </a:pPr>
          <a:r>
            <a:rPr lang="en-GB" sz="2400" kern="1200" dirty="0" smtClean="0"/>
            <a:t>data from the different samples allows analysis of trends</a:t>
          </a:r>
          <a:endParaRPr lang="en-GB" sz="2400" kern="1200" dirty="0"/>
        </a:p>
      </dsp:txBody>
      <dsp:txXfrm>
        <a:off x="4022354" y="1275380"/>
        <a:ext cx="8547502" cy="1013048"/>
      </dsp:txXfrm>
    </dsp:sp>
    <dsp:sp modelId="{2F2C8027-FA41-479B-9D72-EBE6DDC9C402}">
      <dsp:nvSpPr>
        <dsp:cNvPr id="0" name=""/>
        <dsp:cNvSpPr/>
      </dsp:nvSpPr>
      <dsp:spPr>
        <a:xfrm>
          <a:off x="0" y="3226847"/>
          <a:ext cx="3142464" cy="5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rtl="0">
            <a:lnSpc>
              <a:spcPct val="90000"/>
            </a:lnSpc>
            <a:spcBef>
              <a:spcPct val="0"/>
            </a:spcBef>
            <a:spcAft>
              <a:spcPct val="35000"/>
            </a:spcAft>
          </a:pPr>
          <a:r>
            <a:rPr lang="en-GB" sz="2400" kern="1200" dirty="0" smtClean="0"/>
            <a:t>Time series</a:t>
          </a:r>
          <a:endParaRPr lang="en-GB" sz="2400" kern="1200" dirty="0"/>
        </a:p>
      </dsp:txBody>
      <dsp:txXfrm>
        <a:off x="0" y="3226847"/>
        <a:ext cx="3142464" cy="504900"/>
      </dsp:txXfrm>
    </dsp:sp>
    <dsp:sp modelId="{8DF9BC20-2E55-4A38-B37C-6405BA3646D4}">
      <dsp:nvSpPr>
        <dsp:cNvPr id="0" name=""/>
        <dsp:cNvSpPr/>
      </dsp:nvSpPr>
      <dsp:spPr>
        <a:xfrm>
          <a:off x="3142464" y="2374829"/>
          <a:ext cx="628492" cy="2208937"/>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E6E2A3-3550-4E04-BC98-9736A1929958}">
      <dsp:nvSpPr>
        <dsp:cNvPr id="0" name=""/>
        <dsp:cNvSpPr/>
      </dsp:nvSpPr>
      <dsp:spPr>
        <a:xfrm>
          <a:off x="4022354" y="2374829"/>
          <a:ext cx="8547502" cy="22089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GB" sz="2400" u="none" kern="1200" dirty="0" smtClean="0"/>
            <a:t>series of data points in </a:t>
          </a:r>
          <a:r>
            <a:rPr lang="en-GB" sz="2400" kern="1200" dirty="0" smtClean="0"/>
            <a:t>time order (often equally spaced in time)</a:t>
          </a:r>
          <a:endParaRPr lang="en-GB" sz="2400" kern="1200" dirty="0"/>
        </a:p>
        <a:p>
          <a:pPr marL="228600" lvl="1" indent="-228600" algn="l" defTabSz="1066800" rtl="0">
            <a:lnSpc>
              <a:spcPct val="90000"/>
            </a:lnSpc>
            <a:spcBef>
              <a:spcPct val="0"/>
            </a:spcBef>
            <a:spcAft>
              <a:spcPct val="15000"/>
            </a:spcAft>
            <a:buChar char="••"/>
          </a:pPr>
          <a:r>
            <a:rPr lang="en-GB" sz="2400" kern="1200" dirty="0" smtClean="0"/>
            <a:t>aggregate macro data are often time-series data.</a:t>
          </a:r>
          <a:endParaRPr lang="en-GB" sz="2400" kern="1200" dirty="0"/>
        </a:p>
        <a:p>
          <a:pPr marL="228600" lvl="1" indent="-228600" algn="l" defTabSz="1066800" rtl="0">
            <a:lnSpc>
              <a:spcPct val="90000"/>
            </a:lnSpc>
            <a:spcBef>
              <a:spcPct val="0"/>
            </a:spcBef>
            <a:spcAft>
              <a:spcPct val="15000"/>
            </a:spcAft>
            <a:buChar char="••"/>
          </a:pPr>
          <a:r>
            <a:rPr lang="en-GB" sz="2400" kern="1200" dirty="0" smtClean="0"/>
            <a:t>time points may come from sample surveys e.g. unemployment from labour force surveys</a:t>
          </a:r>
          <a:endParaRPr lang="en-GB" sz="2400" kern="1200" dirty="0"/>
        </a:p>
      </dsp:txBody>
      <dsp:txXfrm>
        <a:off x="4022354" y="2374829"/>
        <a:ext cx="8547502" cy="2208937"/>
      </dsp:txXfrm>
    </dsp:sp>
    <dsp:sp modelId="{28014444-C75A-45FD-A097-457A30D247BF}">
      <dsp:nvSpPr>
        <dsp:cNvPr id="0" name=""/>
        <dsp:cNvSpPr/>
      </dsp:nvSpPr>
      <dsp:spPr>
        <a:xfrm>
          <a:off x="0" y="5080397"/>
          <a:ext cx="3142464" cy="5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rtl="0">
            <a:lnSpc>
              <a:spcPct val="90000"/>
            </a:lnSpc>
            <a:spcBef>
              <a:spcPct val="0"/>
            </a:spcBef>
            <a:spcAft>
              <a:spcPct val="35000"/>
            </a:spcAft>
          </a:pPr>
          <a:r>
            <a:rPr lang="en-GB" sz="2400" kern="1200" dirty="0" smtClean="0"/>
            <a:t>Longitudinal</a:t>
          </a:r>
          <a:endParaRPr lang="en-GB" sz="2400" kern="1200" dirty="0"/>
        </a:p>
      </dsp:txBody>
      <dsp:txXfrm>
        <a:off x="0" y="5080397"/>
        <a:ext cx="3142464" cy="504900"/>
      </dsp:txXfrm>
    </dsp:sp>
    <dsp:sp modelId="{2DAC5AD5-3051-4BFD-ADE6-E28F4FF58FAE}">
      <dsp:nvSpPr>
        <dsp:cNvPr id="0" name=""/>
        <dsp:cNvSpPr/>
      </dsp:nvSpPr>
      <dsp:spPr>
        <a:xfrm>
          <a:off x="3142464" y="4670166"/>
          <a:ext cx="628492" cy="1325362"/>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6CEBC0-78E7-40E9-9A2C-3CCBB39F19A4}">
      <dsp:nvSpPr>
        <dsp:cNvPr id="0" name=""/>
        <dsp:cNvSpPr/>
      </dsp:nvSpPr>
      <dsp:spPr>
        <a:xfrm>
          <a:off x="4022354" y="4670166"/>
          <a:ext cx="8547502" cy="13253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GB" sz="2400" kern="1200" dirty="0" smtClean="0"/>
            <a:t>follow the same units over time e.g. household panel studies collect information from a sample of households in regular ‘waves’ </a:t>
          </a:r>
          <a:endParaRPr lang="en-GB" sz="2400" kern="1200" dirty="0"/>
        </a:p>
      </dsp:txBody>
      <dsp:txXfrm>
        <a:off x="4022354" y="4670166"/>
        <a:ext cx="8547502" cy="13253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3AEBC-841F-4E8C-8D38-3F735B6CB5C7}">
      <dsp:nvSpPr>
        <dsp:cNvPr id="0" name=""/>
        <dsp:cNvSpPr/>
      </dsp:nvSpPr>
      <dsp:spPr>
        <a:xfrm>
          <a:off x="-7052164" y="-1078158"/>
          <a:ext cx="8393287" cy="8393287"/>
        </a:xfrm>
        <a:prstGeom prst="blockArc">
          <a:avLst>
            <a:gd name="adj1" fmla="val 18900000"/>
            <a:gd name="adj2" fmla="val 2700000"/>
            <a:gd name="adj3" fmla="val 257"/>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3EEA01-4D42-4C4F-924D-85788B762755}">
      <dsp:nvSpPr>
        <dsp:cNvPr id="0" name=""/>
        <dsp:cNvSpPr/>
      </dsp:nvSpPr>
      <dsp:spPr>
        <a:xfrm>
          <a:off x="499269" y="328438"/>
          <a:ext cx="10105424" cy="6566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199" tIns="68580" rIns="68580" bIns="68580" numCol="1" spcCol="1270" anchor="ctr" anchorCtr="0">
          <a:noAutofit/>
        </a:bodyPr>
        <a:lstStyle/>
        <a:p>
          <a:pPr lvl="0" algn="l" defTabSz="1200150" rtl="0">
            <a:lnSpc>
              <a:spcPct val="90000"/>
            </a:lnSpc>
            <a:spcBef>
              <a:spcPct val="0"/>
            </a:spcBef>
            <a:spcAft>
              <a:spcPct val="35000"/>
            </a:spcAft>
          </a:pPr>
          <a:r>
            <a:rPr lang="en-GB" sz="2700" kern="1200" dirty="0" smtClean="0">
              <a:latin typeface="Open Sans Light" panose="020B0604020202020204" charset="0"/>
              <a:ea typeface="Open Sans Light" panose="020B0604020202020204" charset="0"/>
              <a:cs typeface="Open Sans Light" panose="020B0604020202020204" charset="0"/>
            </a:rPr>
            <a:t>International Social Survey Programme (ISSP)</a:t>
          </a:r>
          <a:endParaRPr lang="en-GB" sz="2700" kern="1200" dirty="0">
            <a:latin typeface="Open Sans Light" panose="020B0604020202020204" charset="0"/>
            <a:ea typeface="Open Sans Light" panose="020B0604020202020204" charset="0"/>
            <a:cs typeface="Open Sans Light" panose="020B0604020202020204" charset="0"/>
          </a:endParaRPr>
        </a:p>
      </dsp:txBody>
      <dsp:txXfrm>
        <a:off x="499269" y="328438"/>
        <a:ext cx="10105424" cy="656628"/>
      </dsp:txXfrm>
    </dsp:sp>
    <dsp:sp modelId="{6FA357F3-9A5D-4914-83FE-D3986910751E}">
      <dsp:nvSpPr>
        <dsp:cNvPr id="0" name=""/>
        <dsp:cNvSpPr/>
      </dsp:nvSpPr>
      <dsp:spPr>
        <a:xfrm>
          <a:off x="88876" y="246360"/>
          <a:ext cx="820785" cy="82078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77ADFB-79CD-4BE3-8B98-289448D00564}">
      <dsp:nvSpPr>
        <dsp:cNvPr id="0" name=""/>
        <dsp:cNvSpPr/>
      </dsp:nvSpPr>
      <dsp:spPr>
        <a:xfrm>
          <a:off x="1039391" y="1313256"/>
          <a:ext cx="9565303" cy="6566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199" tIns="68580" rIns="68580" bIns="68580" numCol="1" spcCol="1270" anchor="ctr" anchorCtr="0">
          <a:noAutofit/>
        </a:bodyPr>
        <a:lstStyle/>
        <a:p>
          <a:pPr lvl="0" algn="l" defTabSz="1200150" rtl="0">
            <a:lnSpc>
              <a:spcPct val="90000"/>
            </a:lnSpc>
            <a:spcBef>
              <a:spcPct val="0"/>
            </a:spcBef>
            <a:spcAft>
              <a:spcPct val="35000"/>
            </a:spcAft>
          </a:pPr>
          <a:r>
            <a:rPr lang="en-GB" sz="2700" kern="1200" dirty="0" smtClean="0">
              <a:latin typeface="Open Sans Light" panose="020B0604020202020204" charset="0"/>
              <a:ea typeface="Open Sans Light" panose="020B0604020202020204" charset="0"/>
              <a:cs typeface="Open Sans Light" panose="020B0604020202020204" charset="0"/>
            </a:rPr>
            <a:t>European Social Survey</a:t>
          </a:r>
          <a:endParaRPr lang="en-GB" sz="2700" kern="1200" dirty="0">
            <a:latin typeface="Open Sans Light" panose="020B0604020202020204" charset="0"/>
            <a:ea typeface="Open Sans Light" panose="020B0604020202020204" charset="0"/>
            <a:cs typeface="Open Sans Light" panose="020B0604020202020204" charset="0"/>
          </a:endParaRPr>
        </a:p>
      </dsp:txBody>
      <dsp:txXfrm>
        <a:off x="1039391" y="1313256"/>
        <a:ext cx="9565303" cy="656628"/>
      </dsp:txXfrm>
    </dsp:sp>
    <dsp:sp modelId="{22914B66-E840-401E-B94D-619BD117A59E}">
      <dsp:nvSpPr>
        <dsp:cNvPr id="0" name=""/>
        <dsp:cNvSpPr/>
      </dsp:nvSpPr>
      <dsp:spPr>
        <a:xfrm>
          <a:off x="628998" y="1231177"/>
          <a:ext cx="820785" cy="82078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F3D824-78F9-4406-A4A8-5824D02190C0}">
      <dsp:nvSpPr>
        <dsp:cNvPr id="0" name=""/>
        <dsp:cNvSpPr/>
      </dsp:nvSpPr>
      <dsp:spPr>
        <a:xfrm>
          <a:off x="1286375" y="2298073"/>
          <a:ext cx="9318319" cy="6566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199" tIns="68580" rIns="68580" bIns="68580" numCol="1" spcCol="1270" anchor="ctr" anchorCtr="0">
          <a:noAutofit/>
        </a:bodyPr>
        <a:lstStyle/>
        <a:p>
          <a:pPr lvl="0" algn="l" defTabSz="1200150" rtl="0">
            <a:lnSpc>
              <a:spcPct val="90000"/>
            </a:lnSpc>
            <a:spcBef>
              <a:spcPct val="0"/>
            </a:spcBef>
            <a:spcAft>
              <a:spcPct val="35000"/>
            </a:spcAft>
          </a:pPr>
          <a:r>
            <a:rPr lang="en-GB" sz="2700" kern="1200" dirty="0" smtClean="0">
              <a:latin typeface="Open Sans Light" panose="020B0604020202020204" charset="0"/>
              <a:ea typeface="Open Sans Light" panose="020B0604020202020204" charset="0"/>
              <a:cs typeface="Open Sans Light" panose="020B0604020202020204" charset="0"/>
            </a:rPr>
            <a:t>European Values Survey </a:t>
          </a:r>
          <a:endParaRPr lang="en-GB" sz="2700" kern="1200" dirty="0">
            <a:latin typeface="Open Sans Light" panose="020B0604020202020204" charset="0"/>
            <a:ea typeface="Open Sans Light" panose="020B0604020202020204" charset="0"/>
            <a:cs typeface="Open Sans Light" panose="020B0604020202020204" charset="0"/>
          </a:endParaRPr>
        </a:p>
      </dsp:txBody>
      <dsp:txXfrm>
        <a:off x="1286375" y="2298073"/>
        <a:ext cx="9318319" cy="656628"/>
      </dsp:txXfrm>
    </dsp:sp>
    <dsp:sp modelId="{9D34F640-FBFC-48F4-987D-372620F7E872}">
      <dsp:nvSpPr>
        <dsp:cNvPr id="0" name=""/>
        <dsp:cNvSpPr/>
      </dsp:nvSpPr>
      <dsp:spPr>
        <a:xfrm>
          <a:off x="875982" y="2215995"/>
          <a:ext cx="820785" cy="82078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CD17B6-55D5-4C05-8C33-FE48C63D66BF}">
      <dsp:nvSpPr>
        <dsp:cNvPr id="0" name=""/>
        <dsp:cNvSpPr/>
      </dsp:nvSpPr>
      <dsp:spPr>
        <a:xfrm>
          <a:off x="1286375" y="3282267"/>
          <a:ext cx="9318319" cy="6566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199" tIns="68580" rIns="68580" bIns="68580" numCol="1" spcCol="1270" anchor="ctr" anchorCtr="0">
          <a:noAutofit/>
        </a:bodyPr>
        <a:lstStyle/>
        <a:p>
          <a:pPr lvl="0" algn="l" defTabSz="1200150" rtl="0">
            <a:lnSpc>
              <a:spcPct val="90000"/>
            </a:lnSpc>
            <a:spcBef>
              <a:spcPct val="0"/>
            </a:spcBef>
            <a:spcAft>
              <a:spcPct val="35000"/>
            </a:spcAft>
          </a:pPr>
          <a:r>
            <a:rPr lang="en-GB" sz="2700" kern="1200" dirty="0" smtClean="0">
              <a:latin typeface="Open Sans Light" panose="020B0604020202020204" charset="0"/>
              <a:ea typeface="Open Sans Light" panose="020B0604020202020204" charset="0"/>
              <a:cs typeface="Open Sans Light" panose="020B0604020202020204" charset="0"/>
            </a:rPr>
            <a:t>Eurobarometer </a:t>
          </a:r>
          <a:endParaRPr lang="en-GB" sz="2700" kern="1200" dirty="0">
            <a:latin typeface="Open Sans Light" panose="020B0604020202020204" charset="0"/>
            <a:ea typeface="Open Sans Light" panose="020B0604020202020204" charset="0"/>
            <a:cs typeface="Open Sans Light" panose="020B0604020202020204" charset="0"/>
          </a:endParaRPr>
        </a:p>
      </dsp:txBody>
      <dsp:txXfrm>
        <a:off x="1286375" y="3282267"/>
        <a:ext cx="9318319" cy="656628"/>
      </dsp:txXfrm>
    </dsp:sp>
    <dsp:sp modelId="{A087EAC5-B545-4AD1-8237-0B94B00EA8CE}">
      <dsp:nvSpPr>
        <dsp:cNvPr id="0" name=""/>
        <dsp:cNvSpPr/>
      </dsp:nvSpPr>
      <dsp:spPr>
        <a:xfrm>
          <a:off x="875982" y="3200189"/>
          <a:ext cx="820785" cy="82078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7E17D5-98F2-4EE8-B391-8F441737229D}">
      <dsp:nvSpPr>
        <dsp:cNvPr id="0" name=""/>
        <dsp:cNvSpPr/>
      </dsp:nvSpPr>
      <dsp:spPr>
        <a:xfrm>
          <a:off x="1039391" y="4267085"/>
          <a:ext cx="9565303" cy="6566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199" tIns="68580" rIns="68580" bIns="68580" numCol="1" spcCol="1270" anchor="ctr" anchorCtr="0">
          <a:noAutofit/>
        </a:bodyPr>
        <a:lstStyle/>
        <a:p>
          <a:pPr lvl="0" algn="l" defTabSz="1200150" rtl="0">
            <a:lnSpc>
              <a:spcPct val="90000"/>
            </a:lnSpc>
            <a:spcBef>
              <a:spcPct val="0"/>
            </a:spcBef>
            <a:spcAft>
              <a:spcPct val="35000"/>
            </a:spcAft>
          </a:pPr>
          <a:r>
            <a:rPr lang="en-GB" sz="2700" kern="1200" dirty="0" smtClean="0">
              <a:latin typeface="Open Sans Light" panose="020B0604020202020204" charset="0"/>
              <a:ea typeface="Open Sans Light" panose="020B0604020202020204" charset="0"/>
              <a:cs typeface="Open Sans Light" panose="020B0604020202020204" charset="0"/>
            </a:rPr>
            <a:t>Survey of Health, Ageing and Retirement Europe (SHARE)</a:t>
          </a:r>
          <a:endParaRPr lang="en-GB" sz="2700" kern="1200" dirty="0">
            <a:latin typeface="Open Sans Light" panose="020B0604020202020204" charset="0"/>
            <a:ea typeface="Open Sans Light" panose="020B0604020202020204" charset="0"/>
            <a:cs typeface="Open Sans Light" panose="020B0604020202020204" charset="0"/>
          </a:endParaRPr>
        </a:p>
      </dsp:txBody>
      <dsp:txXfrm>
        <a:off x="1039391" y="4267085"/>
        <a:ext cx="9565303" cy="656628"/>
      </dsp:txXfrm>
    </dsp:sp>
    <dsp:sp modelId="{A8810603-D4EA-445E-98E9-BB2FF8C676FC}">
      <dsp:nvSpPr>
        <dsp:cNvPr id="0" name=""/>
        <dsp:cNvSpPr/>
      </dsp:nvSpPr>
      <dsp:spPr>
        <a:xfrm>
          <a:off x="628998" y="4185006"/>
          <a:ext cx="820785" cy="82078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888C38-BCB4-4652-9EE9-187D90CB87B3}">
      <dsp:nvSpPr>
        <dsp:cNvPr id="0" name=""/>
        <dsp:cNvSpPr/>
      </dsp:nvSpPr>
      <dsp:spPr>
        <a:xfrm>
          <a:off x="499269" y="5251902"/>
          <a:ext cx="10105424" cy="6566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199" tIns="68580" rIns="68580" bIns="68580" numCol="1" spcCol="1270" anchor="ctr" anchorCtr="0">
          <a:noAutofit/>
        </a:bodyPr>
        <a:lstStyle/>
        <a:p>
          <a:pPr lvl="0" algn="l" defTabSz="1200150" rtl="0">
            <a:lnSpc>
              <a:spcPct val="90000"/>
            </a:lnSpc>
            <a:spcBef>
              <a:spcPct val="0"/>
            </a:spcBef>
            <a:spcAft>
              <a:spcPct val="35000"/>
            </a:spcAft>
          </a:pPr>
          <a:r>
            <a:rPr lang="en-GB" sz="2700" kern="1200" dirty="0" smtClean="0">
              <a:latin typeface="Open Sans Light" panose="020B0604020202020204" charset="0"/>
              <a:ea typeface="Open Sans Light" panose="020B0604020202020204" charset="0"/>
              <a:cs typeface="Open Sans Light" panose="020B0604020202020204" charset="0"/>
            </a:rPr>
            <a:t>Generations and gender programme (GGP) </a:t>
          </a:r>
          <a:endParaRPr lang="en-GB" sz="2700" kern="1200" dirty="0">
            <a:latin typeface="Open Sans Light" panose="020B0604020202020204" charset="0"/>
            <a:ea typeface="Open Sans Light" panose="020B0604020202020204" charset="0"/>
            <a:cs typeface="Open Sans Light" panose="020B0604020202020204" charset="0"/>
          </a:endParaRPr>
        </a:p>
      </dsp:txBody>
      <dsp:txXfrm>
        <a:off x="499269" y="5251902"/>
        <a:ext cx="10105424" cy="656628"/>
      </dsp:txXfrm>
    </dsp:sp>
    <dsp:sp modelId="{F7151A13-277D-45FA-A3F2-93743A63F04F}">
      <dsp:nvSpPr>
        <dsp:cNvPr id="0" name=""/>
        <dsp:cNvSpPr/>
      </dsp:nvSpPr>
      <dsp:spPr>
        <a:xfrm>
          <a:off x="88876" y="5169824"/>
          <a:ext cx="820785" cy="82078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5B73-F503-4698-BC01-D31B2867B878}">
      <dsp:nvSpPr>
        <dsp:cNvPr id="0" name=""/>
        <dsp:cNvSpPr/>
      </dsp:nvSpPr>
      <dsp:spPr>
        <a:xfrm>
          <a:off x="-6551075" y="-1001884"/>
          <a:ext cx="7797281" cy="7797281"/>
        </a:xfrm>
        <a:prstGeom prst="blockArc">
          <a:avLst>
            <a:gd name="adj1" fmla="val 18900000"/>
            <a:gd name="adj2" fmla="val 2700000"/>
            <a:gd name="adj3" fmla="val 277"/>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74F234-D552-4EF0-8705-99EDC9996BE7}">
      <dsp:nvSpPr>
        <dsp:cNvPr id="0" name=""/>
        <dsp:cNvSpPr/>
      </dsp:nvSpPr>
      <dsp:spPr>
        <a:xfrm>
          <a:off x="544355" y="361978"/>
          <a:ext cx="11662152" cy="7244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009" tIns="60960" rIns="60960" bIns="60960" numCol="1" spcCol="1270" anchor="ctr" anchorCtr="0">
          <a:noAutofit/>
        </a:bodyPr>
        <a:lstStyle/>
        <a:p>
          <a:pPr lvl="0" algn="l" defTabSz="1066800" rtl="0">
            <a:lnSpc>
              <a:spcPct val="90000"/>
            </a:lnSpc>
            <a:spcBef>
              <a:spcPct val="0"/>
            </a:spcBef>
            <a:spcAft>
              <a:spcPct val="35000"/>
            </a:spcAft>
          </a:pPr>
          <a:r>
            <a:rPr lang="en-GB" sz="2400" kern="1200" dirty="0" smtClean="0">
              <a:latin typeface="Open Sans Light" panose="020B0306030504020204" pitchFamily="34" charset="0"/>
              <a:ea typeface="Open Sans Light" panose="020B0306030504020204" pitchFamily="34" charset="0"/>
              <a:cs typeface="Open Sans Light" panose="020B0306030504020204" pitchFamily="34" charset="0"/>
            </a:rPr>
            <a:t>Eurostat – Statistics office of European Union</a:t>
          </a:r>
          <a:endParaRPr lang="en-GB" sz="24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44355" y="361978"/>
        <a:ext cx="11662152" cy="724420"/>
      </dsp:txXfrm>
    </dsp:sp>
    <dsp:sp modelId="{467F5DB8-3D03-4CBB-9CFD-D28F877D3005}">
      <dsp:nvSpPr>
        <dsp:cNvPr id="0" name=""/>
        <dsp:cNvSpPr/>
      </dsp:nvSpPr>
      <dsp:spPr>
        <a:xfrm>
          <a:off x="91592" y="271426"/>
          <a:ext cx="905526" cy="9055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EFBE2F-C0D1-4DF4-9F01-31BCB2E194F8}">
      <dsp:nvSpPr>
        <dsp:cNvPr id="0" name=""/>
        <dsp:cNvSpPr/>
      </dsp:nvSpPr>
      <dsp:spPr>
        <a:xfrm>
          <a:off x="1063454" y="1448262"/>
          <a:ext cx="11143054" cy="7244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009" tIns="60960" rIns="60960" bIns="60960" numCol="1" spcCol="1270" anchor="ctr" anchorCtr="0">
          <a:noAutofit/>
        </a:bodyPr>
        <a:lstStyle/>
        <a:p>
          <a:pPr lvl="0" algn="l" defTabSz="1066800" rtl="0">
            <a:lnSpc>
              <a:spcPct val="90000"/>
            </a:lnSpc>
            <a:spcBef>
              <a:spcPct val="0"/>
            </a:spcBef>
            <a:spcAft>
              <a:spcPct val="35000"/>
            </a:spcAft>
          </a:pPr>
          <a:r>
            <a:rPr lang="en-GB" sz="2400" kern="1200" dirty="0" smtClean="0">
              <a:latin typeface="Open Sans Light" panose="020B0306030504020204" pitchFamily="34" charset="0"/>
              <a:ea typeface="Open Sans Light" panose="020B0306030504020204" pitchFamily="34" charset="0"/>
              <a:cs typeface="Open Sans Light" panose="020B0306030504020204" pitchFamily="34" charset="0"/>
            </a:rPr>
            <a:t>LIS - harmonised socio-economic micro datasets</a:t>
          </a:r>
          <a:endParaRPr lang="en-GB" sz="24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1063454" y="1448262"/>
        <a:ext cx="11143054" cy="724420"/>
      </dsp:txXfrm>
    </dsp:sp>
    <dsp:sp modelId="{17550A73-5F6D-48AC-85F2-628229248E46}">
      <dsp:nvSpPr>
        <dsp:cNvPr id="0" name=""/>
        <dsp:cNvSpPr/>
      </dsp:nvSpPr>
      <dsp:spPr>
        <a:xfrm>
          <a:off x="610691" y="1357709"/>
          <a:ext cx="905526" cy="9055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A2EB0A-F33B-40BD-9715-DC3BAC1BA0BC}">
      <dsp:nvSpPr>
        <dsp:cNvPr id="0" name=""/>
        <dsp:cNvSpPr/>
      </dsp:nvSpPr>
      <dsp:spPr>
        <a:xfrm>
          <a:off x="1222776" y="2534546"/>
          <a:ext cx="10983732" cy="7244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009" tIns="60960" rIns="60960" bIns="60960" numCol="1" spcCol="1270" anchor="ctr" anchorCtr="0">
          <a:noAutofit/>
        </a:bodyPr>
        <a:lstStyle/>
        <a:p>
          <a:pPr lvl="0" algn="l" defTabSz="1066800" rtl="0">
            <a:lnSpc>
              <a:spcPct val="90000"/>
            </a:lnSpc>
            <a:spcBef>
              <a:spcPct val="0"/>
            </a:spcBef>
            <a:spcAft>
              <a:spcPct val="35000"/>
            </a:spcAft>
          </a:pPr>
          <a:r>
            <a:rPr lang="en-GB" sz="2400" kern="1200" dirty="0" smtClean="0">
              <a:latin typeface="Open Sans Light" panose="020B0306030504020204" pitchFamily="34" charset="0"/>
              <a:ea typeface="Open Sans Light" panose="020B0306030504020204" pitchFamily="34" charset="0"/>
              <a:cs typeface="Open Sans Light" panose="020B0306030504020204" pitchFamily="34" charset="0"/>
            </a:rPr>
            <a:t>OECD – key source of comparable statistical, economic and social data </a:t>
          </a:r>
          <a:endParaRPr lang="en-GB" sz="24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1222776" y="2534546"/>
        <a:ext cx="10983732" cy="724420"/>
      </dsp:txXfrm>
    </dsp:sp>
    <dsp:sp modelId="{A7DBFFF2-3624-43A3-95EE-224DA7DEB50B}">
      <dsp:nvSpPr>
        <dsp:cNvPr id="0" name=""/>
        <dsp:cNvSpPr/>
      </dsp:nvSpPr>
      <dsp:spPr>
        <a:xfrm>
          <a:off x="770013" y="2443993"/>
          <a:ext cx="905526" cy="9055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208F74-55E9-4143-B1EB-87F30A4D9E1B}">
      <dsp:nvSpPr>
        <dsp:cNvPr id="0" name=""/>
        <dsp:cNvSpPr/>
      </dsp:nvSpPr>
      <dsp:spPr>
        <a:xfrm>
          <a:off x="1063454" y="3620829"/>
          <a:ext cx="11143054" cy="7244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009" tIns="60960" rIns="60960" bIns="60960" numCol="1" spcCol="1270" anchor="ctr" anchorCtr="0">
          <a:noAutofit/>
        </a:bodyPr>
        <a:lstStyle/>
        <a:p>
          <a:pPr lvl="0" algn="l" defTabSz="1066800" rtl="0">
            <a:lnSpc>
              <a:spcPct val="90000"/>
            </a:lnSpc>
            <a:spcBef>
              <a:spcPct val="0"/>
            </a:spcBef>
            <a:spcAft>
              <a:spcPct val="35000"/>
            </a:spcAft>
          </a:pPr>
          <a:r>
            <a:rPr lang="en-GB" sz="2400" kern="1200" dirty="0" smtClean="0">
              <a:latin typeface="Open Sans Light" panose="020B0306030504020204" pitchFamily="34" charset="0"/>
              <a:ea typeface="Open Sans Light" panose="020B0306030504020204" pitchFamily="34" charset="0"/>
              <a:cs typeface="Open Sans Light" panose="020B0306030504020204" pitchFamily="34" charset="0"/>
            </a:rPr>
            <a:t>World </a:t>
          </a:r>
          <a:r>
            <a:rPr lang="en-GB" sz="2400" b="0" kern="1200" dirty="0" smtClean="0">
              <a:latin typeface="Open Sans Light" panose="020B0306030504020204" pitchFamily="34" charset="0"/>
              <a:ea typeface="Open Sans Light" panose="020B0306030504020204" pitchFamily="34" charset="0"/>
              <a:cs typeface="Open Sans Light" panose="020B0306030504020204" pitchFamily="34" charset="0"/>
            </a:rPr>
            <a:t>Bank - Free and open access to global development data</a:t>
          </a:r>
          <a:endParaRPr lang="en-GB" sz="2400" b="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1063454" y="3620829"/>
        <a:ext cx="11143054" cy="724420"/>
      </dsp:txXfrm>
    </dsp:sp>
    <dsp:sp modelId="{40947EB5-80A9-469F-8B69-1A7082F614C4}">
      <dsp:nvSpPr>
        <dsp:cNvPr id="0" name=""/>
        <dsp:cNvSpPr/>
      </dsp:nvSpPr>
      <dsp:spPr>
        <a:xfrm>
          <a:off x="610691" y="3530277"/>
          <a:ext cx="905526" cy="9055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41022E-7478-4871-9924-8060E8C11831}">
      <dsp:nvSpPr>
        <dsp:cNvPr id="0" name=""/>
        <dsp:cNvSpPr/>
      </dsp:nvSpPr>
      <dsp:spPr>
        <a:xfrm>
          <a:off x="544355" y="4707113"/>
          <a:ext cx="11662152" cy="7244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009" tIns="60960" rIns="60960" bIns="60960" numCol="1" spcCol="1270" anchor="ctr" anchorCtr="0">
          <a:noAutofit/>
        </a:bodyPr>
        <a:lstStyle/>
        <a:p>
          <a:pPr lvl="0" algn="l" defTabSz="1066800" rtl="0">
            <a:lnSpc>
              <a:spcPct val="90000"/>
            </a:lnSpc>
            <a:spcBef>
              <a:spcPct val="0"/>
            </a:spcBef>
            <a:spcAft>
              <a:spcPct val="35000"/>
            </a:spcAft>
          </a:pPr>
          <a:r>
            <a:rPr lang="en-GB" sz="2400" kern="1200" dirty="0" smtClean="0">
              <a:latin typeface="Open Sans Light" panose="020B0306030504020204" pitchFamily="34" charset="0"/>
              <a:ea typeface="Open Sans Light" panose="020B0306030504020204" pitchFamily="34" charset="0"/>
              <a:cs typeface="Open Sans Light" panose="020B0306030504020204" pitchFamily="34" charset="0"/>
            </a:rPr>
            <a:t>IMF - time series data on economic and financial indicators</a:t>
          </a:r>
          <a:endParaRPr lang="en-GB" sz="24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44355" y="4707113"/>
        <a:ext cx="11662152" cy="724420"/>
      </dsp:txXfrm>
    </dsp:sp>
    <dsp:sp modelId="{4CB6C2EB-1CC9-40EB-A0E1-1B08EE3ED327}">
      <dsp:nvSpPr>
        <dsp:cNvPr id="0" name=""/>
        <dsp:cNvSpPr/>
      </dsp:nvSpPr>
      <dsp:spPr>
        <a:xfrm>
          <a:off x="91592" y="4616560"/>
          <a:ext cx="905526" cy="9055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E62A6-A0CC-4EAD-806E-08EEE2287D6B}">
      <dsp:nvSpPr>
        <dsp:cNvPr id="0" name=""/>
        <dsp:cNvSpPr/>
      </dsp:nvSpPr>
      <dsp:spPr>
        <a:xfrm>
          <a:off x="1138" y="519522"/>
          <a:ext cx="3602184" cy="102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GB" sz="2800" kern="1200" dirty="0" smtClean="0">
              <a:latin typeface="+mj-lt"/>
              <a:ea typeface="Open Sans Light" panose="020B0604020202020204" charset="0"/>
              <a:cs typeface="Open Sans Light" panose="020B0604020202020204" charset="0"/>
            </a:rPr>
            <a:t>Metadata ("data about data“)</a:t>
          </a:r>
          <a:endParaRPr lang="en-GB" sz="2800" kern="1200" dirty="0">
            <a:latin typeface="+mj-lt"/>
            <a:ea typeface="Open Sans Light" panose="020B0604020202020204" charset="0"/>
            <a:cs typeface="Open Sans Light" panose="020B0604020202020204" charset="0"/>
          </a:endParaRPr>
        </a:p>
      </dsp:txBody>
      <dsp:txXfrm>
        <a:off x="1138" y="519522"/>
        <a:ext cx="3602184" cy="1021614"/>
      </dsp:txXfrm>
    </dsp:sp>
    <dsp:sp modelId="{5B7743D9-E8D5-40F9-AE68-CD03F7E5EC57}">
      <dsp:nvSpPr>
        <dsp:cNvPr id="0" name=""/>
        <dsp:cNvSpPr/>
      </dsp:nvSpPr>
      <dsp:spPr>
        <a:xfrm>
          <a:off x="3603322" y="519522"/>
          <a:ext cx="542101" cy="1021614"/>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24836-F17D-4E43-ADD3-40C2CB9AC487}">
      <dsp:nvSpPr>
        <dsp:cNvPr id="0" name=""/>
        <dsp:cNvSpPr/>
      </dsp:nvSpPr>
      <dsp:spPr>
        <a:xfrm>
          <a:off x="4362265" y="519522"/>
          <a:ext cx="7372583" cy="10216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GB" sz="2400" kern="1200" dirty="0" smtClean="0">
              <a:latin typeface="+mj-lt"/>
              <a:ea typeface="Open Sans Light" panose="020B0604020202020204" charset="0"/>
              <a:cs typeface="Open Sans Light" panose="020B0604020202020204" charset="0"/>
            </a:rPr>
            <a:t>descriptors that facilitate cataloguing data and data discovery. </a:t>
          </a:r>
          <a:endParaRPr lang="en-GB" sz="2400" kern="1200" dirty="0">
            <a:latin typeface="+mj-lt"/>
            <a:ea typeface="Open Sans Light" panose="020B0604020202020204" charset="0"/>
            <a:cs typeface="Open Sans Light" panose="020B0604020202020204" charset="0"/>
          </a:endParaRPr>
        </a:p>
      </dsp:txBody>
      <dsp:txXfrm>
        <a:off x="4362265" y="519522"/>
        <a:ext cx="7372583" cy="1021614"/>
      </dsp:txXfrm>
    </dsp:sp>
    <dsp:sp modelId="{591340BF-09F7-4DB2-8F87-3597E5E9CF8A}">
      <dsp:nvSpPr>
        <dsp:cNvPr id="0" name=""/>
        <dsp:cNvSpPr/>
      </dsp:nvSpPr>
      <dsp:spPr>
        <a:xfrm>
          <a:off x="1138" y="1721136"/>
          <a:ext cx="350321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US" sz="2800" kern="1200" dirty="0" smtClean="0">
              <a:latin typeface="+mj-lt"/>
              <a:ea typeface="Open Sans Light" panose="020B0604020202020204" charset="0"/>
              <a:cs typeface="Open Sans Light" panose="020B0604020202020204" charset="0"/>
            </a:rPr>
            <a:t>Documentation</a:t>
          </a:r>
          <a:r>
            <a:rPr lang="en-US" sz="2400" kern="1200" dirty="0" smtClean="0">
              <a:latin typeface="Open Sans Light" panose="020B0604020202020204" charset="0"/>
              <a:ea typeface="Open Sans Light" panose="020B0604020202020204" charset="0"/>
              <a:cs typeface="Open Sans Light" panose="020B0604020202020204" charset="0"/>
            </a:rPr>
            <a:t> 	</a:t>
          </a:r>
          <a:endParaRPr lang="en-GB" sz="2400" kern="1200" dirty="0">
            <a:latin typeface="Open Sans Light" panose="020B0604020202020204" charset="0"/>
            <a:ea typeface="Open Sans Light" panose="020B0604020202020204" charset="0"/>
            <a:cs typeface="Open Sans Light" panose="020B0604020202020204" charset="0"/>
          </a:endParaRPr>
        </a:p>
      </dsp:txBody>
      <dsp:txXfrm>
        <a:off x="1138" y="1721136"/>
        <a:ext cx="3503212" cy="1287000"/>
      </dsp:txXfrm>
    </dsp:sp>
    <dsp:sp modelId="{5F7FCF8B-53F2-4002-9569-FE42A1D84EB0}">
      <dsp:nvSpPr>
        <dsp:cNvPr id="0" name=""/>
        <dsp:cNvSpPr/>
      </dsp:nvSpPr>
      <dsp:spPr>
        <a:xfrm>
          <a:off x="3504350" y="1721136"/>
          <a:ext cx="548405" cy="128700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118612-ED08-4AB0-8440-C5450ECE546E}">
      <dsp:nvSpPr>
        <dsp:cNvPr id="0" name=""/>
        <dsp:cNvSpPr/>
      </dsp:nvSpPr>
      <dsp:spPr>
        <a:xfrm>
          <a:off x="4272118" y="1721136"/>
          <a:ext cx="7458311" cy="1287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latin typeface="+mj-lt"/>
              <a:ea typeface="Open Sans Light" panose="020B0604020202020204" charset="0"/>
              <a:cs typeface="Open Sans Light" panose="020B0604020202020204" charset="0"/>
            </a:rPr>
            <a:t>user guides, survey questionnaires, interview schedules and fieldwork notes</a:t>
          </a:r>
          <a:endParaRPr lang="en-GB" sz="2400" kern="1200" dirty="0">
            <a:latin typeface="+mj-lt"/>
            <a:ea typeface="Open Sans Light" panose="020B0604020202020204" charset="0"/>
            <a:cs typeface="Open Sans Light" panose="020B0604020202020204" charset="0"/>
          </a:endParaRPr>
        </a:p>
      </dsp:txBody>
      <dsp:txXfrm>
        <a:off x="4272118" y="1721136"/>
        <a:ext cx="7458311" cy="1287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D52AE-41E5-4711-AF66-729047D2D12A}">
      <dsp:nvSpPr>
        <dsp:cNvPr id="0" name=""/>
        <dsp:cNvSpPr/>
      </dsp:nvSpPr>
      <dsp:spPr>
        <a:xfrm>
          <a:off x="3095324" y="0"/>
          <a:ext cx="3432614" cy="3433136"/>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1288CC-E9A9-4E05-9658-149C6BD075CA}">
      <dsp:nvSpPr>
        <dsp:cNvPr id="0" name=""/>
        <dsp:cNvSpPr/>
      </dsp:nvSpPr>
      <dsp:spPr>
        <a:xfrm>
          <a:off x="3854045" y="1239466"/>
          <a:ext cx="1907437" cy="95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smtClean="0"/>
            <a:t>Research question</a:t>
          </a:r>
          <a:endParaRPr lang="en-GB" sz="2900" kern="1200" dirty="0"/>
        </a:p>
      </dsp:txBody>
      <dsp:txXfrm>
        <a:off x="3854045" y="1239466"/>
        <a:ext cx="1907437" cy="953490"/>
      </dsp:txXfrm>
    </dsp:sp>
    <dsp:sp modelId="{2B5B7044-2A4F-4CDE-850C-DE7992561AE4}">
      <dsp:nvSpPr>
        <dsp:cNvPr id="0" name=""/>
        <dsp:cNvSpPr/>
      </dsp:nvSpPr>
      <dsp:spPr>
        <a:xfrm>
          <a:off x="2141927" y="1972591"/>
          <a:ext cx="3432614" cy="3433136"/>
        </a:xfrm>
        <a:prstGeom prst="leftCircularArrow">
          <a:avLst>
            <a:gd name="adj1" fmla="val 10980"/>
            <a:gd name="adj2" fmla="val 1142322"/>
            <a:gd name="adj3" fmla="val 6300000"/>
            <a:gd name="adj4" fmla="val 18900000"/>
            <a:gd name="adj5" fmla="val 125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0AEFF-3910-480A-806D-3CC9C7702D5C}">
      <dsp:nvSpPr>
        <dsp:cNvPr id="0" name=""/>
        <dsp:cNvSpPr/>
      </dsp:nvSpPr>
      <dsp:spPr>
        <a:xfrm>
          <a:off x="2904516" y="3223468"/>
          <a:ext cx="1907437" cy="95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smtClean="0"/>
            <a:t>Ideal</a:t>
          </a:r>
          <a:endParaRPr lang="en-GB" sz="2900" kern="1200" dirty="0"/>
        </a:p>
      </dsp:txBody>
      <dsp:txXfrm>
        <a:off x="2904516" y="3223468"/>
        <a:ext cx="1907437" cy="953490"/>
      </dsp:txXfrm>
    </dsp:sp>
    <dsp:sp modelId="{74545CD0-5391-47AB-B6B3-8B4661DED3C9}">
      <dsp:nvSpPr>
        <dsp:cNvPr id="0" name=""/>
        <dsp:cNvSpPr/>
      </dsp:nvSpPr>
      <dsp:spPr>
        <a:xfrm>
          <a:off x="3285313" y="4181238"/>
          <a:ext cx="2949147" cy="2950329"/>
        </a:xfrm>
        <a:prstGeom prst="blockArc">
          <a:avLst>
            <a:gd name="adj1" fmla="val 13500000"/>
            <a:gd name="adj2" fmla="val 10800000"/>
            <a:gd name="adj3" fmla="val 1274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7DA23D-61A0-4C6D-AC0A-B1771EF2D938}">
      <dsp:nvSpPr>
        <dsp:cNvPr id="0" name=""/>
        <dsp:cNvSpPr/>
      </dsp:nvSpPr>
      <dsp:spPr>
        <a:xfrm>
          <a:off x="3858557" y="5210323"/>
          <a:ext cx="1907437" cy="95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smtClean="0"/>
            <a:t>Possible</a:t>
          </a:r>
          <a:endParaRPr lang="en-GB" sz="2900" kern="1200" dirty="0"/>
        </a:p>
      </dsp:txBody>
      <dsp:txXfrm>
        <a:off x="3858557" y="5210323"/>
        <a:ext cx="1907437" cy="9534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A2960-FA88-4F19-BCE9-74512312A941}">
      <dsp:nvSpPr>
        <dsp:cNvPr id="0" name=""/>
        <dsp:cNvSpPr/>
      </dsp:nvSpPr>
      <dsp:spPr>
        <a:xfrm>
          <a:off x="0" y="339599"/>
          <a:ext cx="254508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US" sz="2800" kern="1200" dirty="0" smtClean="0">
              <a:latin typeface="+mj-lt"/>
              <a:ea typeface="Open Sans Light" panose="020B0306030504020204" pitchFamily="34" charset="0"/>
              <a:cs typeface="Open Sans Light" panose="020B0306030504020204" pitchFamily="34" charset="0"/>
            </a:rPr>
            <a:t>Why?</a:t>
          </a:r>
          <a:endParaRPr lang="en-GB" sz="2800" kern="1200" dirty="0">
            <a:latin typeface="+mj-lt"/>
            <a:ea typeface="Open Sans Light" panose="020B0306030504020204" pitchFamily="34" charset="0"/>
            <a:cs typeface="Open Sans Light" panose="020B0306030504020204" pitchFamily="34" charset="0"/>
          </a:endParaRPr>
        </a:p>
      </dsp:txBody>
      <dsp:txXfrm>
        <a:off x="0" y="339599"/>
        <a:ext cx="2545080" cy="1287000"/>
      </dsp:txXfrm>
    </dsp:sp>
    <dsp:sp modelId="{9E35BEF3-59AC-4EE9-878C-7A7027FCA1C2}">
      <dsp:nvSpPr>
        <dsp:cNvPr id="0" name=""/>
        <dsp:cNvSpPr/>
      </dsp:nvSpPr>
      <dsp:spPr>
        <a:xfrm>
          <a:off x="2545079" y="339599"/>
          <a:ext cx="509016" cy="128700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14AAB9-F7EB-48E0-9165-5A78A2AE3B69}">
      <dsp:nvSpPr>
        <dsp:cNvPr id="0" name=""/>
        <dsp:cNvSpPr/>
      </dsp:nvSpPr>
      <dsp:spPr>
        <a:xfrm>
          <a:off x="3257702" y="339599"/>
          <a:ext cx="6922617" cy="1287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latin typeface="+mj-lt"/>
              <a:ea typeface="Open Sans Light" panose="020B0306030504020204" pitchFamily="34" charset="0"/>
              <a:cs typeface="Open Sans Light" panose="020B0306030504020204" pitchFamily="34" charset="0"/>
            </a:rPr>
            <a:t>It gives credit the data creators </a:t>
          </a:r>
          <a:endParaRPr lang="en-GB" sz="2800" kern="1200" dirty="0">
            <a:latin typeface="+mj-lt"/>
            <a:ea typeface="Open Sans Light" panose="020B0306030504020204" pitchFamily="34" charset="0"/>
            <a:cs typeface="Open Sans Light" panose="020B0306030504020204" pitchFamily="34" charset="0"/>
          </a:endParaRPr>
        </a:p>
        <a:p>
          <a:pPr marL="285750" lvl="1" indent="-285750" algn="l" defTabSz="1244600" rtl="0">
            <a:lnSpc>
              <a:spcPct val="90000"/>
            </a:lnSpc>
            <a:spcBef>
              <a:spcPct val="0"/>
            </a:spcBef>
            <a:spcAft>
              <a:spcPct val="15000"/>
            </a:spcAft>
            <a:buChar char="••"/>
          </a:pPr>
          <a:r>
            <a:rPr lang="en-US" sz="2800" kern="1200" dirty="0" smtClean="0">
              <a:latin typeface="+mj-lt"/>
              <a:ea typeface="Open Sans Light" panose="020B0306030504020204" pitchFamily="34" charset="0"/>
              <a:cs typeface="Open Sans Light" panose="020B0306030504020204" pitchFamily="34" charset="0"/>
            </a:rPr>
            <a:t>It makes data easier to find </a:t>
          </a:r>
          <a:endParaRPr lang="en-GB" sz="2800" kern="1200" dirty="0">
            <a:latin typeface="+mj-lt"/>
            <a:ea typeface="Open Sans Light" panose="020B0306030504020204" pitchFamily="34" charset="0"/>
            <a:cs typeface="Open Sans Light" panose="020B0306030504020204" pitchFamily="34" charset="0"/>
          </a:endParaRPr>
        </a:p>
      </dsp:txBody>
      <dsp:txXfrm>
        <a:off x="3257702" y="339599"/>
        <a:ext cx="6922617" cy="1287000"/>
      </dsp:txXfrm>
    </dsp:sp>
    <dsp:sp modelId="{F803A3EB-C00D-4CE6-A454-2E388B5EF9B8}">
      <dsp:nvSpPr>
        <dsp:cNvPr id="0" name=""/>
        <dsp:cNvSpPr/>
      </dsp:nvSpPr>
      <dsp:spPr>
        <a:xfrm>
          <a:off x="0" y="2504099"/>
          <a:ext cx="254508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lvl="0" algn="r" defTabSz="1422400" rtl="0">
            <a:lnSpc>
              <a:spcPct val="90000"/>
            </a:lnSpc>
            <a:spcBef>
              <a:spcPct val="0"/>
            </a:spcBef>
            <a:spcAft>
              <a:spcPct val="35000"/>
            </a:spcAft>
          </a:pPr>
          <a:r>
            <a:rPr lang="en-GB" sz="3200" kern="1200" dirty="0" smtClean="0">
              <a:latin typeface="+mj-lt"/>
              <a:ea typeface="Open Sans Light" panose="020B0306030504020204" pitchFamily="34" charset="0"/>
              <a:cs typeface="Open Sans Light" panose="020B0306030504020204" pitchFamily="34" charset="0"/>
            </a:rPr>
            <a:t>How?</a:t>
          </a:r>
          <a:endParaRPr lang="en-GB" sz="3200" kern="1200" dirty="0">
            <a:latin typeface="+mj-lt"/>
            <a:ea typeface="Open Sans Light" panose="020B0306030504020204" pitchFamily="34" charset="0"/>
            <a:cs typeface="Open Sans Light" panose="020B0306030504020204" pitchFamily="34" charset="0"/>
          </a:endParaRPr>
        </a:p>
      </dsp:txBody>
      <dsp:txXfrm>
        <a:off x="0" y="2504099"/>
        <a:ext cx="2545080" cy="1287000"/>
      </dsp:txXfrm>
    </dsp:sp>
    <dsp:sp modelId="{9A1B0E5F-67A1-4603-BD74-FE537922D1C7}">
      <dsp:nvSpPr>
        <dsp:cNvPr id="0" name=""/>
        <dsp:cNvSpPr/>
      </dsp:nvSpPr>
      <dsp:spPr>
        <a:xfrm>
          <a:off x="2545079" y="1860599"/>
          <a:ext cx="509016" cy="257400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FEDB62-701C-417B-9895-99174E8F032F}">
      <dsp:nvSpPr>
        <dsp:cNvPr id="0" name=""/>
        <dsp:cNvSpPr/>
      </dsp:nvSpPr>
      <dsp:spPr>
        <a:xfrm>
          <a:off x="3257702" y="1860599"/>
          <a:ext cx="6922617" cy="2574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latin typeface="+mj-lt"/>
              <a:ea typeface="Open Sans Light" panose="020B0306030504020204" pitchFamily="34" charset="0"/>
              <a:cs typeface="Open Sans Light" panose="020B0306030504020204" pitchFamily="34" charset="0"/>
              <a:sym typeface="Lato Regular"/>
            </a:rPr>
            <a:t>Give enough information to locate the exact version of the data</a:t>
          </a:r>
          <a:endParaRPr lang="en-GB" sz="2800" kern="1200" dirty="0">
            <a:latin typeface="+mj-lt"/>
            <a:ea typeface="Open Sans Light" panose="020B0306030504020204" pitchFamily="34" charset="0"/>
            <a:cs typeface="Open Sans Light" panose="020B0306030504020204" pitchFamily="34" charset="0"/>
          </a:endParaRPr>
        </a:p>
        <a:p>
          <a:pPr marL="285750" lvl="1" indent="-285750" algn="l" defTabSz="1244600">
            <a:lnSpc>
              <a:spcPct val="90000"/>
            </a:lnSpc>
            <a:spcBef>
              <a:spcPct val="0"/>
            </a:spcBef>
            <a:spcAft>
              <a:spcPct val="15000"/>
            </a:spcAft>
            <a:buChar char="••"/>
          </a:pPr>
          <a:r>
            <a:rPr lang="en-US" sz="2800" kern="1200" dirty="0" smtClean="0">
              <a:latin typeface="+mj-lt"/>
              <a:ea typeface="Open Sans Light" panose="020B0306030504020204" pitchFamily="34" charset="0"/>
              <a:cs typeface="Open Sans Light" panose="020B0306030504020204" pitchFamily="34" charset="0"/>
              <a:sym typeface="Lato Regular"/>
            </a:rPr>
            <a:t>Look for recommended citation</a:t>
          </a:r>
          <a:endParaRPr lang="en-GB" sz="2800" kern="1200" dirty="0">
            <a:latin typeface="+mj-lt"/>
            <a:ea typeface="Open Sans Light" panose="020B0306030504020204" pitchFamily="34" charset="0"/>
            <a:cs typeface="Open Sans Light" panose="020B0306030504020204" pitchFamily="34" charset="0"/>
            <a:sym typeface="Lato Regular"/>
          </a:endParaRPr>
        </a:p>
        <a:p>
          <a:pPr marL="285750" lvl="1" indent="-285750" algn="l" defTabSz="1244600">
            <a:lnSpc>
              <a:spcPct val="90000"/>
            </a:lnSpc>
            <a:spcBef>
              <a:spcPct val="0"/>
            </a:spcBef>
            <a:spcAft>
              <a:spcPct val="15000"/>
            </a:spcAft>
            <a:buChar char="••"/>
          </a:pPr>
          <a:r>
            <a:rPr lang="en-US" sz="2800" kern="1200" dirty="0" smtClean="0">
              <a:latin typeface="+mj-lt"/>
              <a:ea typeface="Open Sans Light" panose="020B0306030504020204" pitchFamily="34" charset="0"/>
              <a:cs typeface="Open Sans Light" panose="020B0306030504020204" pitchFamily="34" charset="0"/>
              <a:sym typeface="Lato Regular"/>
            </a:rPr>
            <a:t>Use persistent identifiers </a:t>
          </a:r>
          <a:r>
            <a:rPr lang="sl-SI" sz="2800" kern="1200" dirty="0" smtClean="0">
              <a:latin typeface="+mj-lt"/>
              <a:ea typeface="Open Sans Light" panose="020B0306030504020204" pitchFamily="34" charset="0"/>
              <a:cs typeface="Open Sans Light" panose="020B0306030504020204" pitchFamily="34" charset="0"/>
              <a:sym typeface="Lato Regular"/>
            </a:rPr>
            <a:t> </a:t>
          </a:r>
          <a:r>
            <a:rPr lang="en-US" sz="2800" kern="1200" dirty="0" smtClean="0">
              <a:latin typeface="+mj-lt"/>
              <a:ea typeface="Open Sans Light" panose="020B0306030504020204" pitchFamily="34" charset="0"/>
              <a:cs typeface="Open Sans Light" panose="020B0306030504020204" pitchFamily="34" charset="0"/>
              <a:sym typeface="Lato Regular"/>
            </a:rPr>
            <a:t>(Digital Object Identifier </a:t>
          </a:r>
          <a:r>
            <a:rPr lang="sl-SI" sz="2800" kern="1200" dirty="0" smtClean="0">
              <a:latin typeface="+mj-lt"/>
              <a:ea typeface="Open Sans Light" panose="020B0306030504020204" pitchFamily="34" charset="0"/>
              <a:cs typeface="Open Sans Light" panose="020B0306030504020204" pitchFamily="34" charset="0"/>
              <a:sym typeface="Lato Regular"/>
            </a:rPr>
            <a:t>- </a:t>
          </a:r>
          <a:r>
            <a:rPr lang="en-US" sz="2800" kern="1200" dirty="0" smtClean="0">
              <a:latin typeface="+mj-lt"/>
              <a:ea typeface="Open Sans Light" panose="020B0306030504020204" pitchFamily="34" charset="0"/>
              <a:cs typeface="Open Sans Light" panose="020B0306030504020204" pitchFamily="34" charset="0"/>
              <a:sym typeface="Lato Regular"/>
            </a:rPr>
            <a:t>DOI)</a:t>
          </a:r>
          <a:endParaRPr lang="en-GB" sz="2800" kern="1200" dirty="0">
            <a:latin typeface="+mj-lt"/>
            <a:ea typeface="Open Sans Light" panose="020B0306030504020204" pitchFamily="34" charset="0"/>
            <a:cs typeface="Open Sans Light" panose="020B0306030504020204" pitchFamily="34" charset="0"/>
            <a:sym typeface="Lato Regular"/>
          </a:endParaRPr>
        </a:p>
      </dsp:txBody>
      <dsp:txXfrm>
        <a:off x="3257702" y="1860599"/>
        <a:ext cx="6922617" cy="2574000"/>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9898850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cwed2.or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penaire.eu/briefpaper-rdm-infonoads" TargetMode="External"/><Relationship Id="rId7" Type="http://schemas.openxmlformats.org/officeDocument/2006/relationships/hyperlink" Target="https://dataverse.harvard.edu/"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figshare.com/" TargetMode="External"/><Relationship Id="rId5" Type="http://schemas.openxmlformats.org/officeDocument/2006/relationships/hyperlink" Target="https://zenodo.org/" TargetMode="External"/><Relationship Id="rId4" Type="http://schemas.openxmlformats.org/officeDocument/2006/relationships/hyperlink" Target="https://www.cessda.eu/Research-Infrastructure/Training/Expert-tour-guide-on-Data-Management/6.-Archive-Publish/Publishing-with-CESSDA-archives"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re3data.or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ukdataservice.ac.uk/use-data/data-in-use/case-study/?id=41"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ilo.org/wcmsp5/groups/public/---dgreports/---dcomm/---publ/documents/publication/wcms_172572.pdf,%20accessed%2017-12-201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0998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GB" u="sng" dirty="0" smtClean="0">
                <a:latin typeface="Open Sans" panose="020B0606030504020204" pitchFamily="34" charset="0"/>
                <a:ea typeface="Open Sans" panose="020B0606030504020204" pitchFamily="34" charset="0"/>
                <a:cs typeface="Open Sans" panose="020B0606030504020204" pitchFamily="34" charset="0"/>
              </a:rPr>
              <a:t>Some background</a:t>
            </a:r>
          </a:p>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This workshop has been developed by CESSDA. </a:t>
            </a:r>
          </a:p>
          <a:p>
            <a:pPr fontAlgn="auto">
              <a:spcBef>
                <a:spcPts val="0"/>
              </a:spcBef>
              <a:spcAft>
                <a:spcPts val="0"/>
              </a:spcAft>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CESSDA is the Consortium of European Social Science Data Archives. </a:t>
            </a:r>
          </a:p>
          <a:p>
            <a:pPr fontAlgn="auto">
              <a:spcBef>
                <a:spcPts val="0"/>
              </a:spcBef>
              <a:spcAft>
                <a:spcPts val="0"/>
              </a:spcAft>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Its vision is </a:t>
            </a:r>
            <a:r>
              <a:rPr lang="en-GB" i="1" dirty="0" smtClean="0">
                <a:latin typeface="Open Sans" panose="020B0606030504020204" pitchFamily="34" charset="0"/>
                <a:ea typeface="Open Sans" panose="020B0606030504020204" pitchFamily="34" charset="0"/>
                <a:cs typeface="Open Sans" panose="020B0606030504020204" pitchFamily="34" charset="0"/>
              </a:rPr>
              <a:t>to provide a full scale sustainable research infrastructure that enables the research community to conduct high-quality research which in turn leads to effective solutions to the major challenges facing society today. </a:t>
            </a:r>
          </a:p>
          <a:p>
            <a:pPr fontAlgn="auto">
              <a:spcBef>
                <a:spcPts val="0"/>
              </a:spcBef>
              <a:spcAft>
                <a:spcPts val="0"/>
              </a:spcAft>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Key tasks underlying this vision include </a:t>
            </a: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developing standards and best practices around the management and archiving of social science data </a:t>
            </a: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facilitating researcher access to important resources </a:t>
            </a:r>
          </a:p>
          <a:p>
            <a:pPr marL="183202" indent="-183202" fontAlgn="auto">
              <a:spcBef>
                <a:spcPts val="0"/>
              </a:spcBef>
              <a:spcAft>
                <a:spcPts val="0"/>
              </a:spcAft>
              <a:buFont typeface="Arial" panose="020B0604020202020204" pitchFamily="34" charset="0"/>
              <a:buChar char="•"/>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r>
              <a:rPr lang="en-GB" sz="1300" dirty="0" smtClean="0">
                <a:latin typeface="Open Sans" panose="020B0606030504020204" pitchFamily="34" charset="0"/>
                <a:ea typeface="Open Sans" panose="020B0606030504020204" pitchFamily="34" charset="0"/>
                <a:cs typeface="Open Sans" panose="020B0606030504020204" pitchFamily="34" charset="0"/>
              </a:rPr>
              <a:t>Ways this work is being developed include e-services such as the CESSDA data catalogue, training and coordinating the network of European data service providers. </a:t>
            </a:r>
          </a:p>
        </p:txBody>
      </p:sp>
    </p:spTree>
    <p:extLst>
      <p:ext uri="{BB962C8B-B14F-4D97-AF65-F5344CB8AC3E}">
        <p14:creationId xmlns:p14="http://schemas.microsoft.com/office/powerpoint/2010/main" val="405339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spcBef>
                <a:spcPct val="0"/>
              </a:spcBef>
            </a:pPr>
            <a:r>
              <a:rPr lang="en-US" dirty="0" smtClean="0">
                <a:latin typeface="Open Sans" panose="020B0606030504020204" pitchFamily="34" charset="0"/>
                <a:ea typeface="Open Sans" panose="020B0606030504020204" pitchFamily="34" charset="0"/>
                <a:cs typeface="Open Sans" panose="020B0606030504020204" pitchFamily="34" charset="0"/>
              </a:rPr>
              <a:t>Many of the data services in Europe are CESSDA members. This map highlights the different national data services in Europe.  The darker blue signals member countries</a:t>
            </a:r>
            <a:r>
              <a:rPr lang="en-US" b="0" dirty="0" smtClean="0">
                <a:latin typeface="Open Sans" panose="020B0606030504020204" pitchFamily="34" charset="0"/>
                <a:ea typeface="Open Sans" panose="020B0606030504020204" pitchFamily="34" charset="0"/>
                <a:cs typeface="Open Sans" panose="020B0606030504020204" pitchFamily="34" charset="0"/>
              </a:rPr>
              <a:t>. Partner countries are in light blue. </a:t>
            </a:r>
            <a:endParaRPr lang="en-GB" b="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126" name="Google Shape;12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But</a:t>
            </a:r>
            <a:r>
              <a:rPr lang="en-GB" baseline="0" dirty="0" smtClean="0">
                <a:latin typeface="Open Sans" panose="020B0606030504020204" pitchFamily="34" charset="0"/>
                <a:ea typeface="Open Sans" panose="020B0606030504020204" pitchFamily="34" charset="0"/>
                <a:cs typeface="Open Sans" panose="020B0606030504020204" pitchFamily="34" charset="0"/>
              </a:rPr>
              <a:t> what do national data services do?</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National data services typically combine the archiving of research data with activities to make data available for research, teaching and learning purposes. Core activities include checking data and metadata, maintaining catalogues and managing access to data. Many seek data for their collection and develop training for those creating data and for users of data. </a:t>
            </a:r>
          </a:p>
        </p:txBody>
      </p:sp>
    </p:spTree>
    <p:extLst>
      <p:ext uri="{BB962C8B-B14F-4D97-AF65-F5344CB8AC3E}">
        <p14:creationId xmlns:p14="http://schemas.microsoft.com/office/powerpoint/2010/main" val="387175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latin typeface="Open Sans" panose="020B0606030504020204" pitchFamily="34" charset="0"/>
              <a:ea typeface="Open Sans" panose="020B0606030504020204" pitchFamily="34" charset="0"/>
              <a:cs typeface="Open Sans" panose="020B0606030504020204" pitchFamily="34" charset="0"/>
            </a:endParaRPr>
          </a:p>
          <a:p>
            <a:r>
              <a:rPr lang="en-GB" baseline="0" dirty="0" smtClean="0">
                <a:latin typeface="Open Sans" panose="020B0606030504020204" pitchFamily="34" charset="0"/>
                <a:ea typeface="Open Sans" panose="020B0606030504020204" pitchFamily="34" charset="0"/>
                <a:cs typeface="Open Sans" panose="020B0606030504020204" pitchFamily="34" charset="0"/>
              </a:rPr>
              <a:t>In reality, access to results from scientific research if often not completely open. But, we have movement in the rights decoration. </a:t>
            </a:r>
          </a:p>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535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4941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GB" baseline="0" dirty="0" smtClean="0">
                <a:latin typeface="Open Sans" panose="020B0606030504020204" pitchFamily="34" charset="0"/>
                <a:ea typeface="Open Sans" panose="020B0606030504020204" pitchFamily="34" charset="0"/>
                <a:cs typeface="Open Sans" panose="020B0606030504020204" pitchFamily="34" charset="0"/>
              </a:rPr>
              <a:t>There is an ambitious proposal for a European Open Science Cloud and work to make data FAIR. Principals emphases the function of research infrastructures especially trusted data depositories such as national data archives. </a:t>
            </a:r>
          </a:p>
        </p:txBody>
      </p:sp>
    </p:spTree>
    <p:extLst>
      <p:ext uri="{BB962C8B-B14F-4D97-AF65-F5344CB8AC3E}">
        <p14:creationId xmlns:p14="http://schemas.microsoft.com/office/powerpoint/2010/main" val="383718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4420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ct val="0"/>
              </a:spcBef>
            </a:pPr>
            <a:r>
              <a:rPr lang="en-GB" noProof="0" dirty="0" smtClean="0">
                <a:latin typeface="Open Sans" panose="020B0606030504020204" pitchFamily="34" charset="0"/>
                <a:ea typeface="Open Sans" panose="020B0606030504020204" pitchFamily="34" charset="0"/>
                <a:cs typeface="Open Sans" panose="020B0606030504020204" pitchFamily="34" charset="0"/>
              </a:rPr>
              <a:t>Now let me tell you something</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about Slovenian social science data archives </a:t>
            </a:r>
          </a:p>
          <a:p>
            <a:pPr marL="0">
              <a:lnSpc>
                <a:spcPct val="100000"/>
              </a:lnSpc>
              <a:spcBef>
                <a:spcPct val="0"/>
              </a:spcBef>
            </a:pPr>
            <a:endParaRPr lang="en-GB" baseline="0" noProof="0" dirty="0" smtClean="0">
              <a:latin typeface="Open Sans" panose="020B0606030504020204" pitchFamily="34" charset="0"/>
              <a:ea typeface="Open Sans" panose="020B0606030504020204" pitchFamily="34" charset="0"/>
              <a:cs typeface="Open Sans" panose="020B0606030504020204" pitchFamily="34" charset="0"/>
            </a:endParaRPr>
          </a:p>
          <a:p>
            <a:pPr marL="0" indent="-342900">
              <a:lnSpc>
                <a:spcPct val="100000"/>
              </a:lnSpc>
              <a:spcBef>
                <a:spcPct val="0"/>
              </a:spcBef>
              <a:buFont typeface="Wingdings" panose="05000000000000000000" pitchFamily="2" charset="2"/>
              <a:buChar char="§"/>
            </a:pP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It was founded in 1997</a:t>
            </a:r>
          </a:p>
          <a:p>
            <a:pPr marL="0" indent="-342900">
              <a:lnSpc>
                <a:spcPct val="100000"/>
              </a:lnSpc>
              <a:spcBef>
                <a:spcPct val="0"/>
              </a:spcBef>
              <a:buFont typeface="Wingdings" panose="05000000000000000000" pitchFamily="2" charset="2"/>
              <a:buChar char="§"/>
            </a:pPr>
            <a:endParaRPr lang="en-GB" baseline="0" noProof="0" dirty="0" smtClean="0">
              <a:latin typeface="Open Sans" panose="020B0606030504020204" pitchFamily="34" charset="0"/>
              <a:ea typeface="Open Sans" panose="020B0606030504020204" pitchFamily="34" charset="0"/>
              <a:cs typeface="Open Sans" panose="020B0606030504020204" pitchFamily="34" charset="0"/>
            </a:endParaRPr>
          </a:p>
          <a:p>
            <a:pPr marL="0" indent="-342900">
              <a:lnSpc>
                <a:spcPct val="100000"/>
              </a:lnSpc>
              <a:spcBef>
                <a:spcPct val="0"/>
              </a:spcBef>
              <a:buFont typeface="Wingdings" panose="05000000000000000000" pitchFamily="2" charset="2"/>
              <a:buChar char="§"/>
            </a:pP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We serve as Slovenian national data repository for social sciences </a:t>
            </a:r>
          </a:p>
          <a:p>
            <a:pPr marL="0" indent="-342900">
              <a:lnSpc>
                <a:spcPct val="100000"/>
              </a:lnSpc>
              <a:spcBef>
                <a:spcPct val="0"/>
              </a:spcBef>
              <a:buFont typeface="Wingdings" panose="05000000000000000000" pitchFamily="2" charset="2"/>
              <a:buChar char="§"/>
            </a:pPr>
            <a:endParaRPr lang="en-GB" baseline="0" noProof="0" dirty="0" smtClean="0">
              <a:latin typeface="Open Sans" panose="020B0606030504020204" pitchFamily="34" charset="0"/>
              <a:ea typeface="Open Sans" panose="020B0606030504020204" pitchFamily="34" charset="0"/>
              <a:cs typeface="Open Sans" panose="020B0606030504020204" pitchFamily="34" charset="0"/>
            </a:endParaRPr>
          </a:p>
          <a:p>
            <a:pPr marL="0" indent="-342900">
              <a:lnSpc>
                <a:spcPct val="100000"/>
              </a:lnSpc>
              <a:spcBef>
                <a:spcPct val="0"/>
              </a:spcBef>
              <a:buFont typeface="Wingdings" panose="05000000000000000000" pitchFamily="2" charset="2"/>
              <a:buChar char="§"/>
            </a:pP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Currently we have around 600 surveys with data in data catalogue and 150 with metadata (description of survey)</a:t>
            </a:r>
          </a:p>
          <a:p>
            <a:pPr marL="0" indent="-342900">
              <a:lnSpc>
                <a:spcPct val="100000"/>
              </a:lnSpc>
              <a:spcBef>
                <a:spcPct val="0"/>
              </a:spcBef>
              <a:buFont typeface="Wingdings" panose="05000000000000000000" pitchFamily="2" charset="2"/>
              <a:buChar char="§"/>
            </a:pPr>
            <a:endParaRPr lang="en-GB" baseline="0" noProof="0" dirty="0" smtClean="0">
              <a:latin typeface="Open Sans" panose="020B0606030504020204" pitchFamily="34" charset="0"/>
              <a:ea typeface="Open Sans" panose="020B0606030504020204" pitchFamily="34" charset="0"/>
              <a:cs typeface="Open Sans" panose="020B0606030504020204" pitchFamily="34" charset="0"/>
            </a:endParaRPr>
          </a:p>
          <a:p>
            <a:pPr marL="0" indent="-342900">
              <a:lnSpc>
                <a:spcPct val="100000"/>
              </a:lnSpc>
              <a:spcBef>
                <a:spcPct val="0"/>
              </a:spcBef>
              <a:buFont typeface="Wingdings" panose="05000000000000000000" pitchFamily="2" charset="2"/>
              <a:buChar char="§"/>
            </a:pP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We had around 800 users registered in 2017 and 168 survey data used for detailed secondary analysis</a:t>
            </a:r>
          </a:p>
          <a:p>
            <a:pPr marL="0" indent="-342900">
              <a:lnSpc>
                <a:spcPct val="100000"/>
              </a:lnSpc>
              <a:spcBef>
                <a:spcPct val="0"/>
              </a:spcBef>
              <a:buFont typeface="Wingdings" panose="05000000000000000000" pitchFamily="2" charset="2"/>
              <a:buChar char="§"/>
            </a:pPr>
            <a:endParaRPr lang="en-GB" baseline="0" noProof="0" dirty="0" smtClean="0">
              <a:latin typeface="Open Sans" panose="020B0606030504020204" pitchFamily="34" charset="0"/>
              <a:ea typeface="Open Sans" panose="020B0606030504020204" pitchFamily="34" charset="0"/>
              <a:cs typeface="Open Sans" panose="020B0606030504020204" pitchFamily="34" charset="0"/>
            </a:endParaRPr>
          </a:p>
          <a:p>
            <a:pPr marL="0" indent="-342900">
              <a:lnSpc>
                <a:spcPct val="100000"/>
              </a:lnSpc>
              <a:spcBef>
                <a:spcPct val="0"/>
              </a:spcBef>
              <a:buFont typeface="Wingdings" panose="05000000000000000000" pitchFamily="2" charset="2"/>
              <a:buChar char="§"/>
            </a:pP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Oldest data sets are from 1966 (public opinion survey)</a:t>
            </a:r>
          </a:p>
          <a:p>
            <a:pPr marL="0" indent="-342900">
              <a:lnSpc>
                <a:spcPct val="100000"/>
              </a:lnSpc>
              <a:spcBef>
                <a:spcPct val="0"/>
              </a:spcBef>
              <a:buFont typeface="Wingdings" panose="05000000000000000000" pitchFamily="2" charset="2"/>
              <a:buChar char="§"/>
            </a:pPr>
            <a:endParaRPr lang="en-GB" baseline="0" noProof="0" dirty="0" smtClean="0">
              <a:latin typeface="Open Sans" panose="020B0606030504020204" pitchFamily="34" charset="0"/>
              <a:ea typeface="Open Sans" panose="020B0606030504020204" pitchFamily="34" charset="0"/>
              <a:cs typeface="Open Sans" panose="020B0606030504020204" pitchFamily="34" charset="0"/>
            </a:endParaRPr>
          </a:p>
          <a:p>
            <a:pPr marL="0" indent="-342900">
              <a:lnSpc>
                <a:spcPct val="100000"/>
              </a:lnSpc>
              <a:spcBef>
                <a:spcPct val="0"/>
              </a:spcBef>
              <a:buFont typeface="Wingdings" panose="05000000000000000000" pitchFamily="2" charset="2"/>
              <a:buChar char="§"/>
            </a:pP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Wide range of topics covered </a:t>
            </a:r>
          </a:p>
          <a:p>
            <a:pPr marL="0" indent="-342900">
              <a:lnSpc>
                <a:spcPct val="100000"/>
              </a:lnSpc>
              <a:spcBef>
                <a:spcPct val="0"/>
              </a:spcBef>
              <a:buFont typeface="Wingdings" panose="05000000000000000000" pitchFamily="2" charset="2"/>
              <a:buChar char="§"/>
            </a:pPr>
            <a:endParaRPr lang="en-GB" baseline="0" noProof="0" dirty="0" smtClean="0">
              <a:latin typeface="Open Sans" panose="020B0606030504020204" pitchFamily="34" charset="0"/>
              <a:ea typeface="Open Sans" panose="020B0606030504020204" pitchFamily="34" charset="0"/>
              <a:cs typeface="Open Sans" panose="020B0606030504020204" pitchFamily="34" charset="0"/>
            </a:endParaRPr>
          </a:p>
          <a:p>
            <a:pPr marL="0" indent="-342900">
              <a:lnSpc>
                <a:spcPct val="100000"/>
              </a:lnSpc>
              <a:spcBef>
                <a:spcPct val="0"/>
              </a:spcBef>
              <a:buFont typeface="Wingdings" panose="05000000000000000000" pitchFamily="2" charset="2"/>
              <a:buChar char="§"/>
            </a:pP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In most cases data relates only to Slovenia and few international</a:t>
            </a:r>
          </a:p>
          <a:p>
            <a:pPr marL="0" indent="-342900">
              <a:spcBef>
                <a:spcPct val="0"/>
              </a:spcBef>
              <a:buFont typeface="Wingdings" panose="05000000000000000000" pitchFamily="2" charset="2"/>
              <a:buChar char="§"/>
            </a:pPr>
            <a:endParaRPr lang="en-GB" baseline="0" noProof="0" dirty="0" smtClean="0">
              <a:latin typeface="Open Sans" panose="020B0606030504020204" pitchFamily="34" charset="0"/>
              <a:ea typeface="Open Sans" panose="020B0606030504020204" pitchFamily="34" charset="0"/>
              <a:cs typeface="Open Sans" panose="020B0606030504020204" pitchFamily="34" charset="0"/>
            </a:endParaRPr>
          </a:p>
          <a:p>
            <a:pPr marL="0" indent="-342900">
              <a:spcBef>
                <a:spcPct val="0"/>
              </a:spcBef>
              <a:buFont typeface="Wingdings" panose="05000000000000000000" pitchFamily="2" charset="2"/>
              <a:buChar char="§"/>
            </a:pP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Metadata is in SI an EN, data files  mostly in SI</a:t>
            </a:r>
            <a:endParaRPr lang="en-GB" noProof="0"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58195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The UK Data Service provides access to the UK’s largest collection of social, economic and population data.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We also support users with training and guidance.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The data collection includes major UK and cross-national surveys including many government sponsored surveys.</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Longitudinal studies including a large household panel survey called Understanding society and several cohort studies following individuals born in 1958, 1970 and 2000.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There is data from the UK Census from 1971 to 2011. There are also qualitative data collections containing in-depth interview transcripts, diaries, anthropological field notes, answers to open-ended survey questions, audio-visual recordings and images.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The UK Data Service also has an online repository called </a:t>
            </a:r>
            <a:r>
              <a:rPr lang="en-GB" dirty="0" err="1" smtClean="0">
                <a:latin typeface="Open Sans" panose="020B0606030504020204" pitchFamily="34" charset="0"/>
                <a:ea typeface="Open Sans" panose="020B0606030504020204" pitchFamily="34" charset="0"/>
                <a:cs typeface="Open Sans" panose="020B0606030504020204" pitchFamily="34" charset="0"/>
              </a:rPr>
              <a:t>Reshare</a:t>
            </a:r>
            <a:r>
              <a:rPr lang="en-GB" dirty="0" smtClean="0">
                <a:latin typeface="Open Sans" panose="020B0606030504020204" pitchFamily="34" charset="0"/>
                <a:ea typeface="Open Sans" panose="020B0606030504020204" pitchFamily="34" charset="0"/>
                <a:cs typeface="Open Sans" panose="020B0606030504020204" pitchFamily="34" charset="0"/>
              </a:rPr>
              <a:t> for researchers  to archive, publish and share research data. It help support the requirement for researchers with grants from the UK’s Economic and Social Research Council to archive the data from their research. With data deposited in </a:t>
            </a:r>
            <a:r>
              <a:rPr lang="en-GB" dirty="0" err="1" smtClean="0">
                <a:latin typeface="Open Sans" panose="020B0606030504020204" pitchFamily="34" charset="0"/>
                <a:ea typeface="Open Sans" panose="020B0606030504020204" pitchFamily="34" charset="0"/>
                <a:cs typeface="Open Sans" panose="020B0606030504020204" pitchFamily="34" charset="0"/>
              </a:rPr>
              <a:t>Reshare</a:t>
            </a:r>
            <a:r>
              <a:rPr lang="en-GB" dirty="0" smtClean="0">
                <a:latin typeface="Open Sans" panose="020B0606030504020204" pitchFamily="34" charset="0"/>
                <a:ea typeface="Open Sans" panose="020B0606030504020204" pitchFamily="34" charset="0"/>
                <a:cs typeface="Open Sans" panose="020B0606030504020204" pitchFamily="34" charset="0"/>
              </a:rPr>
              <a:t>, the UK Data Service ensures they conform with ethical and legal requirements. </a:t>
            </a:r>
          </a:p>
          <a:p>
            <a:pPr>
              <a:spcBef>
                <a:spcPct val="0"/>
              </a:spcBef>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GB" dirty="0" smtClean="0">
                <a:latin typeface="Open Sans" panose="020B0606030504020204" pitchFamily="34" charset="0"/>
                <a:ea typeface="Open Sans" panose="020B0606030504020204" pitchFamily="34" charset="0"/>
                <a:cs typeface="Open Sans" panose="020B0606030504020204" pitchFamily="34" charset="0"/>
              </a:rPr>
              <a:t>Many European countries participate in international survey research programmes. Current programmes cover a range of themes/topics. Here are some examples…</a:t>
            </a:r>
          </a:p>
        </p:txBody>
      </p:sp>
    </p:spTree>
    <p:extLst>
      <p:ext uri="{BB962C8B-B14F-4D97-AF65-F5344CB8AC3E}">
        <p14:creationId xmlns:p14="http://schemas.microsoft.com/office/powerpoint/2010/main" val="12244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fontAlgn="auto">
              <a:lnSpc>
                <a:spcPct val="115000"/>
              </a:lnSpc>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Provide overview</a:t>
            </a:r>
          </a:p>
          <a:p>
            <a:pPr marL="366405" indent="-366405" fontAlgn="auto">
              <a:lnSpc>
                <a:spcPct val="115000"/>
              </a:lnSpc>
              <a:spcBef>
                <a:spcPts val="0"/>
              </a:spcBef>
              <a:spcAft>
                <a:spcPts val="0"/>
              </a:spcAft>
              <a:buFont typeface="Symbol"/>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This session is about introducing types of data available and how to find data for a research project. </a:t>
            </a:r>
          </a:p>
          <a:p>
            <a:pPr marL="366405" indent="-366405" fontAlgn="auto">
              <a:lnSpc>
                <a:spcPct val="115000"/>
              </a:lnSpc>
              <a:spcBef>
                <a:spcPts val="0"/>
              </a:spcBef>
              <a:spcAft>
                <a:spcPts val="0"/>
              </a:spcAft>
              <a:buFont typeface="Symbol"/>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Five sections </a:t>
            </a:r>
          </a:p>
          <a:p>
            <a:pPr marL="366405" indent="-366405" fontAlgn="auto">
              <a:lnSpc>
                <a:spcPct val="115000"/>
              </a:lnSpc>
              <a:spcBef>
                <a:spcPts val="0"/>
              </a:spcBef>
              <a:spcAft>
                <a:spcPts val="0"/>
              </a:spcAft>
              <a:buFont typeface="Symbol"/>
              <a:buChar char=""/>
              <a:defRPr/>
            </a:pPr>
            <a:r>
              <a:rPr lang="en-GB" dirty="0">
                <a:latin typeface="Open Sans" panose="020B0606030504020204" pitchFamily="34" charset="0"/>
                <a:ea typeface="Open Sans" panose="020B0606030504020204" pitchFamily="34" charset="0"/>
                <a:cs typeface="Open Sans" panose="020B0606030504020204" pitchFamily="34" charset="0"/>
              </a:rPr>
              <a:t>Lectures/talking but also practical activities where the aim is to find data for a specific research question </a:t>
            </a:r>
          </a:p>
          <a:p>
            <a:pPr marL="366405" indent="-366405" fontAlgn="auto">
              <a:lnSpc>
                <a:spcPct val="115000"/>
              </a:lnSpc>
              <a:spcBef>
                <a:spcPts val="0"/>
              </a:spcBef>
              <a:spcAft>
                <a:spcPts val="0"/>
              </a:spcAft>
              <a:buFont typeface="Symbol"/>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Assumes no prior knowledge but we recognise you may come with relevant experience </a:t>
            </a:r>
            <a:r>
              <a:rPr lang="en-GB" dirty="0">
                <a:latin typeface="Open Sans" panose="020B0606030504020204" pitchFamily="34" charset="0"/>
                <a:ea typeface="Open Sans" panose="020B0606030504020204" pitchFamily="34" charset="0"/>
                <a:cs typeface="Open Sans" panose="020B0606030504020204" pitchFamily="34" charset="0"/>
              </a:rPr>
              <a:t>and </a:t>
            </a:r>
            <a:r>
              <a:rPr lang="en-GB" dirty="0" smtClean="0">
                <a:latin typeface="Open Sans" panose="020B0606030504020204" pitchFamily="34" charset="0"/>
                <a:ea typeface="Open Sans" panose="020B0606030504020204" pitchFamily="34" charset="0"/>
                <a:cs typeface="Open Sans" panose="020B0606030504020204" pitchFamily="34" charset="0"/>
              </a:rPr>
              <a:t>knowledge, therefore - opportunity </a:t>
            </a:r>
            <a:r>
              <a:rPr lang="en-GB" dirty="0">
                <a:latin typeface="Open Sans" panose="020B0606030504020204" pitchFamily="34" charset="0"/>
                <a:ea typeface="Open Sans" panose="020B0606030504020204" pitchFamily="34" charset="0"/>
                <a:cs typeface="Open Sans" panose="020B0606030504020204" pitchFamily="34" charset="0"/>
              </a:rPr>
              <a:t>to share and learn from each other </a:t>
            </a:r>
          </a:p>
        </p:txBody>
      </p:sp>
      <p:sp>
        <p:nvSpPr>
          <p:cNvPr id="14339" name="Slide Number Placeholder 3"/>
          <p:cNvSpPr>
            <a:spLocks noGrp="1"/>
          </p:cNvSpPr>
          <p:nvPr>
            <p:ph type="sldNum" sz="quarter" idx="5"/>
          </p:nvPr>
        </p:nvSpPr>
        <p:spPr bwMode="auto">
          <a:xfrm>
            <a:off x="3884363" y="8684880"/>
            <a:ext cx="2972535" cy="456986"/>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D828A43-7A3E-436F-9B1B-2FEEB79B28C1}" type="slidenum">
              <a:rPr lang="en-GB"/>
              <a:pPr fontAlgn="base">
                <a:spcBef>
                  <a:spcPct val="0"/>
                </a:spcBef>
                <a:spcAft>
                  <a:spcPct val="0"/>
                </a:spcAft>
              </a:pPr>
              <a:t>2</a:t>
            </a:fld>
            <a:endParaRPr lang="en-GB"/>
          </a:p>
        </p:txBody>
      </p:sp>
    </p:spTree>
    <p:extLst>
      <p:ext uri="{BB962C8B-B14F-4D97-AF65-F5344CB8AC3E}">
        <p14:creationId xmlns:p14="http://schemas.microsoft.com/office/powerpoint/2010/main" val="1036252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sz="7200" b="0" i="0" u="none" strike="noStrike" cap="none"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Neue"/>
              </a:rPr>
              <a:t>And we can discuss some in more</a:t>
            </a:r>
            <a:r>
              <a:rPr lang="en-GB" sz="7200" b="0" i="0" u="none" strike="noStrike" cap="none" baseline="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Neue"/>
              </a:rPr>
              <a:t> depth…</a:t>
            </a:r>
            <a:endParaRPr lang="en-GB" sz="7200" b="0" i="0" u="none" strike="noStrike" cap="none"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Neue"/>
            </a:endParaRPr>
          </a:p>
          <a:p>
            <a:pPr>
              <a:spcBef>
                <a:spcPct val="0"/>
              </a:spcBef>
            </a:pPr>
            <a:r>
              <a:rPr lang="en-GB" sz="7200" b="0" i="0" u="none" strike="noStrike" cap="none"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Neue"/>
              </a:rPr>
              <a:t>The International Social Survey Programme </a:t>
            </a:r>
            <a:r>
              <a:rPr lang="en-US" sz="7200" b="0" i="0" u="none" strike="noStrike" cap="none"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Neue"/>
              </a:rPr>
              <a:t>(ISSP) is </a:t>
            </a:r>
            <a:r>
              <a:rPr lang="en-GB" sz="7200" b="0" i="0" u="none" strike="noStrike" cap="none"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Neue"/>
              </a:rPr>
              <a:t>an annual programme of cross-national collaboration on surveys. For </a:t>
            </a:r>
            <a:r>
              <a:rPr lang="en-GB" sz="7200" b="0" i="0" u="none" strike="noStrike" cap="none" baseline="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Neue"/>
              </a:rPr>
              <a:t>example, the </a:t>
            </a:r>
            <a:r>
              <a:rPr lang="cs-CZ" sz="7200" b="0" i="0" u="none" strike="noStrike" cap="none"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Neue"/>
              </a:rPr>
              <a:t>2015 </a:t>
            </a:r>
            <a:r>
              <a:rPr lang="cs-CZ" sz="4800" b="0" i="0" u="none" strike="noStrike" cap="none"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Neue"/>
              </a:rPr>
              <a:t>data </a:t>
            </a:r>
            <a:r>
              <a:rPr lang="en-GB" sz="4800" b="0" i="0" u="none" strike="noStrike" cap="none"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Neue"/>
              </a:rPr>
              <a:t>covers 37 countries. The collaborative model means survey questions for each modules are agreed by an expert group and the questions are included in existing national survey programmes. </a:t>
            </a:r>
            <a:endParaRPr lang="en-GB" sz="7200" b="0" i="0" u="none" strike="noStrike" cap="none"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Neue"/>
            </a:endParaRPr>
          </a:p>
          <a:p>
            <a:pPr>
              <a:spcBef>
                <a:spcPct val="0"/>
              </a:spcBef>
            </a:pPr>
            <a:r>
              <a:rPr lang="en-GB" sz="7200" b="0" i="0" u="none" strike="noStrike" cap="none"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Neue"/>
              </a:rPr>
              <a:t>It consists of thematic modules on a range of topics including the Role of Government Family and Changing Gender Roles, Environment and Health and Health Care. These modules are then rotated (Examples on slide)</a:t>
            </a:r>
            <a:endParaRPr lang="cs-CZ" sz="7200" b="0" i="0" u="none" strike="noStrike" cap="none"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Tree>
    <p:extLst>
      <p:ext uri="{BB962C8B-B14F-4D97-AF65-F5344CB8AC3E}">
        <p14:creationId xmlns:p14="http://schemas.microsoft.com/office/powerpoint/2010/main" val="3441459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latin typeface="Open Sans" panose="020B0606030504020204" pitchFamily="34" charset="0"/>
                <a:ea typeface="Open Sans" panose="020B0606030504020204" pitchFamily="34" charset="0"/>
                <a:cs typeface="Open Sans" panose="020B0606030504020204" pitchFamily="34" charset="0"/>
              </a:rPr>
              <a:t>Then</a:t>
            </a:r>
            <a:r>
              <a:rPr lang="sl-SI" dirty="0" smtClean="0">
                <a:latin typeface="Open Sans" panose="020B0606030504020204" pitchFamily="34" charset="0"/>
                <a:ea typeface="Open Sans" panose="020B0606030504020204" pitchFamily="34" charset="0"/>
                <a:cs typeface="Open Sans" panose="020B0606030504020204" pitchFamily="34" charset="0"/>
              </a:rPr>
              <a:t> </a:t>
            </a:r>
            <a:r>
              <a:rPr lang="sl-SI" dirty="0" err="1" smtClean="0">
                <a:latin typeface="Open Sans" panose="020B0606030504020204" pitchFamily="34" charset="0"/>
                <a:ea typeface="Open Sans" panose="020B0606030504020204" pitchFamily="34" charset="0"/>
                <a:cs typeface="Open Sans" panose="020B0606030504020204" pitchFamily="34" charset="0"/>
              </a:rPr>
              <a:t>we</a:t>
            </a:r>
            <a:r>
              <a:rPr lang="sl-SI" dirty="0" smtClean="0">
                <a:latin typeface="Open Sans" panose="020B0606030504020204" pitchFamily="34" charset="0"/>
                <a:ea typeface="Open Sans" panose="020B0606030504020204" pitchFamily="34" charset="0"/>
                <a:cs typeface="Open Sans" panose="020B0606030504020204" pitchFamily="34" charset="0"/>
              </a:rPr>
              <a:t> </a:t>
            </a:r>
            <a:r>
              <a:rPr lang="sl-SI" dirty="0" err="1" smtClean="0">
                <a:latin typeface="Open Sans" panose="020B0606030504020204" pitchFamily="34" charset="0"/>
                <a:ea typeface="Open Sans" panose="020B0606030504020204" pitchFamily="34" charset="0"/>
                <a:cs typeface="Open Sans" panose="020B0606030504020204" pitchFamily="34" charset="0"/>
              </a:rPr>
              <a:t>have</a:t>
            </a:r>
            <a:r>
              <a:rPr lang="sl-SI" dirty="0" smtClean="0">
                <a:latin typeface="Open Sans" panose="020B0606030504020204" pitchFamily="34" charset="0"/>
                <a:ea typeface="Open Sans" panose="020B0606030504020204" pitchFamily="34" charset="0"/>
                <a:cs typeface="Open Sans" panose="020B0606030504020204" pitchFamily="34" charset="0"/>
              </a:rPr>
              <a:t> </a:t>
            </a:r>
            <a:r>
              <a:rPr lang="sl-SI" dirty="0" err="1" smtClean="0">
                <a:latin typeface="Open Sans" panose="020B0606030504020204" pitchFamily="34" charset="0"/>
                <a:ea typeface="Open Sans" panose="020B0606030504020204" pitchFamily="34" charset="0"/>
                <a:cs typeface="Open Sans" panose="020B0606030504020204" pitchFamily="34" charset="0"/>
              </a:rPr>
              <a:t>European</a:t>
            </a:r>
            <a:r>
              <a:rPr lang="sl-SI" dirty="0" smtClean="0">
                <a:latin typeface="Open Sans" panose="020B0606030504020204" pitchFamily="34" charset="0"/>
                <a:ea typeface="Open Sans" panose="020B0606030504020204" pitchFamily="34" charset="0"/>
                <a:cs typeface="Open Sans" panose="020B0606030504020204" pitchFamily="34" charset="0"/>
              </a:rPr>
              <a:t> social </a:t>
            </a:r>
            <a:r>
              <a:rPr lang="sl-SI" dirty="0" err="1" smtClean="0">
                <a:latin typeface="Open Sans" panose="020B0606030504020204" pitchFamily="34" charset="0"/>
                <a:ea typeface="Open Sans" panose="020B0606030504020204" pitchFamily="34" charset="0"/>
                <a:cs typeface="Open Sans" panose="020B0606030504020204" pitchFamily="34" charset="0"/>
              </a:rPr>
              <a:t>Survey</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which</a:t>
            </a:r>
            <a:r>
              <a:rPr lang="sl-SI" baseline="0" dirty="0" smtClean="0">
                <a:latin typeface="Open Sans" panose="020B0606030504020204" pitchFamily="34" charset="0"/>
                <a:ea typeface="Open Sans" panose="020B0606030504020204" pitchFamily="34" charset="0"/>
                <a:cs typeface="Open Sans" panose="020B0606030504020204" pitchFamily="34" charset="0"/>
              </a:rPr>
              <a:t> is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biennal</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cross-national</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survey</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p>
          <a:p>
            <a:endParaRPr lang="sl-SI" baseline="0" dirty="0" smtClean="0">
              <a:latin typeface="Open Sans" panose="020B0606030504020204" pitchFamily="34" charset="0"/>
              <a:ea typeface="Open Sans" panose="020B0606030504020204" pitchFamily="34" charset="0"/>
              <a:cs typeface="Open Sans" panose="020B0606030504020204" pitchFamily="34" charset="0"/>
            </a:endParaRPr>
          </a:p>
          <a:p>
            <a:r>
              <a:rPr lang="sl-SI" baseline="0" dirty="0" err="1" smtClean="0">
                <a:latin typeface="Open Sans" panose="020B0606030504020204" pitchFamily="34" charset="0"/>
                <a:ea typeface="Open Sans" panose="020B0606030504020204" pitchFamily="34" charset="0"/>
                <a:cs typeface="Open Sans" panose="020B0606030504020204" pitchFamily="34" charset="0"/>
              </a:rPr>
              <a:t>Survey</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has</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the</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highest</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methodological</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standars</a:t>
            </a:r>
            <a:endParaRPr lang="sl-SI" baseline="0" dirty="0" smtClean="0">
              <a:latin typeface="Open Sans" panose="020B0606030504020204" pitchFamily="34" charset="0"/>
              <a:ea typeface="Open Sans" panose="020B0606030504020204" pitchFamily="34" charset="0"/>
              <a:cs typeface="Open Sans" panose="020B0606030504020204" pitchFamily="34" charset="0"/>
            </a:endParaRPr>
          </a:p>
          <a:p>
            <a:endParaRPr lang="sl-SI" baseline="0" dirty="0" smtClean="0">
              <a:latin typeface="Open Sans" panose="020B0606030504020204" pitchFamily="34" charset="0"/>
              <a:ea typeface="Open Sans" panose="020B0606030504020204" pitchFamily="34" charset="0"/>
              <a:cs typeface="Open Sans" panose="020B0606030504020204" pitchFamily="34" charset="0"/>
            </a:endParaRPr>
          </a:p>
          <a:p>
            <a:r>
              <a:rPr lang="sl-SI" baseline="0" dirty="0" smtClean="0">
                <a:latin typeface="Open Sans" panose="020B0606030504020204" pitchFamily="34" charset="0"/>
                <a:ea typeface="Open Sans" panose="020B0606030504020204" pitchFamily="34" charset="0"/>
                <a:cs typeface="Open Sans" panose="020B0606030504020204" pitchFamily="34" charset="0"/>
              </a:rPr>
              <a:t>Data are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freely</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available</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for</a:t>
            </a:r>
            <a:r>
              <a:rPr lang="sl-SI" baseline="0" dirty="0" smtClean="0">
                <a:latin typeface="Open Sans" panose="020B0606030504020204" pitchFamily="34" charset="0"/>
                <a:ea typeface="Open Sans" panose="020B0606030504020204" pitchFamily="34" charset="0"/>
                <a:cs typeface="Open Sans" panose="020B0606030504020204" pitchFamily="34" charset="0"/>
              </a:rPr>
              <a:t> 36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countries</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partipation</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of</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countries</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vary</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from</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year</a:t>
            </a:r>
            <a:r>
              <a:rPr lang="sl-SI" baseline="0" dirty="0" smtClean="0">
                <a:latin typeface="Open Sans" panose="020B0606030504020204" pitchFamily="34" charset="0"/>
                <a:ea typeface="Open Sans" panose="020B0606030504020204" pitchFamily="34" charset="0"/>
                <a:cs typeface="Open Sans" panose="020B0606030504020204" pitchFamily="34" charset="0"/>
              </a:rPr>
              <a:t> to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year</a:t>
            </a:r>
            <a:endParaRPr lang="sl-SI" baseline="0" dirty="0" smtClean="0">
              <a:latin typeface="Open Sans" panose="020B0606030504020204" pitchFamily="34" charset="0"/>
              <a:ea typeface="Open Sans" panose="020B0606030504020204" pitchFamily="34" charset="0"/>
              <a:cs typeface="Open Sans" panose="020B0606030504020204" pitchFamily="34" charset="0"/>
            </a:endParaRPr>
          </a:p>
          <a:p>
            <a:endParaRPr lang="sl-SI" baseline="0" dirty="0" smtClean="0">
              <a:latin typeface="Open Sans" panose="020B0606030504020204" pitchFamily="34" charset="0"/>
              <a:ea typeface="Open Sans" panose="020B0606030504020204" pitchFamily="34" charset="0"/>
              <a:cs typeface="Open Sans" panose="020B0606030504020204" pitchFamily="34" charset="0"/>
            </a:endParaRPr>
          </a:p>
          <a:p>
            <a:r>
              <a:rPr lang="sl-SI" baseline="0" dirty="0" err="1" smtClean="0">
                <a:latin typeface="Open Sans" panose="020B0606030504020204" pitchFamily="34" charset="0"/>
                <a:ea typeface="Open Sans" panose="020B0606030504020204" pitchFamily="34" charset="0"/>
                <a:cs typeface="Open Sans" panose="020B0606030504020204" pitchFamily="34" charset="0"/>
              </a:rPr>
              <a:t>The</a:t>
            </a:r>
            <a:r>
              <a:rPr lang="sl-SI" baseline="0" dirty="0" smtClean="0">
                <a:latin typeface="Open Sans" panose="020B0606030504020204" pitchFamily="34" charset="0"/>
                <a:ea typeface="Open Sans" panose="020B0606030504020204" pitchFamily="34" charset="0"/>
                <a:cs typeface="Open Sans" panose="020B0606030504020204" pitchFamily="34" charset="0"/>
              </a:rPr>
              <a:t> ESS data are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probably</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the</a:t>
            </a:r>
            <a:r>
              <a:rPr lang="sl-SI" baseline="0" dirty="0" smtClean="0">
                <a:latin typeface="Open Sans" panose="020B0606030504020204" pitchFamily="34" charset="0"/>
                <a:ea typeface="Open Sans" panose="020B0606030504020204" pitchFamily="34" charset="0"/>
                <a:cs typeface="Open Sans" panose="020B0606030504020204" pitchFamily="34" charset="0"/>
              </a:rPr>
              <a:t> most used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and</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cited</a:t>
            </a:r>
            <a:r>
              <a:rPr lang="sl-SI" baseline="0" dirty="0" smtClean="0">
                <a:latin typeface="Open Sans" panose="020B0606030504020204" pitchFamily="34" charset="0"/>
                <a:ea typeface="Open Sans" panose="020B0606030504020204" pitchFamily="34" charset="0"/>
                <a:cs typeface="Open Sans" panose="020B0606030504020204" pitchFamily="34" charset="0"/>
              </a:rPr>
              <a:t> data in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europe</a:t>
            </a:r>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25675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GB" dirty="0" smtClean="0">
                <a:latin typeface="Open Sans" panose="020B0606030504020204" pitchFamily="34" charset="0"/>
                <a:ea typeface="Open Sans" panose="020B0606030504020204" pitchFamily="34" charset="0"/>
                <a:cs typeface="Open Sans" panose="020B0606030504020204" pitchFamily="34" charset="0"/>
              </a:rPr>
              <a:t>These resources contain valuable information and resources such as survey documentation and publications on substantive findings and methodological discussions. </a:t>
            </a:r>
          </a:p>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1824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b="0" dirty="0" smtClean="0">
                <a:latin typeface="Open Sans" panose="020B0606030504020204" pitchFamily="34" charset="0"/>
                <a:ea typeface="Open Sans" panose="020B0606030504020204" pitchFamily="34" charset="0"/>
                <a:cs typeface="Open Sans" panose="020B0606030504020204" pitchFamily="34" charset="0"/>
              </a:rPr>
              <a:t>SHARE, the Survey of Health, Ageing and Retirement in Europe</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SHARE is a longitudinal study collecting data from more than 123,000 individuals aged 50 or older across 27 European countries and Israel. SHARE provides micro data on health, socio-economic status and social and family networks and is a major resource for research into ageing. </a:t>
            </a: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endParaRPr lang="sl-SI" b="0"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sl-SI" b="0" dirty="0" smtClean="0">
                <a:latin typeface="Open Sans" panose="020B0606030504020204" pitchFamily="34" charset="0"/>
                <a:ea typeface="Open Sans" panose="020B0606030504020204" pitchFamily="34" charset="0"/>
                <a:cs typeface="Open Sans" panose="020B0606030504020204" pitchFamily="34" charset="0"/>
              </a:rPr>
              <a:t>A</a:t>
            </a:r>
            <a:r>
              <a:rPr lang="en-GB" b="0" dirty="0" err="1" smtClean="0">
                <a:latin typeface="Open Sans" panose="020B0606030504020204" pitchFamily="34" charset="0"/>
                <a:ea typeface="Open Sans" panose="020B0606030504020204" pitchFamily="34" charset="0"/>
                <a:cs typeface="Open Sans" panose="020B0606030504020204" pitchFamily="34" charset="0"/>
              </a:rPr>
              <a:t>ccessing</a:t>
            </a:r>
            <a:r>
              <a:rPr lang="en-GB" b="0" dirty="0" smtClean="0">
                <a:latin typeface="Open Sans" panose="020B0606030504020204" pitchFamily="34" charset="0"/>
                <a:ea typeface="Open Sans" panose="020B0606030504020204" pitchFamily="34" charset="0"/>
                <a:cs typeface="Open Sans" panose="020B0606030504020204" pitchFamily="34" charset="0"/>
              </a:rPr>
              <a:t> data from cross-national studies</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Many cross-national studies have dedicated infrastructures and websites for distributing data such as SHARE (on slide)</a:t>
            </a:r>
            <a:endParaRPr lang="cs-CZ"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cs-CZ" dirty="0" smtClean="0">
                <a:latin typeface="Open Sans" panose="020B0606030504020204" pitchFamily="34" charset="0"/>
                <a:ea typeface="Open Sans" panose="020B0606030504020204" pitchFamily="34" charset="0"/>
                <a:cs typeface="Open Sans" panose="020B0606030504020204" pitchFamily="34" charset="0"/>
                <a:sym typeface="Avenir Roman"/>
              </a:rPr>
              <a:t>Share data can be accessed at http://www.share-project.org/data-access.html</a:t>
            </a:r>
            <a:endParaRPr lang="en-GB" dirty="0" smtClean="0">
              <a:latin typeface="Open Sans" panose="020B0606030504020204" pitchFamily="34" charset="0"/>
              <a:ea typeface="Open Sans" panose="020B0606030504020204" pitchFamily="34" charset="0"/>
              <a:cs typeface="Open Sans" panose="020B0606030504020204" pitchFamily="34" charset="0"/>
              <a:sym typeface="Avenir Roman"/>
            </a:endParaRPr>
          </a:p>
          <a:p>
            <a:pPr>
              <a:spcBef>
                <a:spcPct val="0"/>
              </a:spcBef>
            </a:pPr>
            <a:endParaRPr lang="en-GB"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03939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sym typeface="Avenir Roman"/>
              </a:rPr>
              <a:t>A final source of data to highlight are major longitudinal studies in Europe.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sym typeface="Avenir Roman"/>
              </a:rPr>
              <a:t>Longitudinal studies are a precious resource for social and economic research; as tracking the same individuals over time enables the analysis of change at the individual level. There are a number of longitudinal studies in Europe.</a:t>
            </a:r>
            <a:r>
              <a:rPr lang="en-GB" baseline="0" dirty="0" smtClean="0">
                <a:latin typeface="Open Sans" panose="020B0606030504020204" pitchFamily="34" charset="0"/>
                <a:ea typeface="Open Sans" panose="020B0606030504020204" pitchFamily="34" charset="0"/>
                <a:cs typeface="Open Sans" panose="020B0606030504020204" pitchFamily="34" charset="0"/>
                <a:sym typeface="Avenir Roman"/>
              </a:rPr>
              <a:t> These h</a:t>
            </a:r>
            <a:r>
              <a:rPr lang="en-GB" dirty="0" smtClean="0">
                <a:latin typeface="Open Sans" panose="020B0606030504020204" pitchFamily="34" charset="0"/>
                <a:ea typeface="Open Sans" panose="020B0606030504020204" pitchFamily="34" charset="0"/>
                <a:cs typeface="Open Sans" panose="020B0606030504020204" pitchFamily="34" charset="0"/>
                <a:sym typeface="Avenir Roman"/>
              </a:rPr>
              <a:t>ousehold panel studies offer</a:t>
            </a:r>
            <a:r>
              <a:rPr lang="en-GB" baseline="0" dirty="0" smtClean="0">
                <a:latin typeface="Open Sans" panose="020B0606030504020204" pitchFamily="34" charset="0"/>
                <a:ea typeface="Open Sans" panose="020B0606030504020204" pitchFamily="34" charset="0"/>
                <a:cs typeface="Open Sans" panose="020B0606030504020204" pitchFamily="34" charset="0"/>
                <a:sym typeface="Avenir Roman"/>
              </a:rPr>
              <a:t> k</a:t>
            </a:r>
            <a:r>
              <a:rPr lang="en-GB" dirty="0" smtClean="0">
                <a:latin typeface="Open Sans" panose="020B0606030504020204" pitchFamily="34" charset="0"/>
                <a:ea typeface="Open Sans" panose="020B0606030504020204" pitchFamily="34" charset="0"/>
                <a:cs typeface="Open Sans" panose="020B0606030504020204" pitchFamily="34" charset="0"/>
                <a:sym typeface="Avenir Roman"/>
              </a:rPr>
              <a:t>ey examples:</a:t>
            </a:r>
          </a:p>
          <a:p>
            <a:pPr marL="183202" indent="-183202">
              <a:spcBef>
                <a:spcPct val="0"/>
              </a:spcBef>
              <a:buFont typeface="Arial" panose="020B0604020202020204" pitchFamily="34" charset="0"/>
              <a:buChar char="•"/>
            </a:pPr>
            <a:r>
              <a:rPr lang="en-GB" dirty="0" smtClean="0">
                <a:latin typeface="Open Sans" panose="020B0606030504020204" pitchFamily="34" charset="0"/>
                <a:ea typeface="Open Sans" panose="020B0606030504020204" pitchFamily="34" charset="0"/>
                <a:cs typeface="Open Sans" panose="020B0606030504020204" pitchFamily="34" charset="0"/>
                <a:sym typeface="Avenir Roman"/>
              </a:rPr>
              <a:t>The </a:t>
            </a:r>
            <a:r>
              <a:rPr lang="en-US" dirty="0" smtClean="0">
                <a:latin typeface="Open Sans" panose="020B0606030504020204" pitchFamily="34" charset="0"/>
                <a:ea typeface="Open Sans" panose="020B0606030504020204" pitchFamily="34" charset="0"/>
                <a:cs typeface="Open Sans" panose="020B0606030504020204" pitchFamily="34" charset="0"/>
                <a:sym typeface="Avenir Roman"/>
              </a:rPr>
              <a:t>German Socio-Economic Panel (SOEP) is a study of nearly 11,000 households and started in 1984. </a:t>
            </a:r>
          </a:p>
          <a:p>
            <a:pPr marL="183202" indent="-183202">
              <a:spcBef>
                <a:spcPct val="0"/>
              </a:spcBef>
              <a:buFont typeface="Arial" panose="020B0604020202020204" pitchFamily="34" charset="0"/>
              <a:buChar char="•"/>
            </a:pPr>
            <a:r>
              <a:rPr lang="en-US" dirty="0" smtClean="0">
                <a:latin typeface="Open Sans" panose="020B0606030504020204" pitchFamily="34" charset="0"/>
                <a:ea typeface="Open Sans" panose="020B0606030504020204" pitchFamily="34" charset="0"/>
                <a:cs typeface="Open Sans" panose="020B0606030504020204" pitchFamily="34" charset="0"/>
                <a:sym typeface="Avenir Roman"/>
              </a:rPr>
              <a:t>Understanding society is a very large study of f</a:t>
            </a:r>
            <a:r>
              <a:rPr lang="en-GB" dirty="0" err="1" smtClean="0">
                <a:latin typeface="Open Sans" panose="020B0606030504020204" pitchFamily="34" charset="0"/>
                <a:ea typeface="Open Sans" panose="020B0606030504020204" pitchFamily="34" charset="0"/>
                <a:cs typeface="Open Sans" panose="020B0606030504020204" pitchFamily="34" charset="0"/>
              </a:rPr>
              <a:t>ollowing</a:t>
            </a:r>
            <a:r>
              <a:rPr lang="en-GB" dirty="0" smtClean="0">
                <a:latin typeface="Open Sans" panose="020B0606030504020204" pitchFamily="34" charset="0"/>
                <a:ea typeface="Open Sans" panose="020B0606030504020204" pitchFamily="34" charset="0"/>
                <a:cs typeface="Open Sans" panose="020B0606030504020204" pitchFamily="34" charset="0"/>
              </a:rPr>
              <a:t> the lives of 40,000 UK households. It started in 2009 but also incorporated participants in an older panel study that lasted for 25 years. </a:t>
            </a:r>
          </a:p>
          <a:p>
            <a:pPr marL="183202" indent="-183202">
              <a:spcBef>
                <a:spcPct val="0"/>
              </a:spcBef>
              <a:buFont typeface="Arial" panose="020B0604020202020204" pitchFamily="34" charset="0"/>
              <a:buChar char="•"/>
            </a:pPr>
            <a:r>
              <a:rPr lang="en-US" dirty="0" smtClean="0">
                <a:latin typeface="Open Sans" panose="020B0606030504020204" pitchFamily="34" charset="0"/>
                <a:ea typeface="Open Sans" panose="020B0606030504020204" pitchFamily="34" charset="0"/>
                <a:cs typeface="Open Sans" panose="020B0606030504020204" pitchFamily="34" charset="0"/>
                <a:sym typeface="Avenir Roman"/>
              </a:rPr>
              <a:t>Swiss household panel study started in 1999 </a:t>
            </a:r>
            <a:r>
              <a:rPr lang="en-GB" dirty="0" smtClean="0">
                <a:latin typeface="Open Sans" panose="020B0606030504020204" pitchFamily="34" charset="0"/>
                <a:ea typeface="Open Sans" panose="020B0606030504020204" pitchFamily="34" charset="0"/>
                <a:cs typeface="Open Sans" panose="020B0606030504020204" pitchFamily="34" charset="0"/>
                <a:sym typeface="Avenir Roman"/>
              </a:rPr>
              <a:t>with a sample of just over 5,000. </a:t>
            </a:r>
          </a:p>
          <a:p>
            <a:pPr>
              <a:spcBef>
                <a:spcPct val="0"/>
              </a:spcBef>
            </a:pPr>
            <a:endParaRPr lang="en-US" dirty="0" smtClean="0">
              <a:latin typeface="Open Sans" panose="020B0606030504020204" pitchFamily="34" charset="0"/>
              <a:ea typeface="Open Sans" panose="020B0606030504020204" pitchFamily="34" charset="0"/>
              <a:cs typeface="Open Sans" panose="020B0606030504020204" pitchFamily="34" charset="0"/>
              <a:sym typeface="Avenir Roman"/>
            </a:endParaRPr>
          </a:p>
          <a:p>
            <a:pPr>
              <a:spcBef>
                <a:spcPct val="0"/>
              </a:spcBef>
            </a:pPr>
            <a:r>
              <a:rPr lang="en-US" dirty="0" smtClean="0">
                <a:latin typeface="Open Sans" panose="020B0606030504020204" pitchFamily="34" charset="0"/>
                <a:ea typeface="Open Sans" panose="020B0606030504020204" pitchFamily="34" charset="0"/>
                <a:cs typeface="Open Sans" panose="020B0606030504020204" pitchFamily="34" charset="0"/>
                <a:sym typeface="Avenir Roman"/>
              </a:rPr>
              <a:t>Access to SOEP via </a:t>
            </a:r>
            <a:r>
              <a:rPr lang="en-GB" dirty="0" smtClean="0">
                <a:latin typeface="Open Sans" panose="020B0606030504020204" pitchFamily="34" charset="0"/>
                <a:ea typeface="Open Sans" panose="020B0606030504020204" pitchFamily="34" charset="0"/>
                <a:cs typeface="Open Sans" panose="020B0606030504020204" pitchFamily="34" charset="0"/>
                <a:sym typeface="Avenir Roman"/>
              </a:rPr>
              <a:t>the German Institute for Economic Research. </a:t>
            </a:r>
            <a:endParaRPr lang="en-US" dirty="0" smtClean="0">
              <a:latin typeface="Open Sans" panose="020B0606030504020204" pitchFamily="34" charset="0"/>
              <a:ea typeface="Open Sans" panose="020B0606030504020204" pitchFamily="34" charset="0"/>
              <a:cs typeface="Open Sans" panose="020B0606030504020204" pitchFamily="34" charset="0"/>
              <a:sym typeface="Avenir Roman"/>
            </a:endParaRPr>
          </a:p>
          <a:p>
            <a:pPr>
              <a:spcBef>
                <a:spcPct val="0"/>
              </a:spcBef>
            </a:pPr>
            <a:r>
              <a:rPr lang="en-US" dirty="0" smtClean="0">
                <a:latin typeface="Open Sans" panose="020B0606030504020204" pitchFamily="34" charset="0"/>
                <a:ea typeface="Open Sans" panose="020B0606030504020204" pitchFamily="34" charset="0"/>
                <a:cs typeface="Open Sans" panose="020B0606030504020204" pitchFamily="34" charset="0"/>
                <a:sym typeface="Avenir Roman"/>
              </a:rPr>
              <a:t>Understanding Society and Swiss Household panel study via the national social science data service within each country. </a:t>
            </a:r>
            <a:endParaRPr lang="en-GB" dirty="0" smtClean="0">
              <a:latin typeface="Open Sans" panose="020B0606030504020204" pitchFamily="34" charset="0"/>
              <a:ea typeface="Open Sans" panose="020B0606030504020204" pitchFamily="34" charset="0"/>
              <a:cs typeface="Open Sans" panose="020B0606030504020204" pitchFamily="34" charset="0"/>
              <a:sym typeface="Avenir Roman"/>
            </a:endParaRP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Some harmonisation between these studies </a:t>
            </a:r>
            <a:endParaRPr lang="cs-CZ"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endParaRPr lang="cs-CZ"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cs-CZ" b="0" dirty="0" smtClean="0">
                <a:latin typeface="Open Sans" panose="020B0606030504020204" pitchFamily="34" charset="0"/>
                <a:ea typeface="Open Sans" panose="020B0606030504020204" pitchFamily="34" charset="0"/>
                <a:cs typeface="Open Sans" panose="020B0606030504020204" pitchFamily="34" charset="0"/>
              </a:rPr>
              <a:t>At European level</a:t>
            </a:r>
            <a:r>
              <a:rPr lang="en-GB" b="0" dirty="0" smtClean="0">
                <a:latin typeface="Open Sans" panose="020B0606030504020204" pitchFamily="34" charset="0"/>
                <a:ea typeface="Open Sans" panose="020B0606030504020204" pitchFamily="34" charset="0"/>
                <a:cs typeface="Open Sans" panose="020B0606030504020204" pitchFamily="34" charset="0"/>
              </a:rPr>
              <a:t>,</a:t>
            </a:r>
            <a:r>
              <a:rPr lang="en-GB" b="0" baseline="0" dirty="0" smtClean="0">
                <a:latin typeface="Open Sans" panose="020B0606030504020204" pitchFamily="34" charset="0"/>
                <a:ea typeface="Open Sans" panose="020B0606030504020204" pitchFamily="34" charset="0"/>
                <a:cs typeface="Open Sans" panose="020B0606030504020204" pitchFamily="34" charset="0"/>
              </a:rPr>
              <a:t> an </a:t>
            </a:r>
            <a:r>
              <a:rPr lang="cs-CZ" b="0" dirty="0" smtClean="0">
                <a:latin typeface="Open Sans" panose="020B0606030504020204" pitchFamily="34" charset="0"/>
                <a:ea typeface="Open Sans" panose="020B0606030504020204" pitchFamily="34" charset="0"/>
                <a:cs typeface="Open Sans" panose="020B0606030504020204" pitchFamily="34" charset="0"/>
              </a:rPr>
              <a:t>important</a:t>
            </a:r>
            <a:r>
              <a:rPr lang="cs-CZ" b="0" baseline="0" dirty="0" smtClean="0">
                <a:latin typeface="Open Sans" panose="020B0606030504020204" pitchFamily="34" charset="0"/>
                <a:ea typeface="Open Sans" panose="020B0606030504020204" pitchFamily="34" charset="0"/>
                <a:cs typeface="Open Sans" panose="020B0606030504020204" pitchFamily="34" charset="0"/>
              </a:rPr>
              <a:t> longitudinal study is EU-SILC, coordinated by EUROSTAT - </a:t>
            </a:r>
            <a:r>
              <a:rPr lang="en-US" b="0" dirty="0" smtClean="0">
                <a:latin typeface="Open Sans" panose="020B0606030504020204" pitchFamily="34" charset="0"/>
                <a:ea typeface="Open Sans" panose="020B0606030504020204" pitchFamily="34" charset="0"/>
                <a:cs typeface="Open Sans" panose="020B0606030504020204" pitchFamily="34" charset="0"/>
              </a:rPr>
              <a:t>individual-level changes </a:t>
            </a:r>
            <a:r>
              <a:rPr lang="cs-CZ" b="0" dirty="0" smtClean="0">
                <a:latin typeface="Open Sans" panose="020B0606030504020204" pitchFamily="34" charset="0"/>
                <a:ea typeface="Open Sans" panose="020B0606030504020204" pitchFamily="34" charset="0"/>
                <a:cs typeface="Open Sans" panose="020B0606030504020204" pitchFamily="34" charset="0"/>
              </a:rPr>
              <a:t>are</a:t>
            </a:r>
            <a:r>
              <a:rPr lang="cs-CZ" b="0" baseline="0" dirty="0" smtClean="0">
                <a:latin typeface="Open Sans" panose="020B0606030504020204" pitchFamily="34" charset="0"/>
                <a:ea typeface="Open Sans" panose="020B0606030504020204" pitchFamily="34" charset="0"/>
                <a:cs typeface="Open Sans" panose="020B0606030504020204" pitchFamily="34" charset="0"/>
              </a:rPr>
              <a:t> measured </a:t>
            </a:r>
            <a:r>
              <a:rPr lang="en-US" b="0" dirty="0" smtClean="0">
                <a:latin typeface="Open Sans" panose="020B0606030504020204" pitchFamily="34" charset="0"/>
                <a:ea typeface="Open Sans" panose="020B0606030504020204" pitchFamily="34" charset="0"/>
                <a:cs typeface="Open Sans" panose="020B0606030504020204" pitchFamily="34" charset="0"/>
              </a:rPr>
              <a:t>over a four-year period. </a:t>
            </a:r>
            <a:endParaRPr lang="en-GB" b="0"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4800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A wide range of organisation provide access to key sources of data.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Here are 5 important examples, especially of macro/aggregate time series data.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Eurostat is an important one to highlight for data about European countries …</a:t>
            </a:r>
          </a:p>
        </p:txBody>
      </p:sp>
    </p:spTree>
    <p:extLst>
      <p:ext uri="{BB962C8B-B14F-4D97-AF65-F5344CB8AC3E}">
        <p14:creationId xmlns:p14="http://schemas.microsoft.com/office/powerpoint/2010/main" val="2619822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Eurostat is the statistical office of the European Union. Its key task is to provide statistics at European level that enable comparisons between countries and regions (national and sub-national data across a wide range of themes). </a:t>
            </a:r>
          </a:p>
          <a:p>
            <a:pPr>
              <a:spcBef>
                <a:spcPct val="0"/>
              </a:spcBef>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Eurostat also provides access to several major sources of microdata including the European Union Statistics on Income and Living Conditions (EU-SILC), collects individual level data on income, poverty, and living conditions and includes a longitudinal element. </a:t>
            </a: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The EU-LFS gives harmonised data at on employment and related topics.  </a:t>
            </a: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These sources of microdata are used to derive many agreement level statistics but researchers can apply to access the microdata itself. </a:t>
            </a:r>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72463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latin typeface="Open Sans" panose="020B0606030504020204" pitchFamily="34" charset="0"/>
                <a:ea typeface="Open Sans" panose="020B0606030504020204" pitchFamily="34" charset="0"/>
                <a:cs typeface="Open Sans" panose="020B0606030504020204" pitchFamily="34" charset="0"/>
              </a:rPr>
              <a:t>Another</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source of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official</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statistical data beside Eurostat, that include data from various countries</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is MISSY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an</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online</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service</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platform</a:t>
            </a:r>
          </a:p>
          <a:p>
            <a:endParaRPr lang="sl-SI" baseline="0" noProof="0" dirty="0" smtClean="0">
              <a:latin typeface="Open Sans" panose="020B0606030504020204" pitchFamily="34" charset="0"/>
              <a:ea typeface="Open Sans" panose="020B0606030504020204" pitchFamily="34" charset="0"/>
              <a:cs typeface="Open Sans" panose="020B0606030504020204" pitchFamily="34" charset="0"/>
            </a:endParaRPr>
          </a:p>
          <a:p>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Includes</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metadata</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the</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study</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and</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variable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level</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as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well</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as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reports</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and</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tools</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for</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data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handling</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and</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analysis</a:t>
            </a:r>
            <a:endParaRPr lang="sl-SI" baseline="0" noProof="0" dirty="0" smtClean="0">
              <a:latin typeface="Open Sans" panose="020B0606030504020204" pitchFamily="34" charset="0"/>
              <a:ea typeface="Open Sans" panose="020B0606030504020204" pitchFamily="34" charset="0"/>
              <a:cs typeface="Open Sans" panose="020B0606030504020204" pitchFamily="34" charset="0"/>
            </a:endParaRPr>
          </a:p>
          <a:p>
            <a:endParaRPr lang="sl-SI" baseline="0" noProof="0" dirty="0" smtClean="0">
              <a:latin typeface="Open Sans" panose="020B0606030504020204" pitchFamily="34" charset="0"/>
              <a:ea typeface="Open Sans" panose="020B0606030504020204" pitchFamily="34" charset="0"/>
              <a:cs typeface="Open Sans" panose="020B0606030504020204" pitchFamily="34" charset="0"/>
            </a:endParaRPr>
          </a:p>
          <a:p>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Missy</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currently</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dociments</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the</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following</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official</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ststistics</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err="1" smtClean="0">
                <a:latin typeface="Open Sans" panose="020B0606030504020204" pitchFamily="34" charset="0"/>
                <a:ea typeface="Open Sans" panose="020B0606030504020204" pitchFamily="34" charset="0"/>
                <a:cs typeface="Open Sans" panose="020B0606030504020204" pitchFamily="34" charset="0"/>
              </a:rPr>
              <a:t>microdata</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endParaRPr lang="en-GB" noProof="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50334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latin typeface="Open Sans" panose="020B0606030504020204" pitchFamily="34" charset="0"/>
                <a:ea typeface="Open Sans" panose="020B0606030504020204" pitchFamily="34" charset="0"/>
                <a:cs typeface="Open Sans" panose="020B0606030504020204" pitchFamily="34" charset="0"/>
              </a:rPr>
              <a:t>If</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we look at EU – SILC (</a:t>
            </a:r>
            <a:r>
              <a:rPr lang="en-GB" sz="2200" b="0" i="0" u="none" strike="noStrike" cap="none"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Helvetica Neue"/>
              </a:rPr>
              <a:t>European Union Statistics on Income and Living Conditions) study you can see that you can search</a:t>
            </a:r>
            <a:r>
              <a:rPr lang="en-GB" sz="2200" b="0" i="0" u="none" strike="noStrike" cap="non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Helvetica Neue"/>
              </a:rPr>
              <a:t> for metadata according to you needs e.g. year, country </a:t>
            </a:r>
            <a:endParaRPr lang="en-GB" noProof="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78284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latin typeface="Open Sans" panose="020B0606030504020204" pitchFamily="34" charset="0"/>
                <a:ea typeface="Open Sans" panose="020B0606030504020204" pitchFamily="34" charset="0"/>
                <a:cs typeface="Open Sans" panose="020B0606030504020204" pitchFamily="34" charset="0"/>
              </a:rPr>
              <a:t>Centralising</a:t>
            </a:r>
            <a:r>
              <a:rPr lang="sl-SI" dirty="0" smtClean="0">
                <a:latin typeface="Open Sans" panose="020B0606030504020204" pitchFamily="34" charset="0"/>
                <a:ea typeface="Open Sans" panose="020B0606030504020204" pitchFamily="34" charset="0"/>
                <a:cs typeface="Open Sans" panose="020B0606030504020204" pitchFamily="34" charset="0"/>
              </a:rPr>
              <a:t> </a:t>
            </a:r>
            <a:r>
              <a:rPr lang="sl-SI" dirty="0" err="1" smtClean="0">
                <a:latin typeface="Open Sans" panose="020B0606030504020204" pitchFamily="34" charset="0"/>
                <a:ea typeface="Open Sans" panose="020B0606030504020204" pitchFamily="34" charset="0"/>
                <a:cs typeface="Open Sans" panose="020B0606030504020204" pitchFamily="34" charset="0"/>
              </a:rPr>
              <a:t>and</a:t>
            </a:r>
            <a:r>
              <a:rPr lang="sl-SI" dirty="0" smtClean="0">
                <a:latin typeface="Open Sans" panose="020B0606030504020204" pitchFamily="34" charset="0"/>
                <a:ea typeface="Open Sans" panose="020B0606030504020204" pitchFamily="34" charset="0"/>
                <a:cs typeface="Open Sans" panose="020B0606030504020204" pitchFamily="34" charset="0"/>
              </a:rPr>
              <a:t> </a:t>
            </a:r>
            <a:r>
              <a:rPr lang="sl-SI" dirty="0" err="1" smtClean="0">
                <a:latin typeface="Open Sans" panose="020B0606030504020204" pitchFamily="34" charset="0"/>
                <a:ea typeface="Open Sans" panose="020B0606030504020204" pitchFamily="34" charset="0"/>
                <a:cs typeface="Open Sans" panose="020B0606030504020204" pitchFamily="34" charset="0"/>
              </a:rPr>
              <a:t>integrating</a:t>
            </a:r>
            <a:r>
              <a:rPr lang="sl-SI" dirty="0" smtClean="0">
                <a:latin typeface="Open Sans" panose="020B0606030504020204" pitchFamily="34" charset="0"/>
                <a:ea typeface="Open Sans" panose="020B0606030504020204" pitchFamily="34" charset="0"/>
                <a:cs typeface="Open Sans" panose="020B0606030504020204" pitchFamily="34" charset="0"/>
              </a:rPr>
              <a:t> </a:t>
            </a:r>
            <a:r>
              <a:rPr lang="sl-SI" dirty="0" err="1" smtClean="0">
                <a:latin typeface="Open Sans" panose="020B0606030504020204" pitchFamily="34" charset="0"/>
                <a:ea typeface="Open Sans" panose="020B0606030504020204" pitchFamily="34" charset="0"/>
                <a:cs typeface="Open Sans" panose="020B0606030504020204" pitchFamily="34" charset="0"/>
              </a:rPr>
              <a:t>metadata</a:t>
            </a:r>
            <a:r>
              <a:rPr lang="sl-SI" dirty="0" smtClean="0">
                <a:latin typeface="Open Sans" panose="020B0606030504020204" pitchFamily="34" charset="0"/>
                <a:ea typeface="Open Sans" panose="020B0606030504020204" pitchFamily="34" charset="0"/>
                <a:cs typeface="Open Sans" panose="020B0606030504020204" pitchFamily="34" charset="0"/>
              </a:rPr>
              <a:t> </a:t>
            </a:r>
            <a:r>
              <a:rPr lang="sl-SI" dirty="0" err="1" smtClean="0">
                <a:latin typeface="Open Sans" panose="020B0606030504020204" pitchFamily="34" charset="0"/>
                <a:ea typeface="Open Sans" panose="020B0606030504020204" pitchFamily="34" charset="0"/>
                <a:cs typeface="Open Sans" panose="020B0606030504020204" pitchFamily="34" charset="0"/>
              </a:rPr>
              <a:t>from</a:t>
            </a:r>
            <a:r>
              <a:rPr lang="sl-SI" dirty="0" smtClean="0">
                <a:latin typeface="Open Sans" panose="020B0606030504020204" pitchFamily="34" charset="0"/>
                <a:ea typeface="Open Sans" panose="020B0606030504020204" pitchFamily="34" charset="0"/>
                <a:cs typeface="Open Sans" panose="020B0606030504020204" pitchFamily="34" charset="0"/>
              </a:rPr>
              <a:t> </a:t>
            </a:r>
            <a:r>
              <a:rPr lang="sl-SI" dirty="0" err="1" smtClean="0">
                <a:latin typeface="Open Sans" panose="020B0606030504020204" pitchFamily="34" charset="0"/>
                <a:ea typeface="Open Sans" panose="020B0606030504020204" pitchFamily="34" charset="0"/>
                <a:cs typeface="Open Sans" panose="020B0606030504020204" pitchFamily="34" charset="0"/>
              </a:rPr>
              <a:t>European</a:t>
            </a:r>
            <a:r>
              <a:rPr lang="sl-SI" dirty="0" smtClean="0">
                <a:latin typeface="Open Sans" panose="020B0606030504020204" pitchFamily="34" charset="0"/>
                <a:ea typeface="Open Sans" panose="020B0606030504020204" pitchFamily="34" charset="0"/>
                <a:cs typeface="Open Sans" panose="020B0606030504020204" pitchFamily="34" charset="0"/>
              </a:rPr>
              <a:t> </a:t>
            </a:r>
            <a:r>
              <a:rPr lang="sl-SI" dirty="0" err="1" smtClean="0">
                <a:latin typeface="Open Sans" panose="020B0606030504020204" pitchFamily="34" charset="0"/>
                <a:ea typeface="Open Sans" panose="020B0606030504020204" pitchFamily="34" charset="0"/>
                <a:cs typeface="Open Sans" panose="020B0606030504020204" pitchFamily="34" charset="0"/>
              </a:rPr>
              <a:t>Statistics</a:t>
            </a:r>
            <a:endParaRPr lang="sl-SI" dirty="0" smtClean="0">
              <a:latin typeface="Open Sans" panose="020B0606030504020204" pitchFamily="34" charset="0"/>
              <a:ea typeface="Open Sans" panose="020B0606030504020204" pitchFamily="34" charset="0"/>
              <a:cs typeface="Open Sans" panose="020B0606030504020204" pitchFamily="34" charset="0"/>
            </a:endParaRPr>
          </a:p>
          <a:p>
            <a:endParaRPr lang="sl-SI" dirty="0" smtClean="0">
              <a:latin typeface="Open Sans" panose="020B0606030504020204" pitchFamily="34" charset="0"/>
              <a:ea typeface="Open Sans" panose="020B0606030504020204" pitchFamily="34" charset="0"/>
              <a:cs typeface="Open Sans" panose="020B0606030504020204" pitchFamily="34" charset="0"/>
            </a:endParaRPr>
          </a:p>
          <a:p>
            <a:r>
              <a:rPr lang="sl-SI" sz="2200" b="0" i="0" u="none" strike="noStrike" cap="non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Helvetica Neue"/>
              </a:rPr>
              <a:t>P</a:t>
            </a:r>
            <a:r>
              <a:rPr lang="en-US" sz="2200" b="0" i="0" u="none" strike="noStrike" cap="none"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Helvetica Neue"/>
              </a:rPr>
              <a:t>rovides</a:t>
            </a:r>
            <a:r>
              <a:rPr lang="en-US" sz="2200" b="0" i="0" u="none" strike="noStrike" cap="non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Helvetica Neue"/>
              </a:rPr>
              <a:t> a large and comprehensive </a:t>
            </a:r>
            <a:r>
              <a:rPr lang="en-US" sz="2200" b="1" i="0" u="none" strike="noStrike" cap="non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Helvetica Neue"/>
              </a:rPr>
              <a:t>overview</a:t>
            </a:r>
            <a:r>
              <a:rPr lang="en-US" sz="2200" b="0" i="0" u="none" strike="noStrike" cap="none"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Helvetica Neue"/>
              </a:rPr>
              <a:t> of official micro data disseminated for research purposes by the national statistical institutes (NSI) across Europe.</a:t>
            </a:r>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0928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27374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4171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Researchers might also share their data via their dedicated websites. </a:t>
            </a:r>
          </a:p>
          <a:p>
            <a:pPr>
              <a:spcBef>
                <a:spcPct val="0"/>
              </a:spcBef>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One example is the Comparative Welfare Entitlements Dataset (CWED), which contains information about the structure and generosity of social insurance benefits in 33 countries around the world. </a:t>
            </a: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The data contained here are an updated and extended version of CWED 1, which has been available since 2004. </a:t>
            </a: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This web site allows you to download customized portions of the CWED 2 data, browse the Working Paper Series or access documentary material. </a:t>
            </a:r>
            <a:r>
              <a:rPr lang="en-GB" u="sng" dirty="0" smtClean="0">
                <a:latin typeface="Open Sans" panose="020B0606030504020204" pitchFamily="34" charset="0"/>
                <a:ea typeface="Open Sans" panose="020B0606030504020204" pitchFamily="34" charset="0"/>
                <a:cs typeface="Open Sans" panose="020B0606030504020204" pitchFamily="34" charset="0"/>
                <a:hlinkClick r:id="rId3"/>
              </a:rPr>
              <a:t>http://cwed2.org/</a:t>
            </a:r>
            <a:endParaRPr lang="en-GB"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10852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Data can often be accessed through a data repository, which is a digital archive collecting, preserving and displaying datasets, related documentation and metadata (</a:t>
            </a:r>
            <a:r>
              <a:rPr lang="en-GB" u="sng" dirty="0" err="1" smtClean="0">
                <a:latin typeface="Open Sans" panose="020B0606030504020204" pitchFamily="34" charset="0"/>
                <a:ea typeface="Open Sans" panose="020B0606030504020204" pitchFamily="34" charset="0"/>
                <a:cs typeface="Open Sans" panose="020B0606030504020204" pitchFamily="34" charset="0"/>
                <a:hlinkClick r:id="rId3"/>
              </a:rPr>
              <a:t>OpenAIRE</a:t>
            </a:r>
            <a:r>
              <a:rPr lang="en-GB" u="sng" dirty="0" smtClean="0">
                <a:latin typeface="Open Sans" panose="020B0606030504020204" pitchFamily="34" charset="0"/>
                <a:ea typeface="Open Sans" panose="020B0606030504020204" pitchFamily="34" charset="0"/>
                <a:cs typeface="Open Sans" panose="020B0606030504020204" pitchFamily="34" charset="0"/>
                <a:hlinkClick r:id="rId3"/>
              </a:rPr>
              <a:t>, 2017</a:t>
            </a:r>
            <a:r>
              <a:rPr lang="en-GB" dirty="0" smtClean="0">
                <a:latin typeface="Open Sans" panose="020B0606030504020204" pitchFamily="34" charset="0"/>
                <a:ea typeface="Open Sans" panose="020B0606030504020204" pitchFamily="34" charset="0"/>
                <a:cs typeface="Open Sans" panose="020B0606030504020204" pitchFamily="34" charset="0"/>
              </a:rPr>
              <a:t>). There different types of data repository. </a:t>
            </a:r>
          </a:p>
          <a:p>
            <a:pPr marL="183202" indent="-183202">
              <a:spcBef>
                <a:spcPct val="0"/>
              </a:spcBef>
              <a:buFont typeface="Arial" panose="020B0604020202020204" pitchFamily="34" charset="0"/>
              <a:buChar char="•"/>
            </a:pPr>
            <a:r>
              <a:rPr lang="en-GB" u="sng" dirty="0" smtClean="0">
                <a:latin typeface="Open Sans" panose="020B0606030504020204" pitchFamily="34" charset="0"/>
                <a:ea typeface="Open Sans" panose="020B0606030504020204" pitchFamily="34" charset="0"/>
                <a:cs typeface="Open Sans" panose="020B0606030504020204" pitchFamily="34" charset="0"/>
                <a:hlinkClick r:id="rId4"/>
              </a:rPr>
              <a:t>The CESSDA archives</a:t>
            </a:r>
            <a:r>
              <a:rPr lang="en-GB" dirty="0" smtClean="0">
                <a:latin typeface="Open Sans" panose="020B0606030504020204" pitchFamily="34" charset="0"/>
                <a:ea typeface="Open Sans" panose="020B0606030504020204" pitchFamily="34" charset="0"/>
                <a:cs typeface="Open Sans" panose="020B0606030504020204" pitchFamily="34" charset="0"/>
              </a:rPr>
              <a:t> are examples of </a:t>
            </a:r>
            <a:r>
              <a:rPr lang="en-GB" b="0" dirty="0" smtClean="0">
                <a:latin typeface="Open Sans" panose="020B0606030504020204" pitchFamily="34" charset="0"/>
                <a:ea typeface="Open Sans" panose="020B0606030504020204" pitchFamily="34" charset="0"/>
                <a:cs typeface="Open Sans" panose="020B0606030504020204" pitchFamily="34" charset="0"/>
              </a:rPr>
              <a:t>domain-specific trusted repositories. </a:t>
            </a:r>
            <a:r>
              <a:rPr lang="en-GB" dirty="0" smtClean="0">
                <a:latin typeface="Open Sans" panose="020B0606030504020204" pitchFamily="34" charset="0"/>
                <a:ea typeface="Open Sans" panose="020B0606030504020204" pitchFamily="34" charset="0"/>
                <a:cs typeface="Open Sans" panose="020B0606030504020204" pitchFamily="34" charset="0"/>
              </a:rPr>
              <a:t>As a general rule, this kind of repositories includes only high-quality data with a potential for reuse. </a:t>
            </a:r>
          </a:p>
          <a:p>
            <a:pPr marL="183202" indent="-183202">
              <a:spcBef>
                <a:spcPct val="0"/>
              </a:spcBef>
              <a:buFont typeface="Arial" panose="020B0604020202020204" pitchFamily="34" charset="0"/>
              <a:buChar char="•"/>
            </a:pPr>
            <a:r>
              <a:rPr lang="en-GB" dirty="0" smtClean="0">
                <a:latin typeface="Open Sans" panose="020B0606030504020204" pitchFamily="34" charset="0"/>
                <a:ea typeface="Open Sans" panose="020B0606030504020204" pitchFamily="34" charset="0"/>
                <a:cs typeface="Open Sans" panose="020B0606030504020204" pitchFamily="34" charset="0"/>
              </a:rPr>
              <a:t>Institutional research data repositories</a:t>
            </a:r>
          </a:p>
          <a:p>
            <a:pPr marL="183202" indent="-183202">
              <a:spcBef>
                <a:spcPct val="0"/>
              </a:spcBef>
              <a:buFont typeface="Arial" panose="020B0604020202020204" pitchFamily="34" charset="0"/>
              <a:buChar char="•"/>
            </a:pPr>
            <a:r>
              <a:rPr lang="en-GB" dirty="0" smtClean="0">
                <a:latin typeface="Open Sans" panose="020B0606030504020204" pitchFamily="34" charset="0"/>
                <a:ea typeface="Open Sans" panose="020B0606030504020204" pitchFamily="34" charset="0"/>
                <a:cs typeface="Open Sans" panose="020B0606030504020204" pitchFamily="34" charset="0"/>
              </a:rPr>
              <a:t>General purpose repositories such as </a:t>
            </a:r>
            <a:r>
              <a:rPr lang="en-GB" u="sng" dirty="0" err="1" smtClean="0">
                <a:latin typeface="Open Sans" panose="020B0606030504020204" pitchFamily="34" charset="0"/>
                <a:ea typeface="Open Sans" panose="020B0606030504020204" pitchFamily="34" charset="0"/>
                <a:cs typeface="Open Sans" panose="020B0606030504020204" pitchFamily="34" charset="0"/>
                <a:hlinkClick r:id="rId5"/>
              </a:rPr>
              <a:t>Zenodo</a:t>
            </a:r>
            <a:r>
              <a:rPr lang="en-GB" dirty="0" smtClean="0">
                <a:latin typeface="Open Sans" panose="020B0606030504020204" pitchFamily="34" charset="0"/>
                <a:ea typeface="Open Sans" panose="020B0606030504020204" pitchFamily="34" charset="0"/>
                <a:cs typeface="Open Sans" panose="020B0606030504020204" pitchFamily="34" charset="0"/>
              </a:rPr>
              <a:t> (</a:t>
            </a:r>
            <a:r>
              <a:rPr lang="en-GB" dirty="0" err="1" smtClean="0">
                <a:latin typeface="Open Sans" panose="020B0606030504020204" pitchFamily="34" charset="0"/>
                <a:ea typeface="Open Sans" panose="020B0606030504020204" pitchFamily="34" charset="0"/>
                <a:cs typeface="Open Sans" panose="020B0606030504020204" pitchFamily="34" charset="0"/>
              </a:rPr>
              <a:t>n.d.</a:t>
            </a:r>
            <a:r>
              <a:rPr lang="en-GB" dirty="0" smtClean="0">
                <a:latin typeface="Open Sans" panose="020B0606030504020204" pitchFamily="34" charset="0"/>
                <a:ea typeface="Open Sans" panose="020B0606030504020204" pitchFamily="34" charset="0"/>
                <a:cs typeface="Open Sans" panose="020B0606030504020204" pitchFamily="34" charset="0"/>
              </a:rPr>
              <a:t>), </a:t>
            </a:r>
            <a:r>
              <a:rPr lang="en-GB" u="sng" dirty="0" err="1" smtClean="0">
                <a:latin typeface="Open Sans" panose="020B0606030504020204" pitchFamily="34" charset="0"/>
                <a:ea typeface="Open Sans" panose="020B0606030504020204" pitchFamily="34" charset="0"/>
                <a:cs typeface="Open Sans" panose="020B0606030504020204" pitchFamily="34" charset="0"/>
                <a:hlinkClick r:id="rId6"/>
              </a:rPr>
              <a:t>Figshare</a:t>
            </a:r>
            <a:r>
              <a:rPr lang="en-GB" dirty="0" smtClean="0">
                <a:latin typeface="Open Sans" panose="020B0606030504020204" pitchFamily="34" charset="0"/>
                <a:ea typeface="Open Sans" panose="020B0606030504020204" pitchFamily="34" charset="0"/>
                <a:cs typeface="Open Sans" panose="020B0606030504020204" pitchFamily="34" charset="0"/>
              </a:rPr>
              <a:t> (</a:t>
            </a:r>
            <a:r>
              <a:rPr lang="en-GB" dirty="0" err="1" smtClean="0">
                <a:latin typeface="Open Sans" panose="020B0606030504020204" pitchFamily="34" charset="0"/>
                <a:ea typeface="Open Sans" panose="020B0606030504020204" pitchFamily="34" charset="0"/>
                <a:cs typeface="Open Sans" panose="020B0606030504020204" pitchFamily="34" charset="0"/>
              </a:rPr>
              <a:t>n.d.</a:t>
            </a:r>
            <a:r>
              <a:rPr lang="en-GB" dirty="0" smtClean="0">
                <a:latin typeface="Open Sans" panose="020B0606030504020204" pitchFamily="34" charset="0"/>
                <a:ea typeface="Open Sans" panose="020B0606030504020204" pitchFamily="34" charset="0"/>
                <a:cs typeface="Open Sans" panose="020B0606030504020204" pitchFamily="34" charset="0"/>
              </a:rPr>
              <a:t>) or </a:t>
            </a:r>
            <a:r>
              <a:rPr lang="en-GB" u="sng" dirty="0" smtClean="0">
                <a:latin typeface="Open Sans" panose="020B0606030504020204" pitchFamily="34" charset="0"/>
                <a:ea typeface="Open Sans" panose="020B0606030504020204" pitchFamily="34" charset="0"/>
                <a:cs typeface="Open Sans" panose="020B0606030504020204" pitchFamily="34" charset="0"/>
                <a:hlinkClick r:id="rId7"/>
              </a:rPr>
              <a:t>Harvard </a:t>
            </a:r>
            <a:r>
              <a:rPr lang="en-GB" u="sng" dirty="0" err="1" smtClean="0">
                <a:latin typeface="Open Sans" panose="020B0606030504020204" pitchFamily="34" charset="0"/>
                <a:ea typeface="Open Sans" panose="020B0606030504020204" pitchFamily="34" charset="0"/>
                <a:cs typeface="Open Sans" panose="020B0606030504020204" pitchFamily="34" charset="0"/>
                <a:hlinkClick r:id="rId7"/>
              </a:rPr>
              <a:t>Dataverse</a:t>
            </a:r>
            <a:r>
              <a:rPr lang="en-GB" dirty="0" smtClean="0">
                <a:latin typeface="Open Sans" panose="020B0606030504020204" pitchFamily="34" charset="0"/>
                <a:ea typeface="Open Sans" panose="020B0606030504020204" pitchFamily="34" charset="0"/>
                <a:cs typeface="Open Sans" panose="020B0606030504020204" pitchFamily="34" charset="0"/>
              </a:rPr>
              <a:t> (2017). </a:t>
            </a:r>
          </a:p>
        </p:txBody>
      </p:sp>
    </p:spTree>
    <p:extLst>
      <p:ext uri="{BB962C8B-B14F-4D97-AF65-F5344CB8AC3E}">
        <p14:creationId xmlns:p14="http://schemas.microsoft.com/office/powerpoint/2010/main" val="592012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sl-SI" dirty="0" smtClean="0">
                <a:latin typeface="Open Sans" panose="020B0606030504020204" pitchFamily="34" charset="0"/>
                <a:ea typeface="Open Sans" panose="020B0606030504020204" pitchFamily="34" charset="0"/>
                <a:cs typeface="Open Sans" panose="020B0606030504020204" pitchFamily="34" charset="0"/>
              </a:rPr>
              <a:t>On </a:t>
            </a:r>
            <a:r>
              <a:rPr lang="sl-SI" dirty="0" err="1" smtClean="0">
                <a:latin typeface="Open Sans" panose="020B0606030504020204" pitchFamily="34" charset="0"/>
                <a:ea typeface="Open Sans" panose="020B0606030504020204" pitchFamily="34" charset="0"/>
                <a:cs typeface="Open Sans" panose="020B0606030504020204" pitchFamily="34" charset="0"/>
              </a:rPr>
              <a:t>this</a:t>
            </a:r>
            <a:r>
              <a:rPr lang="sl-SI" dirty="0" smtClean="0">
                <a:latin typeface="Open Sans" panose="020B0606030504020204" pitchFamily="34" charset="0"/>
                <a:ea typeface="Open Sans" panose="020B0606030504020204" pitchFamily="34" charset="0"/>
                <a:cs typeface="Open Sans" panose="020B0606030504020204" pitchFamily="34" charset="0"/>
              </a:rPr>
              <a:t> </a:t>
            </a:r>
            <a:r>
              <a:rPr lang="sl-SI" dirty="0" err="1" smtClean="0">
                <a:latin typeface="Open Sans" panose="020B0606030504020204" pitchFamily="34" charset="0"/>
                <a:ea typeface="Open Sans" panose="020B0606030504020204" pitchFamily="34" charset="0"/>
                <a:cs typeface="Open Sans" panose="020B0606030504020204" pitchFamily="34" charset="0"/>
              </a:rPr>
              <a:t>website</a:t>
            </a:r>
            <a:r>
              <a:rPr lang="sl-SI" dirty="0" smtClean="0">
                <a:latin typeface="Open Sans" panose="020B0606030504020204" pitchFamily="34" charset="0"/>
                <a:ea typeface="Open Sans" panose="020B0606030504020204" pitchFamily="34" charset="0"/>
                <a:cs typeface="Open Sans" panose="020B0606030504020204" pitchFamily="34" charset="0"/>
              </a:rPr>
              <a:t> </a:t>
            </a:r>
            <a:r>
              <a:rPr lang="sl-SI" dirty="0" err="1" smtClean="0">
                <a:latin typeface="Open Sans" panose="020B0606030504020204" pitchFamily="34" charset="0"/>
                <a:ea typeface="Open Sans" panose="020B0606030504020204" pitchFamily="34" charset="0"/>
                <a:cs typeface="Open Sans" panose="020B0606030504020204" pitchFamily="34" charset="0"/>
              </a:rPr>
              <a:t>you</a:t>
            </a:r>
            <a:r>
              <a:rPr lang="sl-SI" dirty="0" smtClean="0">
                <a:latin typeface="Open Sans" panose="020B0606030504020204" pitchFamily="34" charset="0"/>
                <a:ea typeface="Open Sans" panose="020B0606030504020204" pitchFamily="34" charset="0"/>
                <a:cs typeface="Open Sans" panose="020B0606030504020204" pitchFamily="34" charset="0"/>
              </a:rPr>
              <a:t> </a:t>
            </a:r>
            <a:r>
              <a:rPr lang="sl-SI" dirty="0" err="1" smtClean="0">
                <a:latin typeface="Open Sans" panose="020B0606030504020204" pitchFamily="34" charset="0"/>
                <a:ea typeface="Open Sans" panose="020B0606030504020204" pitchFamily="34" charset="0"/>
                <a:cs typeface="Open Sans" panose="020B0606030504020204" pitchFamily="34" charset="0"/>
              </a:rPr>
              <a:t>can</a:t>
            </a:r>
            <a:r>
              <a:rPr lang="sl-SI" dirty="0" smtClean="0">
                <a:latin typeface="Open Sans" panose="020B0606030504020204" pitchFamily="34" charset="0"/>
                <a:ea typeface="Open Sans" panose="020B0606030504020204" pitchFamily="34" charset="0"/>
                <a:cs typeface="Open Sans" panose="020B0606030504020204" pitchFamily="34" charset="0"/>
              </a:rPr>
              <a:t> </a:t>
            </a:r>
            <a:r>
              <a:rPr lang="sl-SI" dirty="0" err="1" smtClean="0">
                <a:latin typeface="Open Sans" panose="020B0606030504020204" pitchFamily="34" charset="0"/>
                <a:ea typeface="Open Sans" panose="020B0606030504020204" pitchFamily="34" charset="0"/>
                <a:cs typeface="Open Sans" panose="020B0606030504020204" pitchFamily="34" charset="0"/>
              </a:rPr>
              <a:t>find</a:t>
            </a:r>
            <a:r>
              <a:rPr lang="sl-SI" baseline="0" dirty="0" smtClean="0">
                <a:latin typeface="Open Sans" panose="020B0606030504020204" pitchFamily="34" charset="0"/>
                <a:ea typeface="Open Sans" panose="020B0606030504020204" pitchFamily="34" charset="0"/>
                <a:cs typeface="Open Sans" panose="020B0606030504020204" pitchFamily="34" charset="0"/>
              </a:rPr>
              <a:t> a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registry</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of</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research</a:t>
            </a:r>
            <a:r>
              <a:rPr lang="sl-SI" baseline="0" dirty="0" smtClean="0">
                <a:latin typeface="Open Sans" panose="020B0606030504020204" pitchFamily="34" charset="0"/>
                <a:ea typeface="Open Sans" panose="020B0606030504020204" pitchFamily="34" charset="0"/>
                <a:cs typeface="Open Sans" panose="020B0606030504020204" pitchFamily="34" charset="0"/>
              </a:rPr>
              <a:t> data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repositories</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sl-SI" u="sng" dirty="0" smtClean="0">
              <a:latin typeface="Open Sans" panose="020B0606030504020204" pitchFamily="34" charset="0"/>
              <a:ea typeface="Open Sans" panose="020B0606030504020204" pitchFamily="34" charset="0"/>
              <a:cs typeface="Open Sans" panose="020B0606030504020204" pitchFamily="34" charset="0"/>
              <a:hlinkClick r:id="rId3"/>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GB" u="sng" dirty="0" smtClean="0">
                <a:latin typeface="Open Sans" panose="020B0606030504020204" pitchFamily="34" charset="0"/>
                <a:ea typeface="Open Sans" panose="020B0606030504020204" pitchFamily="34" charset="0"/>
                <a:cs typeface="Open Sans" panose="020B0606030504020204" pitchFamily="34" charset="0"/>
                <a:hlinkClick r:id="rId3"/>
              </a:rPr>
              <a:t>Re3data.org</a:t>
            </a:r>
            <a:r>
              <a:rPr lang="en-GB" dirty="0" smtClean="0">
                <a:latin typeface="Open Sans" panose="020B0606030504020204" pitchFamily="34" charset="0"/>
                <a:ea typeface="Open Sans" panose="020B0606030504020204" pitchFamily="34" charset="0"/>
                <a:cs typeface="Open Sans" panose="020B0606030504020204" pitchFamily="34" charset="0"/>
              </a:rPr>
              <a:t> is a registry of over 1500 research data repositories,. </a:t>
            </a: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GB" dirty="0" smtClean="0">
                <a:latin typeface="Open Sans" panose="020B0606030504020204" pitchFamily="34" charset="0"/>
                <a:ea typeface="Open Sans" panose="020B0606030504020204" pitchFamily="34" charset="0"/>
                <a:cs typeface="Open Sans" panose="020B0606030504020204" pitchFamily="34" charset="0"/>
              </a:rPr>
              <a:t>You can search by subject, content type and country. In addition, you can select whether you want to search for data archives with a certificate (a trusted repository), with data</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en-GB" dirty="0" smtClean="0">
                <a:latin typeface="Open Sans" panose="020B0606030504020204" pitchFamily="34" charset="0"/>
                <a:ea typeface="Open Sans" panose="020B0606030504020204" pitchFamily="34" charset="0"/>
                <a:cs typeface="Open Sans" panose="020B0606030504020204" pitchFamily="34" charset="0"/>
              </a:rPr>
              <a:t>sets that are available via open access or for data sets that have a</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en-GB" dirty="0" smtClean="0">
                <a:latin typeface="Open Sans" panose="020B0606030504020204" pitchFamily="34" charset="0"/>
                <a:ea typeface="Open Sans" panose="020B0606030504020204" pitchFamily="34" charset="0"/>
                <a:cs typeface="Open Sans" panose="020B0606030504020204" pitchFamily="34" charset="0"/>
              </a:rPr>
              <a:t>persistent identifier.</a:t>
            </a:r>
            <a:endParaRPr lang="sl-SI"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24586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95373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Archived data can be used in multiple ways.</a:t>
            </a:r>
          </a:p>
          <a:p>
            <a:pPr fontAlgn="auto">
              <a:spcBef>
                <a:spcPts val="0"/>
              </a:spcBef>
              <a:spcAft>
                <a:spcPts val="0"/>
              </a:spcAft>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marL="183202" indent="-183202" fontAlgn="auto">
              <a:spcBef>
                <a:spcPts val="0"/>
              </a:spcBef>
              <a:spcAft>
                <a:spcPts val="0"/>
              </a:spcAft>
              <a:buFont typeface="Wingdings" panose="05000000000000000000" pitchFamily="2" charset="2"/>
              <a:buChar char="Ø"/>
              <a:defRPr/>
            </a:pPr>
            <a:r>
              <a:rPr lang="en-GB" dirty="0" smtClean="0">
                <a:latin typeface="Open Sans" panose="020B0606030504020204" pitchFamily="34" charset="0"/>
                <a:ea typeface="Open Sans" panose="020B0606030504020204" pitchFamily="34" charset="0"/>
                <a:cs typeface="Open Sans" panose="020B0606030504020204" pitchFamily="34" charset="0"/>
              </a:rPr>
              <a:t>One common use is new data analysis - New data analysis can involve one or multiple data sources. For example, you might want to combine data from different levels of analysis such as microdata from a survey (such as the ESS) with regional statistics (from Eurostat). You can also use secondary data only or combine secondary with new primary data. </a:t>
            </a:r>
          </a:p>
          <a:p>
            <a:pPr marL="183202" indent="-183202" fontAlgn="auto">
              <a:spcBef>
                <a:spcPts val="0"/>
              </a:spcBef>
              <a:spcAft>
                <a:spcPts val="0"/>
              </a:spcAft>
              <a:buFont typeface="Wingdings" panose="05000000000000000000" pitchFamily="2" charset="2"/>
              <a:buChar char="Ø"/>
              <a:defRPr/>
            </a:pPr>
            <a:r>
              <a:rPr lang="en-GB" dirty="0" smtClean="0">
                <a:latin typeface="Open Sans" panose="020B0606030504020204" pitchFamily="34" charset="0"/>
                <a:ea typeface="Open Sans" panose="020B0606030504020204" pitchFamily="34" charset="0"/>
                <a:cs typeface="Open Sans" panose="020B0606030504020204" pitchFamily="34" charset="0"/>
              </a:rPr>
              <a:t>Archived data can also be used to replicate the analysis of a previous study. </a:t>
            </a:r>
          </a:p>
          <a:p>
            <a:pPr marL="183202" indent="-183202" fontAlgn="auto">
              <a:spcBef>
                <a:spcPts val="0"/>
              </a:spcBef>
              <a:spcAft>
                <a:spcPts val="0"/>
              </a:spcAft>
              <a:buFont typeface="Wingdings" panose="05000000000000000000" pitchFamily="2" charset="2"/>
              <a:buChar char="Ø"/>
              <a:defRPr/>
            </a:pPr>
            <a:r>
              <a:rPr lang="en-GB" dirty="0" smtClean="0">
                <a:latin typeface="Open Sans" panose="020B0606030504020204" pitchFamily="34" charset="0"/>
                <a:ea typeface="Open Sans" panose="020B0606030504020204" pitchFamily="34" charset="0"/>
                <a:cs typeface="Open Sans" panose="020B0606030504020204" pitchFamily="34" charset="0"/>
              </a:rPr>
              <a:t>Researchers can also make use of archived data’s design/methodology including data collection tools and sampling strategies. For example, those designing a survey can find questions from the mass of archived survey projects, which includes surveys designed by experts. Those designing qualitative work can also make use of the detailed notes to replicate a study. </a:t>
            </a:r>
          </a:p>
          <a:p>
            <a:pPr lvl="1"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EXAMPLE - The </a:t>
            </a:r>
            <a:r>
              <a:rPr lang="en-GB" u="sng" dirty="0" smtClean="0">
                <a:latin typeface="Open Sans" panose="020B0606030504020204" pitchFamily="34" charset="0"/>
                <a:ea typeface="Open Sans" panose="020B0606030504020204" pitchFamily="34" charset="0"/>
                <a:cs typeface="Open Sans" panose="020B0606030504020204" pitchFamily="34" charset="0"/>
                <a:hlinkClick r:id="rId3"/>
              </a:rPr>
              <a:t>Living and working on Sheppey</a:t>
            </a:r>
            <a:r>
              <a:rPr lang="en-GB" dirty="0" smtClean="0">
                <a:latin typeface="Open Sans" panose="020B0606030504020204" pitchFamily="34" charset="0"/>
                <a:ea typeface="Open Sans" panose="020B0606030504020204" pitchFamily="34" charset="0"/>
                <a:cs typeface="Open Sans" panose="020B0606030504020204" pitchFamily="34" charset="0"/>
              </a:rPr>
              <a:t> project offers an interesting example. The project explored the changes in working lives over 40 years on the Isle of </a:t>
            </a:r>
            <a:r>
              <a:rPr lang="en-GB" dirty="0" err="1" smtClean="0">
                <a:latin typeface="Open Sans" panose="020B0606030504020204" pitchFamily="34" charset="0"/>
                <a:ea typeface="Open Sans" panose="020B0606030504020204" pitchFamily="34" charset="0"/>
                <a:cs typeface="Open Sans" panose="020B0606030504020204" pitchFamily="34" charset="0"/>
              </a:rPr>
              <a:t>Sheppy</a:t>
            </a:r>
            <a:r>
              <a:rPr lang="en-GB" dirty="0" smtClean="0">
                <a:latin typeface="Open Sans" panose="020B0606030504020204" pitchFamily="34" charset="0"/>
                <a:ea typeface="Open Sans" panose="020B0606030504020204" pitchFamily="34" charset="0"/>
                <a:cs typeface="Open Sans" panose="020B0606030504020204" pitchFamily="34" charset="0"/>
              </a:rPr>
              <a:t> (Kent, UK) by combining archived and newly collected data. In the new project, researchers replicated a part of the study where school pupils were asked to complete essay where they imagined themselves in old age reflecting back on their lives. </a:t>
            </a:r>
          </a:p>
          <a:p>
            <a:pPr marL="183202" indent="-183202" fontAlgn="auto">
              <a:spcBef>
                <a:spcPts val="0"/>
              </a:spcBef>
              <a:spcAft>
                <a:spcPts val="0"/>
              </a:spcAft>
              <a:buFont typeface="Wingdings" panose="05000000000000000000" pitchFamily="2" charset="2"/>
              <a:buChar char="Ø"/>
              <a:defRPr/>
            </a:pPr>
            <a:r>
              <a:rPr lang="en-GB" dirty="0" smtClean="0">
                <a:latin typeface="Open Sans" panose="020B0606030504020204" pitchFamily="34" charset="0"/>
                <a:ea typeface="Open Sans" panose="020B0606030504020204" pitchFamily="34" charset="0"/>
                <a:cs typeface="Open Sans" panose="020B0606030504020204" pitchFamily="34" charset="0"/>
              </a:rPr>
              <a:t>Archived data is a great resource for teaching, giving learner experience of real-life research. Data can enhance subject based learning and is key for research methods teaching. Many data providers offer datasets specifically designed for learners. For instance, </a:t>
            </a:r>
            <a:r>
              <a:rPr lang="en-GB" dirty="0" err="1" smtClean="0">
                <a:latin typeface="Open Sans" panose="020B0606030504020204" pitchFamily="34" charset="0"/>
                <a:ea typeface="Open Sans" panose="020B0606030504020204" pitchFamily="34" charset="0"/>
                <a:cs typeface="Open Sans" panose="020B0606030504020204" pitchFamily="34" charset="0"/>
              </a:rPr>
              <a:t>easyShare</a:t>
            </a:r>
            <a:r>
              <a:rPr lang="en-GB" dirty="0" smtClean="0">
                <a:latin typeface="Open Sans" panose="020B0606030504020204" pitchFamily="34" charset="0"/>
                <a:ea typeface="Open Sans" panose="020B0606030504020204" pitchFamily="34" charset="0"/>
                <a:cs typeface="Open Sans" panose="020B0606030504020204" pitchFamily="34" charset="0"/>
              </a:rPr>
              <a:t> is a longitudinal data set created especially for training purposes. It contains only selected variables merged into a single data file. It is more user-friendly than the complete set of SHARE panel data.</a:t>
            </a:r>
          </a:p>
          <a:p>
            <a:pPr fontAlgn="auto">
              <a:spcBef>
                <a:spcPts val="0"/>
              </a:spcBef>
              <a:spcAft>
                <a:spcPts val="0"/>
              </a:spcAft>
              <a:defRPr/>
            </a:pPr>
            <a:endParaRPr lang="en-GB" i="1" dirty="0" smtClean="0">
              <a:latin typeface="Open Sans" panose="020B0606030504020204" pitchFamily="34" charset="0"/>
              <a:ea typeface="Open Sans" panose="020B0606030504020204" pitchFamily="34" charset="0"/>
              <a:cs typeface="Open Sans" panose="020B0606030504020204" pitchFamily="34" charset="0"/>
            </a:endParaRPr>
          </a:p>
          <a:p>
            <a:pPr fontAlgn="auto">
              <a:spcBef>
                <a:spcPts val="0"/>
              </a:spcBef>
              <a:spcAft>
                <a:spcPts val="0"/>
              </a:spcAft>
              <a:defRPr/>
            </a:pPr>
            <a:r>
              <a:rPr lang="en-GB" i="1" dirty="0" smtClean="0">
                <a:latin typeface="Open Sans" panose="020B0606030504020204" pitchFamily="34" charset="0"/>
                <a:ea typeface="Open Sans" panose="020B0606030504020204" pitchFamily="34" charset="0"/>
                <a:cs typeface="Open Sans" panose="020B0606030504020204" pitchFamily="34" charset="0"/>
              </a:rPr>
              <a:t>In the rest of this session, we are mainly thinking about the first use. </a:t>
            </a:r>
            <a:r>
              <a:rPr lang="en-GB" dirty="0" smtClean="0">
                <a:latin typeface="Open Sans" panose="020B0606030504020204" pitchFamily="34" charset="0"/>
                <a:ea typeface="Open Sans" panose="020B0606030504020204" pitchFamily="34" charset="0"/>
                <a:cs typeface="Open Sans" panose="020B0606030504020204" pitchFamily="34" charset="0"/>
              </a:rPr>
              <a:t> </a:t>
            </a:r>
          </a:p>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9208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A big part of finding data for a research project is identifying what data you need. </a:t>
            </a:r>
          </a:p>
          <a:p>
            <a:pPr fontAlgn="auto">
              <a:spcBef>
                <a:spcPts val="0"/>
              </a:spcBef>
              <a:spcAft>
                <a:spcPts val="0"/>
              </a:spcAft>
              <a:defRPr/>
            </a:pPr>
            <a:endParaRPr lang="en-GB" b="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83202" indent="-183202" fontAlgn="auto">
              <a:spcBef>
                <a:spcPts val="0"/>
              </a:spcBef>
              <a:spcAft>
                <a:spcPts val="0"/>
              </a:spcAft>
              <a:buFont typeface="Wingdings" panose="05000000000000000000" pitchFamily="2" charset="2"/>
              <a:buChar char="Ø"/>
              <a:defRPr/>
            </a:pPr>
            <a:r>
              <a:rPr lang="en-GB" b="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Your data needs largely depend on the research question/objectives. </a:t>
            </a:r>
            <a:r>
              <a:rPr lang="en-GB" dirty="0" smtClean="0">
                <a:latin typeface="Open Sans" panose="020B0606030504020204" pitchFamily="34" charset="0"/>
                <a:ea typeface="Open Sans" panose="020B0606030504020204" pitchFamily="34" charset="0"/>
                <a:cs typeface="Open Sans" panose="020B0606030504020204" pitchFamily="34" charset="0"/>
              </a:rPr>
              <a:t>We can think of this process as imagining the ideal dataset to answer your research question. In reality you might need to make compromises but an understanding of the ideal gives you some way to evaluate the potential sources you find. </a:t>
            </a:r>
          </a:p>
          <a:p>
            <a:pPr marL="183202" indent="-183202" fontAlgn="auto">
              <a:spcBef>
                <a:spcPts val="0"/>
              </a:spcBef>
              <a:spcAft>
                <a:spcPts val="0"/>
              </a:spcAft>
              <a:buFont typeface="Wingdings" panose="05000000000000000000" pitchFamily="2" charset="2"/>
              <a:buChar char="Ø"/>
              <a:defRPr/>
            </a:pPr>
            <a:r>
              <a:rPr lang="en-GB" dirty="0" smtClean="0">
                <a:latin typeface="Open Sans" panose="020B0606030504020204" pitchFamily="34" charset="0"/>
                <a:ea typeface="Open Sans" panose="020B0606030504020204" pitchFamily="34" charset="0"/>
                <a:cs typeface="Open Sans" panose="020B0606030504020204" pitchFamily="34" charset="0"/>
              </a:rPr>
              <a:t>Key concepts - A first step can be to specify the main concepts of interest.</a:t>
            </a:r>
          </a:p>
          <a:p>
            <a:pPr marL="671741" lvl="1"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Consider the key features of the concepts you want to find within data e.g. if interested in political behaviour, are interested in voting or a broader concept of political behaviour</a:t>
            </a:r>
          </a:p>
          <a:p>
            <a:pPr marL="671741" lvl="1"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For multidimensional concepts, are you interested in any specific theoretical dimensions – e.g. online or offline political behaviour (and possibly how they relate to each other) </a:t>
            </a:r>
          </a:p>
          <a:p>
            <a:pPr marL="671741" lvl="1"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Are you also interested in identifying specific groups/types of people such as men and women? </a:t>
            </a:r>
          </a:p>
          <a:p>
            <a:pPr marL="671741" lvl="1"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Depending on the type of research question/approach it might be useful to specify the dependent and independent variables. For instance, if looking at gender differences in political participation online, your dependent variable is some measure(s) of online participation and gender is one independent variable – what other independent variables do you need/want to include?</a:t>
            </a:r>
          </a:p>
          <a:p>
            <a:pPr marL="183202" indent="-183202" fontAlgn="auto">
              <a:spcBef>
                <a:spcPts val="0"/>
              </a:spcBef>
              <a:spcAft>
                <a:spcPts val="0"/>
              </a:spcAft>
              <a:buFont typeface="Wingdings" panose="05000000000000000000" pitchFamily="2" charset="2"/>
              <a:buChar char="Ø"/>
              <a:defRPr/>
            </a:pPr>
            <a:r>
              <a:rPr lang="en-GB" dirty="0" smtClean="0">
                <a:latin typeface="Open Sans" panose="020B0606030504020204" pitchFamily="34" charset="0"/>
                <a:ea typeface="Open Sans" panose="020B0606030504020204" pitchFamily="34" charset="0"/>
                <a:cs typeface="Open Sans" panose="020B0606030504020204" pitchFamily="34" charset="0"/>
              </a:rPr>
              <a:t>Next, you can consider how to operationalise these concepts (at least ideally)</a:t>
            </a:r>
          </a:p>
          <a:p>
            <a:pPr marL="671741" lvl="1"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Your concepts may be complex and difficult to measure (they often are in the social sciences) but thinking about the key features you want can help find the most suitable data. For example, for operationalising religiosity, we can consider how people self identify as belonging to a religious group or alternatively information about the practice of religious activities. For social class, we can have individuals ‘subjective’ social class or use occupation based classifications. Think about what is most important for you.  </a:t>
            </a:r>
          </a:p>
          <a:p>
            <a:pPr marL="671741" lvl="1"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In quantitative research, you may need information from different variables. To measure complex concepts. For instance, rather than asking about household income directly, surveys might use multiple questions asking about different forms of income and the information can then be combined to create a more accurate measure of overall household income. </a:t>
            </a:r>
            <a:endParaRPr lang="en-GB" b="1" dirty="0" smtClean="0">
              <a:latin typeface="Open Sans" panose="020B0606030504020204" pitchFamily="34" charset="0"/>
              <a:ea typeface="Open Sans" panose="020B0606030504020204" pitchFamily="34" charset="0"/>
              <a:cs typeface="Open Sans" panose="020B0606030504020204" pitchFamily="34" charset="0"/>
            </a:endParaRPr>
          </a:p>
          <a:p>
            <a:pPr marL="671741" lvl="1"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You may want to use measures that are comparable to other studies (or that expand on other studies) In the social sciences, many concepts are measured in standard ways. </a:t>
            </a:r>
          </a:p>
          <a:p>
            <a:pPr marL="1160280" lvl="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E.g. The 'Human Values Scale' a well-established 21-item measure of human values, developed by the Israeli psychologist, Professor Shalom Schwartz. It is designed to classify respondents according to their basic value orientations. The Human Values Scale has been included in every ESS round to date. </a:t>
            </a:r>
          </a:p>
          <a:p>
            <a:pPr marL="1160280" lvl="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attitudes towards the welfare state are often measured in surveys with questions asking whether it is the government’s responsibility to provide certain forms of welfare, often labelled as “role of government”. </a:t>
            </a: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There are also important official or harmonised approaches to measuring some concepts, which are designed to provide comparable and validated measures. For instance, all members of the EU must use the International Labour Office (ILO) standardised measure of unemployment in their Labour Force Surveys. </a:t>
            </a: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ILO also developed the </a:t>
            </a:r>
            <a:r>
              <a:rPr lang="en-GB" u="sng" dirty="0" smtClean="0">
                <a:latin typeface="Open Sans" panose="020B0606030504020204" pitchFamily="34" charset="0"/>
                <a:ea typeface="Open Sans" panose="020B0606030504020204" pitchFamily="34" charset="0"/>
                <a:cs typeface="Open Sans" panose="020B0606030504020204" pitchFamily="34" charset="0"/>
                <a:hlinkClick r:id="rId3"/>
              </a:rPr>
              <a:t> International Standard of Occupational Classification</a:t>
            </a:r>
            <a:r>
              <a:rPr lang="en-GB" dirty="0" smtClean="0">
                <a:latin typeface="Open Sans" panose="020B0606030504020204" pitchFamily="34" charset="0"/>
                <a:ea typeface="Open Sans" panose="020B0606030504020204" pitchFamily="34" charset="0"/>
                <a:cs typeface="Open Sans" panose="020B0606030504020204" pitchFamily="34" charset="0"/>
              </a:rPr>
              <a:t> (ISCO) to harmonise the measurement of occupations. Using ISCO codes, the European Socio-Economic Classification (</a:t>
            </a:r>
            <a:r>
              <a:rPr lang="en-GB" dirty="0" err="1" smtClean="0">
                <a:latin typeface="Open Sans" panose="020B0606030504020204" pitchFamily="34" charset="0"/>
                <a:ea typeface="Open Sans" panose="020B0606030504020204" pitchFamily="34" charset="0"/>
                <a:cs typeface="Open Sans" panose="020B0606030504020204" pitchFamily="34" charset="0"/>
              </a:rPr>
              <a:t>ESeC</a:t>
            </a:r>
            <a:r>
              <a:rPr lang="en-GB" dirty="0" smtClean="0">
                <a:latin typeface="Open Sans" panose="020B0606030504020204" pitchFamily="34" charset="0"/>
                <a:ea typeface="Open Sans" panose="020B0606030504020204" pitchFamily="34" charset="0"/>
                <a:cs typeface="Open Sans" panose="020B0606030504020204" pitchFamily="34" charset="0"/>
              </a:rPr>
              <a:t>) was developed in the early 2000s as a comparable measure of socio-economic status (SES).</a:t>
            </a: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Like all measures, standardised approaches have strengths and weaknesses but you will generally find literature examining their validity and reliability. </a:t>
            </a:r>
          </a:p>
        </p:txBody>
      </p:sp>
    </p:spTree>
    <p:extLst>
      <p:ext uri="{BB962C8B-B14F-4D97-AF65-F5344CB8AC3E}">
        <p14:creationId xmlns:p14="http://schemas.microsoft.com/office/powerpoint/2010/main" val="1317057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smtClean="0">
                <a:latin typeface="Open Sans" panose="020B0606030504020204" pitchFamily="34" charset="0"/>
                <a:ea typeface="Open Sans" panose="020B0606030504020204" pitchFamily="34" charset="0"/>
                <a:cs typeface="Open Sans" panose="020B0606030504020204" pitchFamily="34" charset="0"/>
              </a:rPr>
              <a:t>Ideal Population</a:t>
            </a:r>
            <a:endParaRPr lang="en-GB" b="1"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What population does your research focus on e.g. European citizens, school children, migrants to the EU, local authorities? </a:t>
            </a:r>
          </a:p>
          <a:p>
            <a:pPr>
              <a:spcBef>
                <a:spcPct val="0"/>
              </a:spcBef>
            </a:pPr>
            <a:r>
              <a:rPr lang="en-US" b="1" dirty="0" smtClean="0">
                <a:latin typeface="Open Sans" panose="020B0606030504020204" pitchFamily="34" charset="0"/>
                <a:ea typeface="Open Sans" panose="020B0606030504020204" pitchFamily="34" charset="0"/>
                <a:cs typeface="Open Sans" panose="020B0606030504020204" pitchFamily="34" charset="0"/>
              </a:rPr>
              <a:t>Geographical coverage</a:t>
            </a:r>
            <a:endParaRPr lang="en-GB" b="1"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Does the population have a specific geographical coverage? </a:t>
            </a:r>
            <a:r>
              <a:rPr lang="en-GB" dirty="0" err="1" smtClean="0">
                <a:latin typeface="Open Sans" panose="020B0606030504020204" pitchFamily="34" charset="0"/>
                <a:ea typeface="Open Sans" panose="020B0606030504020204" pitchFamily="34" charset="0"/>
                <a:cs typeface="Open Sans" panose="020B0606030504020204" pitchFamily="34" charset="0"/>
              </a:rPr>
              <a:t>e.g</a:t>
            </a:r>
            <a:r>
              <a:rPr lang="en-GB" dirty="0" smtClean="0">
                <a:latin typeface="Open Sans" panose="020B0606030504020204" pitchFamily="34" charset="0"/>
                <a:ea typeface="Open Sans" panose="020B0606030504020204" pitchFamily="34" charset="0"/>
                <a:cs typeface="Open Sans" panose="020B0606030504020204" pitchFamily="34" charset="0"/>
              </a:rPr>
              <a:t>, a specific country, countries that are EU member or the “A10” countries joining in 2004? </a:t>
            </a:r>
          </a:p>
          <a:p>
            <a:pPr>
              <a:spcBef>
                <a:spcPct val="0"/>
              </a:spcBef>
            </a:pPr>
            <a:r>
              <a:rPr lang="en-US" b="1" dirty="0" smtClean="0">
                <a:latin typeface="Open Sans" panose="020B0606030504020204" pitchFamily="34" charset="0"/>
                <a:ea typeface="Open Sans" panose="020B0606030504020204" pitchFamily="34" charset="0"/>
                <a:cs typeface="Open Sans" panose="020B0606030504020204" pitchFamily="34" charset="0"/>
              </a:rPr>
              <a:t>Time </a:t>
            </a:r>
            <a:endParaRPr lang="en-GB" b="1"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What period do you want your data to cover? E.g. as recent as possible, from a specific period? For as long a period as possible?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Do you need data from the same sample at different time points? </a:t>
            </a:r>
          </a:p>
          <a:p>
            <a:pPr>
              <a:spcBef>
                <a:spcPct val="0"/>
              </a:spcBef>
            </a:pPr>
            <a:r>
              <a:rPr lang="en-US" b="1" dirty="0" smtClean="0">
                <a:latin typeface="Open Sans" panose="020B0606030504020204" pitchFamily="34" charset="0"/>
                <a:ea typeface="Open Sans" panose="020B0606030504020204" pitchFamily="34" charset="0"/>
                <a:cs typeface="Open Sans" panose="020B0606030504020204" pitchFamily="34" charset="0"/>
              </a:rPr>
              <a:t>Units of analysis</a:t>
            </a:r>
            <a:endParaRPr lang="en-GB" b="1"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Are you interested in individuals, households, regions or countries?</a:t>
            </a:r>
          </a:p>
          <a:p>
            <a:pPr>
              <a:spcBef>
                <a:spcPct val="0"/>
              </a:spcBef>
            </a:pPr>
            <a:r>
              <a:rPr lang="en-US" b="1" dirty="0" smtClean="0">
                <a:latin typeface="Open Sans" panose="020B0606030504020204" pitchFamily="34" charset="0"/>
                <a:ea typeface="Open Sans" panose="020B0606030504020204" pitchFamily="34" charset="0"/>
                <a:cs typeface="Open Sans" panose="020B0606030504020204" pitchFamily="34" charset="0"/>
              </a:rPr>
              <a:t>Sample type</a:t>
            </a:r>
            <a:endParaRPr lang="en-GB" b="1"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A key question in relation to sample type is whether you need data to be representative of a specific population. If so, you most likely need to find data collected from a sample taken using random sampling techniques. Large – especially important for making estimates about small sub-populations – e.g. political activists</a:t>
            </a:r>
          </a:p>
        </p:txBody>
      </p:sp>
    </p:spTree>
    <p:extLst>
      <p:ext uri="{BB962C8B-B14F-4D97-AF65-F5344CB8AC3E}">
        <p14:creationId xmlns:p14="http://schemas.microsoft.com/office/powerpoint/2010/main" val="738607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US" i="1" dirty="0" smtClean="0">
                <a:latin typeface="Open Sans" panose="020B0606030504020204" pitchFamily="34" charset="0"/>
                <a:ea typeface="Open Sans" panose="020B0606030504020204" pitchFamily="34" charset="0"/>
                <a:cs typeface="Open Sans" panose="020B0606030504020204" pitchFamily="34" charset="0"/>
              </a:rPr>
              <a:t>Use handout with description of the research question/hypothesis and questions. </a:t>
            </a:r>
            <a:endParaRPr lang="en-GB" i="1" dirty="0" smtClean="0">
              <a:latin typeface="Open Sans" panose="020B0606030504020204" pitchFamily="34" charset="0"/>
              <a:ea typeface="Open Sans" panose="020B0606030504020204" pitchFamily="34" charset="0"/>
              <a:cs typeface="Open Sans" panose="020B0606030504020204" pitchFamily="34" charset="0"/>
            </a:endParaRPr>
          </a:p>
          <a:p>
            <a:pPr fontAlgn="auto">
              <a:spcBef>
                <a:spcPts val="0"/>
              </a:spcBef>
              <a:spcAft>
                <a:spcPts val="0"/>
              </a:spcAft>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ALSO – there is a version of the handout with suggestions/answers</a:t>
            </a:r>
          </a:p>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90554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latin typeface="Open Sans" panose="020B0606030504020204" pitchFamily="34" charset="0"/>
                <a:ea typeface="Open Sans" panose="020B0606030504020204" pitchFamily="34" charset="0"/>
                <a:cs typeface="Open Sans" panose="020B0606030504020204" pitchFamily="34" charset="0"/>
              </a:rPr>
              <a:t>Now</a:t>
            </a:r>
            <a:r>
              <a:rPr lang="sl-SI" dirty="0" smtClean="0">
                <a:latin typeface="Open Sans" panose="020B0606030504020204" pitchFamily="34" charset="0"/>
                <a:ea typeface="Open Sans" panose="020B0606030504020204" pitchFamily="34" charset="0"/>
                <a:cs typeface="Open Sans" panose="020B0606030504020204" pitchFamily="34" charset="0"/>
              </a:rPr>
              <a:t> I </a:t>
            </a:r>
            <a:r>
              <a:rPr lang="sl-SI" dirty="0" err="1" smtClean="0">
                <a:latin typeface="Open Sans" panose="020B0606030504020204" pitchFamily="34" charset="0"/>
                <a:ea typeface="Open Sans" panose="020B0606030504020204" pitchFamily="34" charset="0"/>
                <a:cs typeface="Open Sans" panose="020B0606030504020204" pitchFamily="34" charset="0"/>
              </a:rPr>
              <a:t>will</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tell</a:t>
            </a:r>
            <a:r>
              <a:rPr lang="sl-SI" baseline="0" dirty="0" smtClean="0">
                <a:latin typeface="Open Sans" panose="020B0606030504020204" pitchFamily="34" charset="0"/>
                <a:ea typeface="Open Sans" panose="020B0606030504020204" pitchFamily="34" charset="0"/>
                <a:cs typeface="Open Sans" panose="020B0606030504020204" pitchFamily="34" charset="0"/>
              </a:rPr>
              <a:t>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you</a:t>
            </a:r>
            <a:r>
              <a:rPr lang="sl-SI" baseline="0" dirty="0" smtClean="0">
                <a:latin typeface="Open Sans" panose="020B0606030504020204" pitchFamily="34" charset="0"/>
                <a:ea typeface="Open Sans" panose="020B0606030504020204" pitchFamily="34" charset="0"/>
                <a:cs typeface="Open Sans" panose="020B0606030504020204" pitchFamily="34" charset="0"/>
              </a:rPr>
              <a:t> how to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search</a:t>
            </a:r>
            <a:r>
              <a:rPr lang="sl-SI" baseline="0" dirty="0" smtClean="0">
                <a:latin typeface="Open Sans" panose="020B0606030504020204" pitchFamily="34" charset="0"/>
                <a:ea typeface="Open Sans" panose="020B0606030504020204" pitchFamily="34" charset="0"/>
                <a:cs typeface="Open Sans" panose="020B0606030504020204" pitchFamily="34" charset="0"/>
              </a:rPr>
              <a:t> data in data </a:t>
            </a:r>
            <a:r>
              <a:rPr lang="sl-SI" baseline="0" dirty="0" err="1" smtClean="0">
                <a:latin typeface="Open Sans" panose="020B0606030504020204" pitchFamily="34" charset="0"/>
                <a:ea typeface="Open Sans" panose="020B0606030504020204" pitchFamily="34" charset="0"/>
                <a:cs typeface="Open Sans" panose="020B0606030504020204" pitchFamily="34" charset="0"/>
              </a:rPr>
              <a:t>archives</a:t>
            </a:r>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7276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GB" b="1" dirty="0" smtClean="0">
                <a:latin typeface="Open Sans" panose="020B0606030504020204" pitchFamily="34" charset="0"/>
              </a:rPr>
              <a:t>Activity 1: Your knowledge and experience of the data landscape (a warmer activity) </a:t>
            </a:r>
          </a:p>
          <a:p>
            <a:pPr fontAlgn="auto">
              <a:spcBef>
                <a:spcPts val="0"/>
              </a:spcBef>
              <a:spcAft>
                <a:spcPts val="0"/>
              </a:spcAft>
              <a:defRPr/>
            </a:pPr>
            <a:endParaRPr lang="en-GB" dirty="0" smtClean="0">
              <a:latin typeface="Open Sans" panose="020B0606030504020204" pitchFamily="34" charset="0"/>
            </a:endParaRPr>
          </a:p>
          <a:p>
            <a:pPr fontAlgn="auto">
              <a:spcBef>
                <a:spcPts val="0"/>
              </a:spcBef>
              <a:spcAft>
                <a:spcPts val="0"/>
              </a:spcAft>
              <a:defRPr/>
            </a:pPr>
            <a:r>
              <a:rPr lang="en-GB" dirty="0" smtClean="0">
                <a:latin typeface="Open Sans" panose="020B0606030504020204" pitchFamily="34" charset="0"/>
              </a:rPr>
              <a:t>Activity 1 aims are to get participants talking, identify some key data sources/types, and assess participants prior knowledge </a:t>
            </a:r>
          </a:p>
          <a:p>
            <a:pPr marL="244269" indent="-244269" fontAlgn="auto">
              <a:spcBef>
                <a:spcPts val="0"/>
              </a:spcBef>
              <a:spcAft>
                <a:spcPts val="0"/>
              </a:spcAft>
              <a:buFontTx/>
              <a:buAutoNum type="arabicPeriod"/>
              <a:defRPr/>
            </a:pPr>
            <a:r>
              <a:rPr lang="en-GB" baseline="0" dirty="0" smtClean="0">
                <a:latin typeface="Open Sans" panose="020B0606030504020204" pitchFamily="34" charset="0"/>
              </a:rPr>
              <a:t>Participants</a:t>
            </a:r>
            <a:r>
              <a:rPr lang="en-GB" dirty="0" smtClean="0">
                <a:latin typeface="Open Sans" panose="020B0606030504020204" pitchFamily="34" charset="0"/>
              </a:rPr>
              <a:t> write some ideas individually (give about 1 min)</a:t>
            </a:r>
          </a:p>
          <a:p>
            <a:pPr marL="244269" indent="-244269" fontAlgn="auto">
              <a:spcBef>
                <a:spcPts val="0"/>
              </a:spcBef>
              <a:spcAft>
                <a:spcPts val="0"/>
              </a:spcAft>
              <a:buFontTx/>
              <a:buAutoNum type="arabicPeriod"/>
              <a:defRPr/>
            </a:pPr>
            <a:r>
              <a:rPr lang="en-GB" dirty="0" smtClean="0">
                <a:latin typeface="Open Sans" panose="020B0606030504020204" pitchFamily="34" charset="0"/>
              </a:rPr>
              <a:t>Then share with neighbour (give 2-3 minutes) </a:t>
            </a:r>
          </a:p>
          <a:p>
            <a:pPr marL="244269" indent="-244269" fontAlgn="auto">
              <a:spcBef>
                <a:spcPts val="0"/>
              </a:spcBef>
              <a:spcAft>
                <a:spcPts val="0"/>
              </a:spcAft>
              <a:buFontTx/>
              <a:buAutoNum type="arabicPeriod"/>
              <a:defRPr/>
            </a:pPr>
            <a:r>
              <a:rPr lang="en-GB" dirty="0" smtClean="0">
                <a:latin typeface="Open Sans" panose="020B0606030504020204" pitchFamily="34" charset="0"/>
              </a:rPr>
              <a:t>Get feedback from each group (possibly making a list on flip chart </a:t>
            </a:r>
            <a:r>
              <a:rPr lang="en-GB" dirty="0" err="1" smtClean="0">
                <a:latin typeface="Open Sans" panose="020B0606030504020204" pitchFamily="34" charset="0"/>
              </a:rPr>
              <a:t>etc</a:t>
            </a:r>
            <a:r>
              <a:rPr lang="en-GB" dirty="0" smtClean="0">
                <a:latin typeface="Open Sans" panose="020B0606030504020204" pitchFamily="34" charset="0"/>
              </a:rPr>
              <a:t>) and ask participants to introduce each other </a:t>
            </a:r>
          </a:p>
          <a:p>
            <a:endParaRPr lang="sl-SI" dirty="0">
              <a:latin typeface="Open Sans" panose="020B0606030504020204" pitchFamily="34" charset="0"/>
            </a:endParaRPr>
          </a:p>
        </p:txBody>
      </p:sp>
    </p:spTree>
    <p:extLst>
      <p:ext uri="{BB962C8B-B14F-4D97-AF65-F5344CB8AC3E}">
        <p14:creationId xmlns:p14="http://schemas.microsoft.com/office/powerpoint/2010/main" val="2466970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sl-SI" b="0" dirty="0" err="1" smtClean="0">
                <a:latin typeface="Open Sans" panose="020B0606030504020204" pitchFamily="34" charset="0"/>
                <a:ea typeface="Open Sans" panose="020B0606030504020204" pitchFamily="34" charset="0"/>
                <a:cs typeface="Open Sans" panose="020B0606030504020204" pitchFamily="34" charset="0"/>
              </a:rPr>
              <a:t>There</a:t>
            </a:r>
            <a:r>
              <a:rPr lang="sl-SI" b="0" dirty="0" smtClean="0">
                <a:latin typeface="Open Sans" panose="020B0606030504020204" pitchFamily="34" charset="0"/>
                <a:ea typeface="Open Sans" panose="020B0606030504020204" pitchFamily="34" charset="0"/>
                <a:cs typeface="Open Sans" panose="020B0606030504020204" pitchFamily="34" charset="0"/>
              </a:rPr>
              <a:t> are t</a:t>
            </a:r>
            <a:r>
              <a:rPr lang="en-GB" b="0" dirty="0" err="1" smtClean="0">
                <a:latin typeface="Open Sans" panose="020B0606030504020204" pitchFamily="34" charset="0"/>
                <a:ea typeface="Open Sans" panose="020B0606030504020204" pitchFamily="34" charset="0"/>
                <a:cs typeface="Open Sans" panose="020B0606030504020204" pitchFamily="34" charset="0"/>
              </a:rPr>
              <a:t>hree</a:t>
            </a:r>
            <a:r>
              <a:rPr lang="en-GB" b="0" dirty="0" smtClean="0">
                <a:latin typeface="Open Sans" panose="020B0606030504020204" pitchFamily="34" charset="0"/>
                <a:ea typeface="Open Sans" panose="020B0606030504020204" pitchFamily="34" charset="0"/>
                <a:cs typeface="Open Sans" panose="020B0606030504020204" pitchFamily="34" charset="0"/>
              </a:rPr>
              <a:t> common main types of searches </a:t>
            </a:r>
            <a:endParaRPr lang="sl-SI" b="0" dirty="0" smtClean="0">
              <a:latin typeface="Open Sans" panose="020B0606030504020204" pitchFamily="34" charset="0"/>
              <a:ea typeface="Open Sans" panose="020B0606030504020204" pitchFamily="34" charset="0"/>
              <a:cs typeface="Open Sans" panose="020B0606030504020204" pitchFamily="34" charset="0"/>
            </a:endParaRPr>
          </a:p>
          <a:p>
            <a:pPr fontAlgn="auto">
              <a:spcBef>
                <a:spcPts val="0"/>
              </a:spcBef>
              <a:spcAft>
                <a:spcPts val="0"/>
              </a:spcAft>
              <a:defRPr/>
            </a:pPr>
            <a:endParaRPr lang="en-GB" b="0" dirty="0" smtClean="0">
              <a:latin typeface="Open Sans" panose="020B0606030504020204" pitchFamily="34" charset="0"/>
              <a:ea typeface="Open Sans" panose="020B0606030504020204" pitchFamily="34" charset="0"/>
              <a:cs typeface="Open Sans" panose="020B0606030504020204" pitchFamily="34" charset="0"/>
            </a:endParaRPr>
          </a:p>
          <a:p>
            <a:pPr marL="244269" indent="-244269" fontAlgn="auto">
              <a:spcBef>
                <a:spcPts val="0"/>
              </a:spcBef>
              <a:spcAft>
                <a:spcPts val="0"/>
              </a:spcAft>
              <a:buFont typeface="+mj-lt"/>
              <a:buAutoNum type="arabicPeriod"/>
              <a:defRPr/>
            </a:pPr>
            <a:r>
              <a:rPr lang="en-GB" dirty="0" smtClean="0">
                <a:latin typeface="Open Sans" panose="020B0606030504020204" pitchFamily="34" charset="0"/>
                <a:ea typeface="Open Sans" panose="020B0606030504020204" pitchFamily="34" charset="0"/>
                <a:cs typeface="Open Sans" panose="020B0606030504020204" pitchFamily="34" charset="0"/>
              </a:rPr>
              <a:t>Search for data on a specific topic</a:t>
            </a:r>
          </a:p>
          <a:p>
            <a:pPr marL="244269" indent="-244269" fontAlgn="auto">
              <a:spcBef>
                <a:spcPts val="0"/>
              </a:spcBef>
              <a:spcAft>
                <a:spcPts val="0"/>
              </a:spcAft>
              <a:buFont typeface="+mj-lt"/>
              <a:buAutoNum type="arabicPeriod"/>
              <a:defRPr/>
            </a:pPr>
            <a:r>
              <a:rPr lang="en-GB" dirty="0" smtClean="0">
                <a:latin typeface="Open Sans" panose="020B0606030504020204" pitchFamily="34" charset="0"/>
                <a:ea typeface="Open Sans" panose="020B0606030504020204" pitchFamily="34" charset="0"/>
                <a:cs typeface="Open Sans" panose="020B0606030504020204" pitchFamily="34" charset="0"/>
              </a:rPr>
              <a:t>Search for a specific dataset (that you know of from other studies)</a:t>
            </a:r>
          </a:p>
          <a:p>
            <a:pPr marL="244269" indent="-244269" fontAlgn="auto">
              <a:spcBef>
                <a:spcPts val="0"/>
              </a:spcBef>
              <a:spcAft>
                <a:spcPts val="0"/>
              </a:spcAft>
              <a:buFont typeface="+mj-lt"/>
              <a:buAutoNum type="arabicPeriod"/>
              <a:defRPr/>
            </a:pPr>
            <a:r>
              <a:rPr lang="en-GB" dirty="0" smtClean="0">
                <a:latin typeface="Open Sans" panose="020B0606030504020204" pitchFamily="34" charset="0"/>
                <a:ea typeface="Open Sans" panose="020B0606030504020204" pitchFamily="34" charset="0"/>
                <a:cs typeface="Open Sans" panose="020B0606030504020204" pitchFamily="34" charset="0"/>
              </a:rPr>
              <a:t>Browse data collections by type or theme (allowed by some archives)</a:t>
            </a:r>
          </a:p>
          <a:p>
            <a:pPr fontAlgn="auto">
              <a:spcBef>
                <a:spcPts val="0"/>
              </a:spcBef>
              <a:spcAft>
                <a:spcPts val="0"/>
              </a:spcAft>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We will focus on the first (which is often the most common</a:t>
            </a:r>
            <a:r>
              <a:rPr lang="sl-SI" dirty="0" smtClean="0">
                <a:latin typeface="Open Sans" panose="020B0606030504020204" pitchFamily="34" charset="0"/>
                <a:ea typeface="Open Sans" panose="020B0606030504020204" pitchFamily="34" charset="0"/>
                <a:cs typeface="Open Sans" panose="020B0606030504020204" pitchFamily="34" charset="0"/>
              </a:rPr>
              <a:t>)</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3665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GB" noProof="0" dirty="0" smtClean="0">
                <a:latin typeface="Open Sans" panose="020B0606030504020204" pitchFamily="34" charset="0"/>
                <a:ea typeface="Open Sans" panose="020B0606030504020204" pitchFamily="34" charset="0"/>
                <a:cs typeface="Open Sans" panose="020B0606030504020204" pitchFamily="34" charset="0"/>
              </a:rPr>
              <a:t>Most national data services (and other data providers) have online catalogues for searching or browsing </a:t>
            </a:r>
          </a:p>
          <a:p>
            <a:pPr fontAlgn="auto">
              <a:spcBef>
                <a:spcPts val="0"/>
              </a:spcBef>
              <a:spcAft>
                <a:spcPts val="0"/>
              </a:spcAft>
              <a:defRPr/>
            </a:pPr>
            <a:r>
              <a:rPr lang="en-GB" noProof="0" dirty="0" smtClean="0">
                <a:latin typeface="Open Sans" panose="020B0606030504020204" pitchFamily="34" charset="0"/>
                <a:ea typeface="Open Sans" panose="020B0606030504020204" pitchFamily="34" charset="0"/>
                <a:cs typeface="Open Sans" panose="020B0606030504020204" pitchFamily="34" charset="0"/>
              </a:rPr>
              <a:t>Example – Swedish National Data Service </a:t>
            </a:r>
          </a:p>
          <a:p>
            <a:pPr fontAlgn="auto">
              <a:spcBef>
                <a:spcPts val="0"/>
              </a:spcBef>
              <a:spcAft>
                <a:spcPts val="0"/>
              </a:spcAft>
              <a:defRPr/>
            </a:pPr>
            <a:endParaRPr lang="en-GB" noProof="0" dirty="0" smtClean="0">
              <a:latin typeface="Open Sans" panose="020B0606030504020204" pitchFamily="34" charset="0"/>
              <a:ea typeface="Open Sans" panose="020B0606030504020204" pitchFamily="34" charset="0"/>
              <a:cs typeface="Open Sans" panose="020B0606030504020204" pitchFamily="34" charset="0"/>
            </a:endParaRPr>
          </a:p>
          <a:p>
            <a:pPr fontAlgn="auto">
              <a:spcBef>
                <a:spcPts val="0"/>
              </a:spcBef>
              <a:spcAft>
                <a:spcPts val="0"/>
              </a:spcAft>
              <a:defRPr/>
            </a:pPr>
            <a:r>
              <a:rPr lang="en-GB" noProof="0" dirty="0" smtClean="0">
                <a:latin typeface="Open Sans" panose="020B0606030504020204" pitchFamily="34" charset="0"/>
                <a:ea typeface="Open Sans" panose="020B0606030504020204" pitchFamily="34" charset="0"/>
                <a:cs typeface="Open Sans" panose="020B0606030504020204" pitchFamily="34" charset="0"/>
              </a:rPr>
              <a:t>To get data relevant for you</a:t>
            </a:r>
            <a:r>
              <a:rPr lang="sl-SI" noProof="0" dirty="0" smtClean="0">
                <a:latin typeface="Open Sans" panose="020B0606030504020204" pitchFamily="34" charset="0"/>
                <a:ea typeface="Open Sans" panose="020B0606030504020204" pitchFamily="34" charset="0"/>
                <a:cs typeface="Open Sans" panose="020B0606030504020204" pitchFamily="34" charset="0"/>
              </a:rPr>
              <a:t>, </a:t>
            </a:r>
            <a:r>
              <a:rPr lang="sl-SI" noProof="0" dirty="0" err="1" smtClean="0">
                <a:latin typeface="Open Sans" panose="020B0606030504020204" pitchFamily="34" charset="0"/>
                <a:ea typeface="Open Sans" panose="020B0606030504020204" pitchFamily="34" charset="0"/>
                <a:cs typeface="Open Sans" panose="020B0606030504020204" pitchFamily="34" charset="0"/>
              </a:rPr>
              <a:t>you</a:t>
            </a:r>
            <a:r>
              <a:rPr lang="en-GB" noProof="0" dirty="0" smtClean="0">
                <a:latin typeface="Open Sans" panose="020B0606030504020204" pitchFamily="34" charset="0"/>
                <a:ea typeface="Open Sans" panose="020B0606030504020204" pitchFamily="34" charset="0"/>
                <a:cs typeface="Open Sans" panose="020B0606030504020204" pitchFamily="34" charset="0"/>
              </a:rPr>
              <a:t> can use filters</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according to what you are looking for, such as: kind of data, subject, who was principal investigator, and geographical coverage, </a:t>
            </a:r>
            <a:r>
              <a:rPr lang="en-GB" baseline="0" noProof="0" dirty="0" err="1" smtClean="0">
                <a:latin typeface="Open Sans" panose="020B0606030504020204" pitchFamily="34" charset="0"/>
                <a:ea typeface="Open Sans" panose="020B0606030504020204" pitchFamily="34" charset="0"/>
                <a:cs typeface="Open Sans" panose="020B0606030504020204" pitchFamily="34" charset="0"/>
              </a:rPr>
              <a:t>ect</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a:t>
            </a:r>
            <a:endParaRPr lang="en-GB" noProof="0" dirty="0" smtClean="0">
              <a:latin typeface="Open Sans" panose="020B0606030504020204" pitchFamily="34" charset="0"/>
              <a:ea typeface="Open Sans" panose="020B0606030504020204" pitchFamily="34" charset="0"/>
              <a:cs typeface="Open Sans" panose="020B0606030504020204" pitchFamily="34" charset="0"/>
            </a:endParaRPr>
          </a:p>
          <a:p>
            <a:pPr fontAlgn="auto">
              <a:spcBef>
                <a:spcPts val="0"/>
              </a:spcBef>
              <a:spcAft>
                <a:spcPts val="0"/>
              </a:spcAft>
              <a:defRPr/>
            </a:pPr>
            <a:endParaRPr lang="en-GB" noProof="0" dirty="0" smtClean="0">
              <a:latin typeface="Open Sans" panose="020B0606030504020204" pitchFamily="34" charset="0"/>
              <a:ea typeface="Open Sans" panose="020B0606030504020204" pitchFamily="34" charset="0"/>
              <a:cs typeface="Open Sans" panose="020B0606030504020204" pitchFamily="34" charset="0"/>
            </a:endParaRPr>
          </a:p>
          <a:p>
            <a:pPr marL="183202" indent="-183202" fontAlgn="auto">
              <a:spcBef>
                <a:spcPts val="0"/>
              </a:spcBef>
              <a:spcAft>
                <a:spcPts val="0"/>
              </a:spcAft>
              <a:buFont typeface="Wingdings" panose="05000000000000000000" pitchFamily="2" charset="2"/>
              <a:buChar char="Ø"/>
              <a:defRPr/>
            </a:pPr>
            <a:r>
              <a:rPr lang="en-GB" noProof="0" dirty="0" smtClean="0">
                <a:latin typeface="Open Sans" panose="020B0606030504020204" pitchFamily="34" charset="0"/>
                <a:ea typeface="Open Sans" panose="020B0606030504020204" pitchFamily="34" charset="0"/>
                <a:cs typeface="Open Sans" panose="020B0606030504020204" pitchFamily="34" charset="0"/>
              </a:rPr>
              <a:t>Language - Websites and catalogues are often in multiple languages (national languages and English). However, data and documentation may only be available in one language.</a:t>
            </a:r>
          </a:p>
        </p:txBody>
      </p:sp>
    </p:spTree>
    <p:extLst>
      <p:ext uri="{BB962C8B-B14F-4D97-AF65-F5344CB8AC3E}">
        <p14:creationId xmlns:p14="http://schemas.microsoft.com/office/powerpoint/2010/main" val="37646141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latin typeface="Open Sans" panose="020B0606030504020204" pitchFamily="34" charset="0"/>
                <a:ea typeface="Open Sans" panose="020B0606030504020204" pitchFamily="34" charset="0"/>
                <a:cs typeface="Open Sans" panose="020B0606030504020204" pitchFamily="34" charset="0"/>
              </a:rPr>
              <a:t>Exam</a:t>
            </a:r>
            <a:r>
              <a:rPr lang="sl-SI" noProof="0" dirty="0" smtClean="0">
                <a:latin typeface="Open Sans" panose="020B0606030504020204" pitchFamily="34" charset="0"/>
                <a:ea typeface="Open Sans" panose="020B0606030504020204" pitchFamily="34" charset="0"/>
                <a:cs typeface="Open Sans" panose="020B0606030504020204" pitchFamily="34" charset="0"/>
              </a:rPr>
              <a:t>p</a:t>
            </a:r>
            <a:r>
              <a:rPr lang="en-GB" noProof="0" dirty="0" smtClean="0">
                <a:latin typeface="Open Sans" panose="020B0606030504020204" pitchFamily="34" charset="0"/>
                <a:ea typeface="Open Sans" panose="020B0606030504020204" pitchFamily="34" charset="0"/>
                <a:cs typeface="Open Sans" panose="020B0606030504020204" pitchFamily="34" charset="0"/>
              </a:rPr>
              <a:t>le</a:t>
            </a:r>
            <a:r>
              <a:rPr lang="sl-SI" noProof="0" dirty="0" smtClean="0">
                <a:latin typeface="Open Sans" panose="020B0606030504020204" pitchFamily="34" charset="0"/>
                <a:ea typeface="Open Sans" panose="020B0606030504020204" pitchFamily="34" charset="0"/>
                <a:cs typeface="Open Sans" panose="020B0606030504020204" pitchFamily="34" charset="0"/>
              </a:rPr>
              <a:t>:</a:t>
            </a:r>
            <a:r>
              <a:rPr lang="en-GB" noProof="0" dirty="0" smtClean="0">
                <a:latin typeface="Open Sans" panose="020B0606030504020204" pitchFamily="34" charset="0"/>
                <a:ea typeface="Open Sans" panose="020B0606030504020204" pitchFamily="34" charset="0"/>
                <a:cs typeface="Open Sans" panose="020B0606030504020204" pitchFamily="34" charset="0"/>
              </a:rPr>
              <a:t> ADP </a:t>
            </a:r>
          </a:p>
          <a:p>
            <a:endParaRPr lang="en-GB" noProof="0" dirty="0" smtClean="0">
              <a:latin typeface="Open Sans" panose="020B0606030504020204" pitchFamily="34" charset="0"/>
              <a:ea typeface="Open Sans" panose="020B0606030504020204" pitchFamily="34" charset="0"/>
              <a:cs typeface="Open Sans" panose="020B0606030504020204" pitchFamily="34" charset="0"/>
            </a:endParaRPr>
          </a:p>
          <a:p>
            <a:r>
              <a:rPr lang="en-GB" noProof="0" dirty="0" smtClean="0">
                <a:latin typeface="Open Sans" panose="020B0606030504020204" pitchFamily="34" charset="0"/>
                <a:ea typeface="Open Sans" panose="020B0606030504020204" pitchFamily="34" charset="0"/>
                <a:cs typeface="Open Sans" panose="020B0606030504020204" pitchFamily="34" charset="0"/>
              </a:rPr>
              <a:t>Searching</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also thru filters such as study topics, author if you know, if the data are part of series, and. </a:t>
            </a:r>
            <a:r>
              <a:rPr lang="en-GB" baseline="0" noProof="0" dirty="0" err="1" smtClean="0">
                <a:latin typeface="Open Sans" panose="020B0606030504020204" pitchFamily="34" charset="0"/>
                <a:ea typeface="Open Sans" panose="020B0606030504020204" pitchFamily="34" charset="0"/>
                <a:cs typeface="Open Sans" panose="020B0606030504020204" pitchFamily="34" charset="0"/>
              </a:rPr>
              <a:t>etc</a:t>
            </a:r>
            <a:endParaRPr lang="en-GB" noProof="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95705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3039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latin typeface="Open Sans" panose="020B0606030504020204" pitchFamily="34" charset="0"/>
                <a:ea typeface="Open Sans" panose="020B0606030504020204" pitchFamily="34" charset="0"/>
                <a:cs typeface="Open Sans" panose="020B0606030504020204" pitchFamily="34" charset="0"/>
              </a:rPr>
              <a:t>Documentation of published data</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is often extensive (</a:t>
            </a:r>
            <a:r>
              <a:rPr lang="en-GB" baseline="0" noProof="0" dirty="0" err="1" smtClean="0">
                <a:latin typeface="Open Sans" panose="020B0606030504020204" pitchFamily="34" charset="0"/>
                <a:ea typeface="Open Sans" panose="020B0606030504020204" pitchFamily="34" charset="0"/>
                <a:cs typeface="Open Sans" panose="020B0606030504020204" pitchFamily="34" charset="0"/>
              </a:rPr>
              <a:t>obsežna</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and before the analysis is important to read everything </a:t>
            </a:r>
            <a:r>
              <a:rPr lang="en-GB" baseline="0" noProof="0" dirty="0" err="1" smtClean="0">
                <a:latin typeface="Open Sans" panose="020B0606030504020204" pitchFamily="34" charset="0"/>
                <a:ea typeface="Open Sans" panose="020B0606030504020204" pitchFamily="34" charset="0"/>
                <a:cs typeface="Open Sans" panose="020B0606030504020204" pitchFamily="34" charset="0"/>
              </a:rPr>
              <a:t>availabe</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so you don‘t misinterpret the results</a:t>
            </a:r>
            <a:endParaRPr lang="en-GB" noProof="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75481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Many data service providers use an online platform called NESSTAR.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NESSTAR enables online data browsing and analysis.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You can also download tables, graphs, data files and study descriptions.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Some data services use NESSTAR as their main tool for searching and accessing data while others have a main catalogue, providing NESSTAR as a separate tool.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If using NESSTAR, the help pages include lots of helpful user guidance. NESSTAR 'Help' can be accessed at any time by clicking  at the top of the screen.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A </a:t>
            </a:r>
            <a:r>
              <a:rPr lang="en-GB" dirty="0" err="1" smtClean="0">
                <a:latin typeface="Open Sans" panose="020B0606030504020204" pitchFamily="34" charset="0"/>
                <a:ea typeface="Open Sans" panose="020B0606030504020204" pitchFamily="34" charset="0"/>
                <a:cs typeface="Open Sans" panose="020B0606030504020204" pitchFamily="34" charset="0"/>
              </a:rPr>
              <a:t>Youtube</a:t>
            </a:r>
            <a:r>
              <a:rPr lang="en-GB" dirty="0" smtClean="0">
                <a:latin typeface="Open Sans" panose="020B0606030504020204" pitchFamily="34" charset="0"/>
                <a:ea typeface="Open Sans" panose="020B0606030504020204" pitchFamily="34" charset="0"/>
                <a:cs typeface="Open Sans" panose="020B0606030504020204" pitchFamily="34" charset="0"/>
              </a:rPr>
              <a:t> channel of UK Data Service, there are video tutorials on how to use NESSTAR</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Future of NESSTAR is now (spring 2018) unclear, as development was stopped. It is possible that NESSTAR will be replaced by </a:t>
            </a:r>
            <a:r>
              <a:rPr lang="en-GB" dirty="0" err="1" smtClean="0">
                <a:latin typeface="Open Sans" panose="020B0606030504020204" pitchFamily="34" charset="0"/>
                <a:ea typeface="Open Sans" panose="020B0606030504020204" pitchFamily="34" charset="0"/>
                <a:cs typeface="Open Sans" panose="020B0606030504020204" pitchFamily="34" charset="0"/>
              </a:rPr>
              <a:t>Dataverse</a:t>
            </a:r>
            <a:r>
              <a:rPr lang="en-GB" dirty="0" smtClean="0">
                <a:latin typeface="Open Sans" panose="020B0606030504020204" pitchFamily="34" charset="0"/>
                <a:ea typeface="Open Sans" panose="020B0606030504020204" pitchFamily="34" charset="0"/>
                <a:cs typeface="Open Sans" panose="020B0606030504020204" pitchFamily="34" charset="0"/>
              </a:rPr>
              <a:t> system.</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[trainer notes: can include a demo to extend]</a:t>
            </a:r>
          </a:p>
        </p:txBody>
      </p:sp>
    </p:spTree>
    <p:extLst>
      <p:ext uri="{BB962C8B-B14F-4D97-AF65-F5344CB8AC3E}">
        <p14:creationId xmlns:p14="http://schemas.microsoft.com/office/powerpoint/2010/main" val="1213725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GB" noProof="0" dirty="0" smtClean="0">
                <a:latin typeface="Open Sans" panose="020B0606030504020204" pitchFamily="34" charset="0"/>
                <a:ea typeface="Open Sans" panose="020B0606030504020204" pitchFamily="34" charset="0"/>
                <a:cs typeface="Open Sans" panose="020B0606030504020204" pitchFamily="34" charset="0"/>
              </a:rPr>
              <a:t>Now we will do a simple analysis</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on </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ESS</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data – we will look at the frequency distribution of one variable</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a:t>
            </a:r>
            <a:endParaRPr lang="en-GB" noProof="0" dirty="0" smtClean="0">
              <a:latin typeface="Open Sans" panose="020B0606030504020204" pitchFamily="34" charset="0"/>
              <a:ea typeface="Open Sans" panose="020B0606030504020204" pitchFamily="34" charset="0"/>
              <a:cs typeface="Open Sans" panose="020B0606030504020204" pitchFamily="34" charset="0"/>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GB" noProof="0" dirty="0" smtClean="0">
              <a:latin typeface="Open Sans" panose="020B0606030504020204" pitchFamily="34" charset="0"/>
              <a:ea typeface="Open Sans" panose="020B0606030504020204" pitchFamily="34" charset="0"/>
              <a:cs typeface="Open Sans" panose="020B0606030504020204" pitchFamily="34" charset="0"/>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GB" noProof="0" dirty="0" smtClean="0">
                <a:latin typeface="Open Sans" panose="020B0606030504020204" pitchFamily="34" charset="0"/>
                <a:ea typeface="Open Sans" panose="020B0606030504020204" pitchFamily="34" charset="0"/>
                <a:cs typeface="Open Sans" panose="020B0606030504020204" pitchFamily="34" charset="0"/>
              </a:rPr>
              <a:t>The data in</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this „educational purposes“ is not weighted, but otherwise you have to use weights</a:t>
            </a:r>
            <a:endParaRPr lang="en-GB" noProof="0" dirty="0" smtClean="0">
              <a:latin typeface="Open Sans" panose="020B0606030504020204" pitchFamily="34" charset="0"/>
              <a:ea typeface="Open Sans" panose="020B0606030504020204" pitchFamily="34" charset="0"/>
              <a:cs typeface="Open Sans" panose="020B0606030504020204" pitchFamily="34" charset="0"/>
            </a:endParaRPr>
          </a:p>
          <a:p>
            <a:r>
              <a:rPr lang="en-GB" dirty="0" smtClean="0">
                <a:latin typeface="Open Sans" panose="020B0606030504020204" pitchFamily="34" charset="0"/>
                <a:ea typeface="Open Sans" panose="020B0606030504020204" pitchFamily="34" charset="0"/>
                <a:cs typeface="Open Sans" panose="020B0606030504020204" pitchFamily="34" charset="0"/>
              </a:rPr>
              <a:t>We can</a:t>
            </a:r>
            <a:r>
              <a:rPr lang="en-GB" baseline="0" dirty="0" smtClean="0">
                <a:latin typeface="Open Sans" panose="020B0606030504020204" pitchFamily="34" charset="0"/>
                <a:ea typeface="Open Sans" panose="020B0606030504020204" pitchFamily="34" charset="0"/>
                <a:cs typeface="Open Sans" panose="020B0606030504020204" pitchFamily="34" charset="0"/>
              </a:rPr>
              <a:t> see two columns of %: % of all (includes also answers such as refusal, don‘t know, no answer) and valid % with only valid answers (the others are defined as missing values)</a:t>
            </a:r>
            <a:r>
              <a:rPr lang="sl-SI" baseline="0" dirty="0" smtClean="0">
                <a:latin typeface="Open Sans" panose="020B0606030504020204" pitchFamily="34" charset="0"/>
                <a:ea typeface="Open Sans" panose="020B0606030504020204" pitchFamily="34" charset="0"/>
                <a:cs typeface="Open Sans" panose="020B0606030504020204" pitchFamily="34" charset="0"/>
              </a:rPr>
              <a:t>.</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076372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920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Now we will do a descriptive analysis e.g. comparing life satisfaction of two groups  - the unemployed people looking for work versus people in paid work – we will calculate means for two groups</a:t>
            </a:r>
          </a:p>
          <a:p>
            <a:endParaRPr lang="en-GB" baseline="0" noProof="0" dirty="0" smtClean="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r>
              <a:rPr lang="en-GB" baseline="0" noProof="0" dirty="0" smtClean="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In comparison of two selected groups, we can see that people in paid work have higher average of life satisfaction according to unemployed people looking for work, </a:t>
            </a:r>
          </a:p>
          <a:p>
            <a:endParaRPr lang="sl-SI" baseline="0" noProof="0" dirty="0" smtClean="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r>
              <a:rPr lang="en-GB" noProof="0" dirty="0" smtClean="0">
                <a:latin typeface="Open Sans" panose="020B0606030504020204" pitchFamily="34" charset="0"/>
                <a:ea typeface="Open Sans" panose="020B0606030504020204" pitchFamily="34" charset="0"/>
                <a:cs typeface="Open Sans" panose="020B0606030504020204" pitchFamily="34" charset="0"/>
              </a:rPr>
              <a:t>the highest average </a:t>
            </a:r>
            <a:r>
              <a:rPr lang="sl-SI" noProof="0" dirty="0" err="1" smtClean="0">
                <a:latin typeface="Open Sans" panose="020B0606030504020204" pitchFamily="34" charset="0"/>
                <a:ea typeface="Open Sans" panose="020B0606030504020204" pitchFamily="34" charset="0"/>
                <a:cs typeface="Open Sans" panose="020B0606030504020204" pitchFamily="34" charset="0"/>
              </a:rPr>
              <a:t>have</a:t>
            </a:r>
            <a:r>
              <a:rPr lang="sl-SI" noProof="0" dirty="0" smtClean="0">
                <a:latin typeface="Open Sans" panose="020B0606030504020204" pitchFamily="34" charset="0"/>
                <a:ea typeface="Open Sans" panose="020B0606030504020204" pitchFamily="34" charset="0"/>
                <a:cs typeface="Open Sans" panose="020B0606030504020204" pitchFamily="34" charset="0"/>
              </a:rPr>
              <a:t> </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those whose main activity was </a:t>
            </a:r>
            <a:r>
              <a:rPr lang="en-GB" noProof="0" dirty="0" smtClean="0">
                <a:latin typeface="Open Sans" panose="020B0606030504020204" pitchFamily="34" charset="0"/>
                <a:ea typeface="Open Sans" panose="020B0606030504020204" pitchFamily="34" charset="0"/>
                <a:cs typeface="Open Sans" panose="020B0606030504020204" pitchFamily="34" charset="0"/>
              </a:rPr>
              <a:t>education (7.7), </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 </a:t>
            </a:r>
            <a:endParaRPr lang="en-GB" noProof="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2713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noProof="0" dirty="0" smtClean="0">
                <a:latin typeface="Open Sans" panose="020B0606030504020204" pitchFamily="34" charset="0"/>
                <a:ea typeface="Open Sans" panose="020B0606030504020204" pitchFamily="34" charset="0"/>
                <a:cs typeface="Open Sans" panose="020B0606030504020204" pitchFamily="34" charset="0"/>
              </a:rPr>
              <a:t>In</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N</a:t>
            </a:r>
            <a:r>
              <a:rPr lang="en-GB" baseline="0" noProof="0" dirty="0" err="1" smtClean="0">
                <a:latin typeface="Open Sans" panose="020B0606030504020204" pitchFamily="34" charset="0"/>
                <a:ea typeface="Open Sans" panose="020B0606030504020204" pitchFamily="34" charset="0"/>
                <a:cs typeface="Open Sans" panose="020B0606030504020204" pitchFamily="34" charset="0"/>
              </a:rPr>
              <a:t>esstar</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we can search data with the help of advance search, with click o this </a:t>
            </a:r>
            <a:r>
              <a:rPr lang="en-GB" u="none" strike="noStrike"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magnifying glass with +, where the new window opens where</a:t>
            </a:r>
            <a:r>
              <a:rPr lang="en-GB"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we define our search, </a:t>
            </a:r>
          </a:p>
          <a:p>
            <a:pPr fontAlgn="t"/>
            <a:endParaRPr lang="en-GB"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fontAlgn="t"/>
            <a:r>
              <a:rPr lang="en-GB"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 our case we will search in </a:t>
            </a:r>
            <a:r>
              <a:rPr lang="sl-SI"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a:t>
            </a:r>
            <a:r>
              <a:rPr lang="en-GB" u="none" strike="noStrike" baseline="0" noProof="0"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esis</a:t>
            </a:r>
            <a:r>
              <a:rPr lang="en-GB"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 </a:t>
            </a:r>
            <a:r>
              <a:rPr lang="sl-SI"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a:t>
            </a:r>
            <a:r>
              <a:rPr lang="en-GB" u="none" strike="noStrike" baseline="0" noProof="0"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erman</a:t>
            </a:r>
            <a:r>
              <a:rPr lang="en-GB"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GB" u="none" strike="noStrike" baseline="0" noProof="0"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ar</a:t>
            </a:r>
            <a:r>
              <a:rPr lang="sl-SI"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t>
            </a:r>
            <a:r>
              <a:rPr lang="en-GB"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hive, so we can chose what results do we need, so from this </a:t>
            </a:r>
            <a:r>
              <a:rPr lang="en-GB" u="none" strike="noStrike" baseline="0" noProof="0"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dropbox</a:t>
            </a:r>
            <a:r>
              <a:rPr lang="en-GB"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menu we select variable (but you can also chose any other), so the </a:t>
            </a:r>
            <a:r>
              <a:rPr lang="sl-SI"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a:t>
            </a:r>
            <a:r>
              <a:rPr lang="en-GB" u="none" strike="noStrike" baseline="0" noProof="0"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esstar</a:t>
            </a:r>
            <a:r>
              <a:rPr lang="en-GB"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will give us all surveys containing variables that have selected word in it , in our case HEALT, also we have to tell </a:t>
            </a:r>
            <a:r>
              <a:rPr lang="sl-SI"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a:t>
            </a:r>
            <a:r>
              <a:rPr lang="en-GB" u="none" strike="noStrike" baseline="0" noProof="0"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esstar</a:t>
            </a:r>
            <a:r>
              <a:rPr lang="en-GB"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what to search for , in this case we chose variable as opposed to dataset. Than we cli</a:t>
            </a:r>
            <a:r>
              <a:rPr lang="sl-SI"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t>
            </a:r>
            <a:r>
              <a:rPr lang="en-GB"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 search. Now we get results </a:t>
            </a:r>
            <a:r>
              <a:rPr lang="en-GB"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list of all surveys and than we look at one of variables and if we click on it we get frequency distribution where </a:t>
            </a:r>
            <a:r>
              <a:rPr lang="en-GB" u="none" strike="noStrike" baseline="0" noProof="0"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tle</a:t>
            </a:r>
            <a:r>
              <a:rPr lang="en-GB"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word we were searching for </a:t>
            </a:r>
            <a:r>
              <a:rPr lang="en-GB" u="none" strike="noStrike" baseline="0" noProof="0" dirty="0" err="1"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i</a:t>
            </a:r>
            <a:r>
              <a:rPr lang="sl-SI"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s</a:t>
            </a:r>
            <a:r>
              <a:rPr lang="en-GB" u="none" strike="noStrike" baseline="0" noProof="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coloured yellow</a:t>
            </a:r>
            <a:r>
              <a:rPr lang="en-GB" noProof="0" dirty="0" smtClean="0">
                <a:latin typeface="Open Sans" panose="020B0606030504020204" pitchFamily="34" charset="0"/>
                <a:ea typeface="Open Sans" panose="020B0606030504020204" pitchFamily="34" charset="0"/>
                <a:cs typeface="Open Sans" panose="020B0606030504020204" pitchFamily="34" charset="0"/>
              </a:rPr>
              <a:t/>
            </a:r>
            <a:br>
              <a:rPr lang="en-GB" noProof="0" dirty="0" smtClean="0">
                <a:latin typeface="Open Sans" panose="020B0606030504020204" pitchFamily="34" charset="0"/>
                <a:ea typeface="Open Sans" panose="020B0606030504020204" pitchFamily="34" charset="0"/>
                <a:cs typeface="Open Sans" panose="020B0606030504020204" pitchFamily="34" charset="0"/>
              </a:rPr>
            </a:br>
            <a:endParaRPr lang="en-GB" noProof="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5823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latin typeface="Open Sans Light"/>
              </a:rPr>
              <a:t>Thinking about the types of data available can help you work out what you need and how to find it. It can help you understand what is possible</a:t>
            </a:r>
            <a:r>
              <a:rPr lang="en-GB" baseline="0" dirty="0" smtClean="0">
                <a:latin typeface="Open Sans Light"/>
              </a:rPr>
              <a:t> and help you</a:t>
            </a:r>
            <a:r>
              <a:rPr lang="sl-SI" baseline="0" dirty="0" smtClean="0">
                <a:latin typeface="Open Sans Light"/>
              </a:rPr>
              <a:t> </a:t>
            </a:r>
            <a:r>
              <a:rPr lang="en-GB" baseline="0" dirty="0" smtClean="0">
                <a:latin typeface="Open Sans Light"/>
              </a:rPr>
              <a:t>navigate the volume of data you can find.  </a:t>
            </a:r>
            <a:endParaRPr lang="en-GB" dirty="0" smtClean="0">
              <a:latin typeface="Open Sans Light"/>
            </a:endParaRPr>
          </a:p>
          <a:p>
            <a:pPr>
              <a:spcBef>
                <a:spcPct val="0"/>
              </a:spcBef>
            </a:pPr>
            <a:endParaRPr lang="en-GB" dirty="0" smtClean="0">
              <a:latin typeface="Open Sans Light"/>
            </a:endParaRPr>
          </a:p>
          <a:p>
            <a:pPr>
              <a:spcBef>
                <a:spcPct val="0"/>
              </a:spcBef>
            </a:pPr>
            <a:r>
              <a:rPr lang="en-GB" dirty="0" smtClean="0">
                <a:latin typeface="Open Sans Light"/>
              </a:rPr>
              <a:t>We will now discuss some ways to classify data.  </a:t>
            </a:r>
          </a:p>
          <a:p>
            <a:endParaRPr lang="sl-SI" dirty="0"/>
          </a:p>
        </p:txBody>
      </p:sp>
    </p:spTree>
    <p:extLst>
      <p:ext uri="{BB962C8B-B14F-4D97-AF65-F5344CB8AC3E}">
        <p14:creationId xmlns:p14="http://schemas.microsoft.com/office/powerpoint/2010/main" val="28010859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GB" sz="2400" noProof="0" dirty="0" smtClean="0">
                <a:latin typeface="Open Sans" panose="020B0606030504020204" pitchFamily="34" charset="0"/>
                <a:ea typeface="Open Sans" panose="020B0606030504020204" pitchFamily="34" charset="0"/>
                <a:cs typeface="Open Sans" panose="020B0606030504020204" pitchFamily="34" charset="0"/>
              </a:rPr>
              <a:t>In CESSDA</a:t>
            </a:r>
            <a:r>
              <a:rPr lang="en-GB" sz="2400" baseline="0" noProof="0" dirty="0" smtClean="0">
                <a:latin typeface="Open Sans" panose="020B0606030504020204" pitchFamily="34" charset="0"/>
                <a:ea typeface="Open Sans" panose="020B0606030504020204" pitchFamily="34" charset="0"/>
                <a:cs typeface="Open Sans" panose="020B0606030504020204" pitchFamily="34" charset="0"/>
              </a:rPr>
              <a:t> catalogue you can </a:t>
            </a:r>
            <a:r>
              <a:rPr lang="en-GB" sz="2400" baseline="0" noProof="0" dirty="0" err="1" smtClean="0">
                <a:latin typeface="Open Sans" panose="020B0606030504020204" pitchFamily="34" charset="0"/>
                <a:ea typeface="Open Sans" panose="020B0606030504020204" pitchFamily="34" charset="0"/>
                <a:cs typeface="Open Sans" panose="020B0606030504020204" pitchFamily="34" charset="0"/>
              </a:rPr>
              <a:t>aslo</a:t>
            </a:r>
            <a:r>
              <a:rPr lang="en-GB" sz="2400" baseline="0" noProof="0" dirty="0" smtClean="0">
                <a:latin typeface="Open Sans" panose="020B0606030504020204" pitchFamily="34" charset="0"/>
                <a:ea typeface="Open Sans" panose="020B0606030504020204" pitchFamily="34" charset="0"/>
                <a:cs typeface="Open Sans" panose="020B0606030504020204" pitchFamily="34" charset="0"/>
              </a:rPr>
              <a:t> search with the help of different filters such as </a:t>
            </a:r>
            <a:r>
              <a:rPr lang="en-GB" sz="2400" baseline="0" noProof="0" dirty="0" err="1" smtClean="0">
                <a:latin typeface="Open Sans" panose="020B0606030504020204" pitchFamily="34" charset="0"/>
                <a:ea typeface="Open Sans" panose="020B0606030504020204" pitchFamily="34" charset="0"/>
                <a:cs typeface="Open Sans" panose="020B0606030504020204" pitchFamily="34" charset="0"/>
              </a:rPr>
              <a:t>topc</a:t>
            </a:r>
            <a:r>
              <a:rPr lang="en-GB" sz="2400" baseline="0" noProof="0" dirty="0" smtClean="0">
                <a:latin typeface="Open Sans" panose="020B0606030504020204" pitchFamily="34" charset="0"/>
                <a:ea typeface="Open Sans" panose="020B0606030504020204" pitchFamily="34" charset="0"/>
                <a:cs typeface="Open Sans" panose="020B0606030504020204" pitchFamily="34" charset="0"/>
              </a:rPr>
              <a:t>, country, publisher, …</a:t>
            </a:r>
            <a:endParaRPr lang="en-GB" sz="2400" noProof="0" dirty="0" smtClean="0">
              <a:latin typeface="Open Sans" panose="020B0606030504020204" pitchFamily="34" charset="0"/>
              <a:ea typeface="Open Sans" panose="020B0606030504020204" pitchFamily="34" charset="0"/>
              <a:cs typeface="Open Sans" panose="020B0606030504020204" pitchFamily="34" charset="0"/>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GB" sz="2400" noProof="0" dirty="0" smtClean="0">
              <a:latin typeface="Open Sans" panose="020B0606030504020204" pitchFamily="34" charset="0"/>
              <a:ea typeface="Open Sans" panose="020B0606030504020204" pitchFamily="34" charset="0"/>
              <a:cs typeface="Open Sans" panose="020B0606030504020204" pitchFamily="34" charset="0"/>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GB" sz="2400" noProof="0" dirty="0" smtClean="0">
              <a:latin typeface="Open Sans" panose="020B0606030504020204" pitchFamily="34" charset="0"/>
              <a:ea typeface="Open Sans" panose="020B0606030504020204" pitchFamily="34" charset="0"/>
              <a:cs typeface="Open Sans" panose="020B0606030504020204" pitchFamily="34" charset="0"/>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GB" sz="2400" noProof="0" dirty="0" smtClean="0">
                <a:latin typeface="Open Sans" panose="020B0606030504020204" pitchFamily="34" charset="0"/>
                <a:ea typeface="Open Sans" panose="020B0606030504020204" pitchFamily="34" charset="0"/>
                <a:cs typeface="Open Sans" panose="020B0606030504020204" pitchFamily="34" charset="0"/>
              </a:rPr>
              <a:t>This new tool allows you to search across all CESSDA member archives, with features search as a free text search and ways to sort and filter results. The results will include a summary of the data and link to the relevant archive. </a:t>
            </a:r>
          </a:p>
          <a:p>
            <a:endParaRPr lang="en-GB" noProof="0" dirty="0" smtClean="0">
              <a:latin typeface="Open Sans" panose="020B0606030504020204" pitchFamily="34" charset="0"/>
              <a:ea typeface="Open Sans" panose="020B0606030504020204" pitchFamily="34" charset="0"/>
              <a:cs typeface="Open Sans" panose="020B0606030504020204" pitchFamily="34" charset="0"/>
            </a:endParaRPr>
          </a:p>
          <a:p>
            <a:r>
              <a:rPr lang="en-GB" noProof="0" dirty="0" smtClean="0">
                <a:latin typeface="Open Sans" panose="020B0606030504020204" pitchFamily="34" charset="0"/>
                <a:ea typeface="Open Sans" panose="020B0606030504020204" pitchFamily="34" charset="0"/>
                <a:cs typeface="Open Sans" panose="020B0606030504020204" pitchFamily="34" charset="0"/>
              </a:rPr>
              <a:t>As a result</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you get list of surveys with m</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e</a:t>
            </a:r>
            <a:r>
              <a:rPr lang="en-GB" baseline="0" noProof="0" dirty="0" err="1" smtClean="0">
                <a:latin typeface="Open Sans" panose="020B0606030504020204" pitchFamily="34" charset="0"/>
                <a:ea typeface="Open Sans" panose="020B0606030504020204" pitchFamily="34" charset="0"/>
                <a:cs typeface="Open Sans" panose="020B0606030504020204" pitchFamily="34" charset="0"/>
              </a:rPr>
              <a:t>tadata</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(study description) but if you want to access the data you have to click on go to study link and it will re</a:t>
            </a:r>
            <a:r>
              <a:rPr lang="sl-SI" baseline="0" noProof="0" dirty="0" smtClean="0">
                <a:latin typeface="Open Sans" panose="020B0606030504020204" pitchFamily="34" charset="0"/>
                <a:ea typeface="Open Sans" panose="020B0606030504020204" pitchFamily="34" charset="0"/>
                <a:cs typeface="Open Sans" panose="020B0606030504020204" pitchFamily="34" charset="0"/>
              </a:rPr>
              <a:t>-</a:t>
            </a:r>
            <a:r>
              <a:rPr lang="en-GB" baseline="0" noProof="0" dirty="0" err="1" smtClean="0">
                <a:latin typeface="Open Sans" panose="020B0606030504020204" pitchFamily="34" charset="0"/>
                <a:ea typeface="Open Sans" panose="020B0606030504020204" pitchFamily="34" charset="0"/>
                <a:cs typeface="Open Sans" panose="020B0606030504020204" pitchFamily="34" charset="0"/>
              </a:rPr>
              <a:t>derect</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you to on page of archive containing this survey</a:t>
            </a:r>
            <a:endParaRPr lang="en-GB" noProof="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35284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 typeface="Symbol" pitchFamily="18" charset="2"/>
              <a:buNone/>
            </a:pPr>
            <a:r>
              <a:rPr lang="en-GB" dirty="0" smtClean="0">
                <a:latin typeface="Open Sans" panose="020B0606030504020204" pitchFamily="34" charset="0"/>
                <a:ea typeface="Open Sans" panose="020B0606030504020204" pitchFamily="34" charset="0"/>
                <a:cs typeface="Open Sans" panose="020B0606030504020204" pitchFamily="34" charset="0"/>
              </a:rPr>
              <a:t>Searching archives can be demanding; the volume of data available, while useful, makes finding data for a specific purpose difficult</a:t>
            </a: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buFont typeface="Symbol" pitchFamily="18" charset="2"/>
              <a:buNone/>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buFont typeface="Symbol" pitchFamily="18" charset="2"/>
              <a:buNone/>
            </a:pPr>
            <a:r>
              <a:rPr lang="en-GB" dirty="0" smtClean="0">
                <a:latin typeface="Open Sans" panose="020B0606030504020204" pitchFamily="34" charset="0"/>
                <a:ea typeface="Open Sans" panose="020B0606030504020204" pitchFamily="34" charset="0"/>
                <a:cs typeface="Open Sans" panose="020B0606030504020204" pitchFamily="34" charset="0"/>
              </a:rPr>
              <a:t>Alternatively, you might struggle to get results or al least results that seem relevant. </a:t>
            </a:r>
          </a:p>
          <a:p>
            <a:pPr>
              <a:spcBef>
                <a:spcPct val="0"/>
              </a:spcBef>
              <a:buFont typeface="Symbol" pitchFamily="18" charset="2"/>
              <a:buNone/>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buFont typeface="Symbol" pitchFamily="18" charset="2"/>
              <a:buNone/>
            </a:pPr>
            <a:r>
              <a:rPr lang="en-GB" dirty="0" smtClean="0">
                <a:latin typeface="Open Sans" panose="020B0606030504020204" pitchFamily="34" charset="0"/>
                <a:ea typeface="Open Sans" panose="020B0606030504020204" pitchFamily="34" charset="0"/>
                <a:cs typeface="Open Sans" panose="020B0606030504020204" pitchFamily="34" charset="0"/>
              </a:rPr>
              <a:t>What you can do? Two general strategies. </a:t>
            </a:r>
          </a:p>
          <a:p>
            <a:pPr>
              <a:spcBef>
                <a:spcPct val="0"/>
              </a:spcBef>
              <a:buFont typeface="Symbol" pitchFamily="18" charset="2"/>
              <a:buNone/>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buFont typeface="Symbol" pitchFamily="18" charset="2"/>
              <a:buNone/>
            </a:pPr>
            <a:r>
              <a:rPr lang="en-GB" dirty="0" smtClean="0">
                <a:latin typeface="Open Sans" panose="020B0606030504020204" pitchFamily="34" charset="0"/>
                <a:ea typeface="Open Sans" panose="020B0606030504020204" pitchFamily="34" charset="0"/>
                <a:cs typeface="Open Sans" panose="020B0606030504020204" pitchFamily="34" charset="0"/>
              </a:rPr>
              <a:t>1. Think about your search terms </a:t>
            </a:r>
          </a:p>
          <a:p>
            <a:pPr>
              <a:spcBef>
                <a:spcPct val="0"/>
              </a:spcBef>
              <a:buFont typeface="Symbol" pitchFamily="18" charset="2"/>
              <a:buNone/>
            </a:pPr>
            <a:r>
              <a:rPr lang="en-GB" dirty="0" smtClean="0">
                <a:latin typeface="Open Sans" panose="020B0606030504020204" pitchFamily="34" charset="0"/>
                <a:ea typeface="Open Sans" panose="020B0606030504020204" pitchFamily="34" charset="0"/>
                <a:cs typeface="Open Sans" panose="020B0606030504020204" pitchFamily="34" charset="0"/>
              </a:rPr>
              <a:t>How do your search terms relate to your data needs</a:t>
            </a:r>
          </a:p>
          <a:p>
            <a:pPr marL="183202" indent="-183202">
              <a:spcBef>
                <a:spcPct val="0"/>
              </a:spcBef>
              <a:buFont typeface="Arial" panose="020B0604020202020204" pitchFamily="34" charset="0"/>
              <a:buChar char="•"/>
            </a:pPr>
            <a:r>
              <a:rPr lang="en-GB" dirty="0" smtClean="0">
                <a:latin typeface="Open Sans" panose="020B0606030504020204" pitchFamily="34" charset="0"/>
                <a:ea typeface="Open Sans" panose="020B0606030504020204" pitchFamily="34" charset="0"/>
                <a:cs typeface="Open Sans" panose="020B0606030504020204" pitchFamily="34" charset="0"/>
              </a:rPr>
              <a:t>e.g. interested in doing research on a specific groups such as fathers many social surveys may ask about children and family life but not necessarily index the data using the term fathers </a:t>
            </a:r>
          </a:p>
          <a:p>
            <a:pPr marL="183202" indent="-183202">
              <a:spcBef>
                <a:spcPct val="0"/>
              </a:spcBef>
              <a:buFont typeface="Arial" panose="020B0604020202020204" pitchFamily="34" charset="0"/>
              <a:buChar char="•"/>
            </a:pPr>
            <a:r>
              <a:rPr lang="en-GB" dirty="0" smtClean="0">
                <a:latin typeface="Open Sans" panose="020B0606030504020204" pitchFamily="34" charset="0"/>
                <a:ea typeface="Open Sans" panose="020B0606030504020204" pitchFamily="34" charset="0"/>
                <a:cs typeface="Open Sans" panose="020B0606030504020204" pitchFamily="34" charset="0"/>
              </a:rPr>
              <a:t>lots of useful data for examining migration topics might come from studies not specifically focused on migration. For example, for migrant labour market outcomes, you may want to focus on identifying data on employment and then checking if you can identify migration status. </a:t>
            </a:r>
          </a:p>
          <a:p>
            <a:pPr>
              <a:spcBef>
                <a:spcPct val="0"/>
              </a:spcBef>
              <a:buFont typeface="Symbol" pitchFamily="18" charset="2"/>
              <a:buNone/>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buFont typeface="Symbol" pitchFamily="18" charset="2"/>
              <a:buNone/>
            </a:pPr>
            <a:r>
              <a:rPr lang="en-GB" dirty="0" smtClean="0">
                <a:latin typeface="Open Sans" panose="020B0606030504020204" pitchFamily="34" charset="0"/>
                <a:ea typeface="Open Sans" panose="020B0606030504020204" pitchFamily="34" charset="0"/>
                <a:cs typeface="Open Sans" panose="020B0606030504020204" pitchFamily="34" charset="0"/>
              </a:rPr>
              <a:t>Using exact terms can reduce number of results/make them more relevant e.g. </a:t>
            </a:r>
          </a:p>
          <a:p>
            <a:pPr>
              <a:spcBef>
                <a:spcPct val="0"/>
              </a:spcBef>
              <a:buFont typeface="Symbol" pitchFamily="18" charset="2"/>
              <a:buNone/>
            </a:pPr>
            <a:r>
              <a:rPr lang="en-GB" dirty="0" smtClean="0">
                <a:latin typeface="Open Sans" panose="020B0606030504020204" pitchFamily="34" charset="0"/>
                <a:ea typeface="Open Sans" panose="020B0606030504020204" pitchFamily="34" charset="0"/>
                <a:cs typeface="Open Sans" panose="020B0606030504020204" pitchFamily="34" charset="0"/>
              </a:rPr>
              <a:t>Spelling can be an issue – American and English spelling – ageing and aging </a:t>
            </a:r>
          </a:p>
          <a:p>
            <a:pPr>
              <a:spcBef>
                <a:spcPct val="0"/>
              </a:spcBef>
              <a:buFont typeface="Symbol" pitchFamily="18" charset="2"/>
              <a:buNone/>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buFont typeface="Symbol" pitchFamily="18" charset="2"/>
              <a:buNone/>
            </a:pPr>
            <a:r>
              <a:rPr lang="en-GB" dirty="0" smtClean="0">
                <a:latin typeface="Open Sans" panose="020B0606030504020204" pitchFamily="34" charset="0"/>
                <a:ea typeface="Open Sans" panose="020B0606030504020204" pitchFamily="34" charset="0"/>
                <a:cs typeface="Open Sans" panose="020B0606030504020204" pitchFamily="34" charset="0"/>
              </a:rPr>
              <a:t>2. Sort results and use filters –  refer to your ideal data to refine by data types, date and geography </a:t>
            </a:r>
          </a:p>
          <a:p>
            <a:pPr>
              <a:lnSpc>
                <a:spcPct val="115000"/>
              </a:lnSpc>
              <a:spcBef>
                <a:spcPct val="0"/>
              </a:spcBef>
              <a:spcAft>
                <a:spcPts val="1069"/>
              </a:spcAft>
            </a:pPr>
            <a:r>
              <a:rPr lang="en-GB" dirty="0" smtClean="0">
                <a:latin typeface="Open Sans" panose="020B0606030504020204" pitchFamily="34" charset="0"/>
                <a:ea typeface="Open Sans" panose="020B0606030504020204" pitchFamily="34" charset="0"/>
                <a:cs typeface="Open Sans" panose="020B0606030504020204" pitchFamily="34" charset="0"/>
              </a:rPr>
              <a:t>Check settings on search tool – are you searching titles, subjects, variables etc. </a:t>
            </a:r>
          </a:p>
          <a:p>
            <a:pPr>
              <a:lnSpc>
                <a:spcPct val="115000"/>
              </a:lnSpc>
              <a:spcBef>
                <a:spcPct val="0"/>
              </a:spcBef>
              <a:spcAft>
                <a:spcPts val="1069"/>
              </a:spcAft>
            </a:pPr>
            <a:endParaRPr lang="en-GB" i="1" dirty="0" smtClean="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nSpc>
                <a:spcPct val="115000"/>
              </a:lnSpc>
              <a:spcBef>
                <a:spcPct val="0"/>
              </a:spcBef>
              <a:spcAft>
                <a:spcPts val="1069"/>
              </a:spcAft>
            </a:pPr>
            <a:endParaRPr lang="en-GB" i="1" dirty="0" smtClean="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5923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t>One tool that can help is ELSST. </a:t>
            </a:r>
          </a:p>
          <a:p>
            <a:pPr>
              <a:spcBef>
                <a:spcPct val="0"/>
              </a:spcBef>
            </a:pPr>
            <a:endParaRPr lang="en-GB" dirty="0" smtClean="0"/>
          </a:p>
          <a:p>
            <a:pPr>
              <a:spcBef>
                <a:spcPct val="0"/>
              </a:spcBef>
            </a:pPr>
            <a:r>
              <a:rPr lang="en-GB" dirty="0" smtClean="0"/>
              <a:t>ELSST is a multilingual thesaurus for the social sciences. It contains concepts which aim to be language- and country-neutral, i.e. relevant to all languages and member counties. </a:t>
            </a:r>
          </a:p>
          <a:p>
            <a:pPr>
              <a:spcBef>
                <a:spcPct val="0"/>
              </a:spcBef>
            </a:pPr>
            <a:r>
              <a:rPr lang="en-GB" dirty="0" smtClean="0"/>
              <a:t>Concepts are linked through hierarchical and non-hierarchical relations. Users can exploit these relationships to broaden or narrow their search to possibly more relevant concepts. </a:t>
            </a:r>
          </a:p>
          <a:p>
            <a:pPr>
              <a:spcBef>
                <a:spcPct val="0"/>
              </a:spcBef>
            </a:pPr>
            <a:r>
              <a:rPr lang="en-GB" dirty="0" smtClean="0"/>
              <a:t>ELSST also supports multilingual information retrieval. When embedded into a search engine, it allows a user to query the system in one language and retrieve data indexed with the term in another language of ELSST. </a:t>
            </a:r>
          </a:p>
          <a:p>
            <a:pPr>
              <a:spcBef>
                <a:spcPct val="0"/>
              </a:spcBef>
            </a:pPr>
            <a:r>
              <a:rPr lang="en-GB" dirty="0" smtClean="0"/>
              <a:t>The English language version contains over 3,000 concepts, including Preferred Terms that are used to index data and Non-preferred terms that are not used by indexers but lead indexers to the Preferred Terms. 90 % of the Preferred Terms used to index data have been translated into all the other languages, with several languages having 100% coverage. </a:t>
            </a:r>
          </a:p>
          <a:p>
            <a:pPr>
              <a:spcBef>
                <a:spcPct val="0"/>
              </a:spcBef>
            </a:pPr>
            <a:r>
              <a:rPr lang="en-GB" dirty="0" smtClean="0"/>
              <a:t>It may be useful to consider alternative spellings of key search terms. </a:t>
            </a:r>
          </a:p>
          <a:p>
            <a:pPr>
              <a:spcBef>
                <a:spcPct val="0"/>
              </a:spcBef>
            </a:pPr>
            <a:endParaRPr lang="en-GB" dirty="0" smtClean="0"/>
          </a:p>
          <a:p>
            <a:pPr>
              <a:spcBef>
                <a:spcPct val="0"/>
              </a:spcBef>
            </a:pPr>
            <a:r>
              <a:rPr lang="en-GB" u="sng" dirty="0" smtClean="0"/>
              <a:t>A suggested idea for ELSST demo</a:t>
            </a:r>
          </a:p>
          <a:p>
            <a:pPr marL="183202" indent="-183202">
              <a:spcBef>
                <a:spcPct val="0"/>
              </a:spcBef>
              <a:buFont typeface="Arial" panose="020B0604020202020204" pitchFamily="34" charset="0"/>
              <a:buChar char="•"/>
            </a:pPr>
            <a:r>
              <a:rPr lang="en-GB" dirty="0" smtClean="0"/>
              <a:t>Use the term NURSES, which has a Use For term, plus Broader, Narrower and Related terms (see the online  guide available by clicking ‘ELSST guide’ on the top navigation bar https://elsst.ukdataservice.ac.uk/elsst-guide for an explanation of these terms). </a:t>
            </a:r>
          </a:p>
          <a:p>
            <a:pPr marL="183202" indent="-183202">
              <a:spcBef>
                <a:spcPct val="0"/>
              </a:spcBef>
              <a:buFont typeface="Arial" panose="020B0604020202020204" pitchFamily="34" charset="0"/>
              <a:buChar char="•"/>
            </a:pPr>
            <a:r>
              <a:rPr lang="en-GB" dirty="0" smtClean="0"/>
              <a:t>You can view NURSES in its hierarchy, and its equivalents in other languages here:</a:t>
            </a:r>
          </a:p>
          <a:p>
            <a:pPr>
              <a:spcBef>
                <a:spcPct val="0"/>
              </a:spcBef>
            </a:pPr>
            <a:r>
              <a:rPr lang="en-GB" dirty="0" smtClean="0"/>
              <a:t>https://elsst.ukdataservice.ac.uk/thesaurus-search/view-concept/?id=52f955ef-0871-4372-9763-43c9247c810c&amp;lang=EN</a:t>
            </a:r>
          </a:p>
          <a:p>
            <a:pPr marL="183202" indent="-183202">
              <a:spcBef>
                <a:spcPct val="0"/>
              </a:spcBef>
              <a:buFont typeface="Arial" panose="020B0604020202020204" pitchFamily="34" charset="0"/>
              <a:buChar char="•"/>
            </a:pPr>
            <a:r>
              <a:rPr lang="en-GB" dirty="0" smtClean="0"/>
              <a:t>Alternatively, you can view it as a visual graph (click on the nodes to expand):</a:t>
            </a:r>
          </a:p>
          <a:p>
            <a:pPr>
              <a:spcBef>
                <a:spcPct val="0"/>
              </a:spcBef>
            </a:pPr>
            <a:r>
              <a:rPr lang="en-GB" dirty="0" smtClean="0"/>
              <a:t>https://elsst.ukdataservice.ac.uk/thesaurus-search/view-concept/?id=52f955ef-0871-4372-9763-43c9247c810c&amp;lang=EN#/tab-visual-graph</a:t>
            </a:r>
          </a:p>
          <a:p>
            <a:pPr marL="183202" indent="-183202">
              <a:spcBef>
                <a:spcPct val="0"/>
              </a:spcBef>
              <a:buFont typeface="Arial" panose="020B0604020202020204" pitchFamily="34" charset="0"/>
              <a:buChar char="•"/>
            </a:pPr>
            <a:r>
              <a:rPr lang="en-GB" dirty="0" smtClean="0"/>
              <a:t> Some terms need a Scope note to explain their meaning. An example is PARAMEDICAL PERSONNEL:</a:t>
            </a:r>
          </a:p>
          <a:p>
            <a:pPr>
              <a:spcBef>
                <a:spcPct val="0"/>
              </a:spcBef>
            </a:pPr>
            <a:r>
              <a:rPr lang="en-GB" dirty="0" smtClean="0"/>
              <a:t>https://elsst.ukdataservice.ac.uk/thesaurus-search/view-concept/?id=e39bbfe2-0491-480a-b741-0d083d82295a&amp;lang=EN#/tab-current-version</a:t>
            </a:r>
          </a:p>
        </p:txBody>
      </p:sp>
    </p:spTree>
    <p:extLst>
      <p:ext uri="{BB962C8B-B14F-4D97-AF65-F5344CB8AC3E}">
        <p14:creationId xmlns:p14="http://schemas.microsoft.com/office/powerpoint/2010/main" val="22606610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13798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362026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Metadata and documentation are key to making sense of the data. </a:t>
            </a: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Metadata or "data about data" are descriptors that facilitate cataloguing data and data discovery. </a:t>
            </a:r>
          </a:p>
          <a:p>
            <a:pPr marL="183202" indent="-183202" fontAlgn="auto">
              <a:spcBef>
                <a:spcPts val="0"/>
              </a:spcBef>
              <a:spcAft>
                <a:spcPts val="0"/>
              </a:spcAft>
              <a:buFont typeface="Arial" panose="020B0604020202020204" pitchFamily="34" charset="0"/>
              <a:buChar char="•"/>
              <a:defRPr/>
            </a:pPr>
            <a:r>
              <a:rPr lang="en-US" dirty="0" smtClean="0">
                <a:latin typeface="Open Sans" panose="020B0606030504020204" pitchFamily="34" charset="0"/>
                <a:ea typeface="Open Sans" panose="020B0606030504020204" pitchFamily="34" charset="0"/>
                <a:cs typeface="Open Sans" panose="020B0606030504020204" pitchFamily="34" charset="0"/>
              </a:rPr>
              <a:t>Documentation might include user guides, survey questionnaires, interview schedules and fieldwork notes</a:t>
            </a:r>
          </a:p>
          <a:p>
            <a:pPr fontAlgn="auto">
              <a:spcBef>
                <a:spcPts val="0"/>
              </a:spcBef>
              <a:spcAft>
                <a:spcPts val="0"/>
              </a:spcAft>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Archives produce catalogue records containing metadata. </a:t>
            </a:r>
            <a:r>
              <a:rPr lang="en-US" dirty="0" smtClean="0">
                <a:latin typeface="Open Sans" panose="020B0606030504020204" pitchFamily="34" charset="0"/>
                <a:ea typeface="Open Sans" panose="020B0606030504020204" pitchFamily="34" charset="0"/>
                <a:cs typeface="Open Sans" panose="020B0606030504020204" pitchFamily="34" charset="0"/>
              </a:rPr>
              <a:t>Documentation is often </a:t>
            </a:r>
            <a:r>
              <a:rPr lang="en-GB" dirty="0" smtClean="0">
                <a:latin typeface="Open Sans" panose="020B0606030504020204" pitchFamily="34" charset="0"/>
                <a:ea typeface="Open Sans" panose="020B0606030504020204" pitchFamily="34" charset="0"/>
                <a:cs typeface="Open Sans" panose="020B0606030504020204" pitchFamily="34" charset="0"/>
              </a:rPr>
              <a:t>accessible directly from the catalogue record (without needing to register)</a:t>
            </a:r>
            <a:r>
              <a:rPr lang="en-US" dirty="0" smtClean="0">
                <a:latin typeface="Open Sans" panose="020B0606030504020204" pitchFamily="34" charset="0"/>
                <a:ea typeface="Open Sans" panose="020B0606030504020204" pitchFamily="34" charset="0"/>
                <a:cs typeface="Open Sans" panose="020B0606030504020204" pitchFamily="34" charset="0"/>
              </a:rPr>
              <a:t>, usually as fully searchable PDF documents (but format and quality varies, especially for older studies). </a:t>
            </a:r>
          </a:p>
          <a:p>
            <a:pPr fontAlgn="auto">
              <a:spcBef>
                <a:spcPts val="0"/>
              </a:spcBef>
              <a:spcAft>
                <a:spcPts val="0"/>
              </a:spcAft>
              <a:defRPr/>
            </a:pPr>
            <a:r>
              <a:rPr lang="en-US" dirty="0" smtClean="0">
                <a:latin typeface="Open Sans" panose="020B0606030504020204" pitchFamily="34" charset="0"/>
                <a:ea typeface="Open Sans" panose="020B0606030504020204" pitchFamily="34" charset="0"/>
                <a:cs typeface="Open Sans" panose="020B0606030504020204" pitchFamily="34" charset="0"/>
              </a:rPr>
              <a:t>The quality and accessibility of metadata data and documentation can vary. A core aim of CESSDA is that data collections have documentation that allows use </a:t>
            </a:r>
            <a:r>
              <a:rPr lang="en-GB" dirty="0" smtClean="0">
                <a:latin typeface="Open Sans" panose="020B0606030504020204" pitchFamily="34" charset="0"/>
                <a:ea typeface="Open Sans" panose="020B0606030504020204" pitchFamily="34" charset="0"/>
                <a:cs typeface="Open Sans" panose="020B0606030504020204" pitchFamily="34" charset="0"/>
              </a:rPr>
              <a:t>without recourse to the data creator.</a:t>
            </a: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Work by CESSDA and its’ service providers as well as many other research and data professionals is improving the way data is documented e.g. metadata standards such as consistent categories and researchers being trained in research data management </a:t>
            </a:r>
          </a:p>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Some</a:t>
            </a:r>
            <a:r>
              <a:rPr lang="en-US" dirty="0" smtClean="0">
                <a:latin typeface="Open Sans" panose="020B0606030504020204" pitchFamily="34" charset="0"/>
                <a:ea typeface="Open Sans" panose="020B0606030504020204" pitchFamily="34" charset="0"/>
                <a:cs typeface="Open Sans" panose="020B0606030504020204" pitchFamily="34" charset="0"/>
              </a:rPr>
              <a:t> services (where resources allow) offer support to help users understand data through helpdesks and training. </a:t>
            </a:r>
            <a:endParaRPr lang="en-GB"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34344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15000"/>
              </a:lnSpc>
              <a:spcBef>
                <a:spcPct val="0"/>
              </a:spcBef>
            </a:pPr>
            <a:r>
              <a:rPr lang="en-GB"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Asking some simple questions about the data can help determine its quality. </a:t>
            </a:r>
          </a:p>
          <a:p>
            <a:pPr>
              <a:lnSpc>
                <a:spcPct val="115000"/>
              </a:lnSpc>
              <a:spcBef>
                <a:spcPct val="0"/>
              </a:spcBef>
            </a:pPr>
            <a:endParaRPr lang="en-GB" dirty="0" smtClean="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nSpc>
                <a:spcPct val="115000"/>
              </a:lnSpc>
              <a:spcBef>
                <a:spcPct val="0"/>
              </a:spcBef>
            </a:pPr>
            <a:r>
              <a:rPr lang="en-GB"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[Trainer note: for more interaction, you can get participants to think of list – then show to confirm]</a:t>
            </a:r>
          </a:p>
          <a:p>
            <a:pPr>
              <a:lnSpc>
                <a:spcPct val="115000"/>
              </a:lnSpc>
              <a:spcBef>
                <a:spcPct val="0"/>
              </a:spcBef>
            </a:pPr>
            <a:r>
              <a:rPr lang="en-GB"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lnSpc>
                <a:spcPct val="115000"/>
              </a:lnSpc>
              <a:spcBef>
                <a:spcPct val="0"/>
              </a:spcBef>
            </a:pPr>
            <a:r>
              <a:rPr lang="en-GB"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Answers to many questions on the catalogue page/website </a:t>
            </a: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lnSpc>
                <a:spcPct val="115000"/>
              </a:lnSpc>
              <a:spcBef>
                <a:spcPct val="0"/>
              </a:spcBef>
            </a:pPr>
            <a:r>
              <a:rPr lang="en-GB"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For others, you may need to review supporting documentation such as User Guides, Technical Reports </a:t>
            </a: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lnSpc>
                <a:spcPct val="115000"/>
              </a:lnSpc>
              <a:spcBef>
                <a:spcPct val="0"/>
              </a:spcBef>
            </a:pPr>
            <a:r>
              <a:rPr lang="en-GB"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lnSpc>
                <a:spcPct val="115000"/>
              </a:lnSpc>
              <a:spcBef>
                <a:spcPct val="0"/>
              </a:spcBef>
            </a:pPr>
            <a:r>
              <a:rPr lang="en-GB"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If you cannot answer these questions easily, you need to consider if you can use this data meaningfully. If you have unanswered questions, you may be able to ask the data archive or data owners for further information.  </a:t>
            </a: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endParaRPr lang="en-GB"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102403" name="Slide Number Placeholder 3"/>
          <p:cNvSpPr>
            <a:spLocks noGrp="1"/>
          </p:cNvSpPr>
          <p:nvPr>
            <p:ph type="sldNum" sz="quarter" idx="5"/>
          </p:nvPr>
        </p:nvSpPr>
        <p:spPr bwMode="auto">
          <a:xfrm>
            <a:off x="3884363" y="8684880"/>
            <a:ext cx="2972535" cy="456986"/>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E86F1145-E594-4CA9-83D4-C033E696F4EB}" type="slidenum">
              <a:rPr lang="en-GB"/>
              <a:pPr fontAlgn="base">
                <a:spcBef>
                  <a:spcPct val="0"/>
                </a:spcBef>
                <a:spcAft>
                  <a:spcPct val="0"/>
                </a:spcAft>
              </a:pPr>
              <a:t>57</a:t>
            </a:fld>
            <a:endParaRPr lang="en-GB"/>
          </a:p>
        </p:txBody>
      </p:sp>
    </p:spTree>
    <p:extLst>
      <p:ext uri="{BB962C8B-B14F-4D97-AF65-F5344CB8AC3E}">
        <p14:creationId xmlns:p14="http://schemas.microsoft.com/office/powerpoint/2010/main" val="32798292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Evaluate the usefulness of data for a specific purpose using metadata and documentation – i.e. comparing a dataset to the ideal dataset identified previously. </a:t>
            </a: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units of analysis</a:t>
            </a: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access</a:t>
            </a: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time period(s)</a:t>
            </a: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geographical coverage</a:t>
            </a: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include the correct characteristics/concepts of interest</a:t>
            </a: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nature of the sample </a:t>
            </a:r>
          </a:p>
          <a:p>
            <a:pPr fontAlgn="auto">
              <a:spcBef>
                <a:spcPts val="0"/>
              </a:spcBef>
              <a:spcAft>
                <a:spcPts val="0"/>
              </a:spcAft>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You may need to make some compromises – in terms of data and research questions. </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04451" name="Slide Number Placeholder 3"/>
          <p:cNvSpPr>
            <a:spLocks noGrp="1"/>
          </p:cNvSpPr>
          <p:nvPr>
            <p:ph type="sldNum" sz="quarter" idx="5"/>
          </p:nvPr>
        </p:nvSpPr>
        <p:spPr bwMode="auto">
          <a:xfrm>
            <a:off x="3884363" y="8684880"/>
            <a:ext cx="2972535" cy="456986"/>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342DAAA-3CF5-4FC8-9D60-7ABD9ADC274A}" type="slidenum">
              <a:rPr lang="en-GB"/>
              <a:pPr fontAlgn="base">
                <a:spcBef>
                  <a:spcPct val="0"/>
                </a:spcBef>
                <a:spcAft>
                  <a:spcPct val="0"/>
                </a:spcAft>
              </a:pPr>
              <a:t>58</a:t>
            </a:fld>
            <a:endParaRPr lang="en-GB"/>
          </a:p>
        </p:txBody>
      </p:sp>
    </p:spTree>
    <p:extLst>
      <p:ext uri="{BB962C8B-B14F-4D97-AF65-F5344CB8AC3E}">
        <p14:creationId xmlns:p14="http://schemas.microsoft.com/office/powerpoint/2010/main" val="20074342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lnSpc>
                <a:spcPct val="115000"/>
              </a:lnSpc>
              <a:spcBef>
                <a:spcPts val="0"/>
              </a:spcBef>
              <a:spcAft>
                <a:spcPts val="1069"/>
              </a:spcAft>
              <a:defRPr/>
            </a:pPr>
            <a:r>
              <a:rPr lang="en-GB"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Once you’ve found useful data, how do you access it and get started? In this final session, we cover</a:t>
            </a:r>
            <a:endParaRPr lang="sl-SI" dirty="0" smtClean="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fontAlgn="auto">
              <a:lnSpc>
                <a:spcPct val="115000"/>
              </a:lnSpc>
              <a:spcBef>
                <a:spcPts val="0"/>
              </a:spcBef>
              <a:spcAft>
                <a:spcPts val="1069"/>
              </a:spcAft>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marL="366405" indent="-366405" fontAlgn="auto">
              <a:lnSpc>
                <a:spcPct val="115000"/>
              </a:lnSpc>
              <a:spcBef>
                <a:spcPts val="0"/>
              </a:spcBef>
              <a:spcAft>
                <a:spcPts val="0"/>
              </a:spcAft>
              <a:buFont typeface="Symbol"/>
              <a:buChar char=""/>
              <a:defRPr/>
            </a:pPr>
            <a:r>
              <a:rPr lang="en-GB"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Licenses and conditions of access (what you can and cannot do with data; different levels of access (e.g. Open data, registered users/uses)) </a:t>
            </a: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marL="366405" indent="-366405" fontAlgn="auto">
              <a:lnSpc>
                <a:spcPct val="115000"/>
              </a:lnSpc>
              <a:spcBef>
                <a:spcPts val="0"/>
              </a:spcBef>
              <a:spcAft>
                <a:spcPts val="1069"/>
              </a:spcAft>
              <a:buFont typeface="Symbol"/>
              <a:buChar char=""/>
              <a:defRPr/>
            </a:pPr>
            <a:r>
              <a:rPr lang="en-GB"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access processes (registering, downloading/requesting data, data formats)</a:t>
            </a:r>
            <a:endParaRPr lang="en-GB" dirty="0" smtClean="0">
              <a:latin typeface="Open Sans" panose="020B0606030504020204" pitchFamily="34" charset="0"/>
              <a:ea typeface="Open Sans" panose="020B0606030504020204" pitchFamily="34" charset="0"/>
              <a:cs typeface="Open Sans" panose="020B0606030504020204" pitchFamily="34" charset="0"/>
            </a:endParaRPr>
          </a:p>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28004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sz="2400" u="sng" dirty="0" smtClean="0">
              <a:latin typeface="Open Sans" panose="020B0606030504020204" pitchFamily="34" charset="0"/>
              <a:ea typeface="Open Sans" panose="020B0606030504020204" pitchFamily="34" charset="0"/>
              <a:cs typeface="Open Sans" panose="020B0606030504020204" pitchFamily="34" charset="0"/>
            </a:endParaRPr>
          </a:p>
          <a:p>
            <a:r>
              <a:rPr lang="en-GB" sz="2400" u="sng" dirty="0" smtClean="0">
                <a:latin typeface="Open Sans" panose="020B0606030504020204" pitchFamily="34" charset="0"/>
                <a:ea typeface="Open Sans" panose="020B0606030504020204" pitchFamily="34" charset="0"/>
                <a:cs typeface="Open Sans" panose="020B0606030504020204" pitchFamily="34" charset="0"/>
              </a:rPr>
              <a:t>Open - </a:t>
            </a:r>
            <a:r>
              <a:rPr lang="en-GB" sz="2400" dirty="0" smtClean="0">
                <a:latin typeface="Open Sans" panose="020B0606030504020204" pitchFamily="34" charset="0"/>
                <a:ea typeface="Open Sans" panose="020B0606030504020204" pitchFamily="34" charset="0"/>
                <a:cs typeface="Open Sans" panose="020B0606030504020204" pitchFamily="34" charset="0"/>
              </a:rPr>
              <a:t>Some services support access to open data collections that any type of user can download without registering (but they may need to acknowledge the source). </a:t>
            </a:r>
            <a:endParaRPr lang="sl-SI"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r>
              <a:rPr lang="en-GB" sz="2400" u="sng" dirty="0" smtClean="0">
                <a:latin typeface="Open Sans" panose="020B0606030504020204" pitchFamily="34" charset="0"/>
                <a:ea typeface="Open Sans" panose="020B0606030504020204" pitchFamily="34" charset="0"/>
                <a:cs typeface="Open Sans" panose="020B0606030504020204" pitchFamily="34" charset="0"/>
              </a:rPr>
              <a:t>Registration - </a:t>
            </a:r>
            <a:r>
              <a:rPr lang="en-GB" sz="2400" dirty="0" smtClean="0">
                <a:latin typeface="Open Sans" panose="020B0606030504020204" pitchFamily="34" charset="0"/>
                <a:ea typeface="Open Sans" panose="020B0606030504020204" pitchFamily="34" charset="0"/>
                <a:cs typeface="Open Sans" panose="020B0606030504020204" pitchFamily="34" charset="0"/>
              </a:rPr>
              <a:t>you usually need to register with the data service before accessing data. </a:t>
            </a:r>
            <a:endParaRPr lang="sl-SI"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pPr marL="183202" indent="-183202">
              <a:buFont typeface="Arial" panose="020B0604020202020204" pitchFamily="34" charset="0"/>
              <a:buChar char="•"/>
            </a:pPr>
            <a:r>
              <a:rPr lang="en-GB" sz="2400" dirty="0" smtClean="0">
                <a:latin typeface="Open Sans" panose="020B0606030504020204" pitchFamily="34" charset="0"/>
                <a:ea typeface="Open Sans" panose="020B0606030504020204" pitchFamily="34" charset="0"/>
                <a:cs typeface="Open Sans" panose="020B0606030504020204" pitchFamily="34" charset="0"/>
              </a:rPr>
              <a:t>University researchers may be able to register using their institutional user name and password</a:t>
            </a:r>
          </a:p>
          <a:p>
            <a:pPr marL="183202" indent="-183202">
              <a:buFont typeface="Arial" panose="020B0604020202020204" pitchFamily="34" charset="0"/>
              <a:buChar char="•"/>
            </a:pPr>
            <a:r>
              <a:rPr lang="en-GB" sz="2400" dirty="0" smtClean="0">
                <a:latin typeface="Open Sans" panose="020B0606030504020204" pitchFamily="34" charset="0"/>
                <a:ea typeface="Open Sans" panose="020B0606030504020204" pitchFamily="34" charset="0"/>
                <a:cs typeface="Open Sans" panose="020B0606030504020204" pitchFamily="34" charset="0"/>
              </a:rPr>
              <a:t>You usually need to provide an e-mail address (and possibly institutional details). </a:t>
            </a:r>
          </a:p>
          <a:p>
            <a:pPr marL="183202" indent="-183202">
              <a:buFont typeface="Arial" panose="020B0604020202020204" pitchFamily="34" charset="0"/>
              <a:buChar char="•"/>
            </a:pPr>
            <a:r>
              <a:rPr lang="en-GB" sz="2400" dirty="0" smtClean="0">
                <a:latin typeface="Open Sans" panose="020B0606030504020204" pitchFamily="34" charset="0"/>
                <a:ea typeface="Open Sans" panose="020B0606030504020204" pitchFamily="34" charset="0"/>
                <a:cs typeface="Open Sans" panose="020B0606030504020204" pitchFamily="34" charset="0"/>
              </a:rPr>
              <a:t>You may also have to wait for </a:t>
            </a:r>
            <a:r>
              <a:rPr lang="en-US" sz="2400" dirty="0" smtClean="0">
                <a:latin typeface="Open Sans" panose="020B0606030504020204" pitchFamily="34" charset="0"/>
                <a:ea typeface="Open Sans" panose="020B0606030504020204" pitchFamily="34" charset="0"/>
                <a:cs typeface="Open Sans" panose="020B0606030504020204" pitchFamily="34" charset="0"/>
              </a:rPr>
              <a:t>a username and password before you can access data. </a:t>
            </a:r>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pPr marL="183202" indent="-183202">
              <a:buFont typeface="Arial" panose="020B0604020202020204" pitchFamily="34" charset="0"/>
              <a:buChar char="•"/>
            </a:pPr>
            <a:r>
              <a:rPr lang="en-GB" sz="2400" dirty="0" smtClean="0">
                <a:latin typeface="Open Sans" panose="020B0606030504020204" pitchFamily="34" charset="0"/>
                <a:ea typeface="Open Sans" panose="020B0606030504020204" pitchFamily="34" charset="0"/>
                <a:cs typeface="Open Sans" panose="020B0606030504020204" pitchFamily="34" charset="0"/>
              </a:rPr>
              <a:t>You may need to register the use of data </a:t>
            </a:r>
            <a:endParaRPr lang="sl-SI" sz="2400" dirty="0" smtClean="0">
              <a:latin typeface="Open Sans" panose="020B0606030504020204" pitchFamily="34" charset="0"/>
              <a:ea typeface="Open Sans" panose="020B0606030504020204" pitchFamily="34" charset="0"/>
              <a:cs typeface="Open Sans" panose="020B0606030504020204" pitchFamily="34" charset="0"/>
            </a:endParaRPr>
          </a:p>
          <a:p>
            <a:pPr marL="183202" indent="-183202">
              <a:buFont typeface="Arial" panose="020B0604020202020204" pitchFamily="34" charset="0"/>
              <a:buChar char="•"/>
            </a:pPr>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u="sng" dirty="0" smtClean="0">
              <a:latin typeface="Open Sans" panose="020B0606030504020204" pitchFamily="34" charset="0"/>
              <a:ea typeface="Open Sans" panose="020B0606030504020204" pitchFamily="34" charset="0"/>
              <a:cs typeface="Open Sans" panose="020B0606030504020204" pitchFamily="34" charset="0"/>
            </a:endParaRPr>
          </a:p>
          <a:p>
            <a:r>
              <a:rPr lang="en-GB" sz="2400" u="sng" dirty="0" smtClean="0">
                <a:latin typeface="Open Sans" panose="020B0606030504020204" pitchFamily="34" charset="0"/>
                <a:ea typeface="Open Sans" panose="020B0606030504020204" pitchFamily="34" charset="0"/>
                <a:cs typeface="Open Sans" panose="020B0606030504020204" pitchFamily="34" charset="0"/>
              </a:rPr>
              <a:t>Terms and conditions - </a:t>
            </a:r>
            <a:r>
              <a:rPr lang="en-GB" sz="2400" dirty="0" smtClean="0">
                <a:latin typeface="Open Sans" panose="020B0606030504020204" pitchFamily="34" charset="0"/>
                <a:ea typeface="Open Sans" panose="020B0606030504020204" pitchFamily="34" charset="0"/>
                <a:cs typeface="Open Sans" panose="020B0606030504020204" pitchFamily="34" charset="0"/>
              </a:rPr>
              <a:t>You will usually be agreeing to terms and conditions as part of the registration and process or when accessing data. Common terms and conditions include not trying to identify individuals, households or organisations in the data and not distributing data to others. Some restrictions about use of data are common e.g. “data is for non-commercial use only” or for “use in research or teaching” only. </a:t>
            </a:r>
            <a:endParaRPr lang="sl-SI"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r>
              <a:rPr lang="en-GB" sz="2400" u="sng" dirty="0" smtClean="0">
                <a:latin typeface="Open Sans" panose="020B0606030504020204" pitchFamily="34" charset="0"/>
                <a:ea typeface="Open Sans" panose="020B0606030504020204" pitchFamily="34" charset="0"/>
                <a:cs typeface="Open Sans" panose="020B0606030504020204" pitchFamily="34" charset="0"/>
              </a:rPr>
              <a:t>Download - </a:t>
            </a:r>
            <a:r>
              <a:rPr lang="en-GB" sz="2400" dirty="0" smtClean="0">
                <a:latin typeface="Open Sans" panose="020B0606030504020204" pitchFamily="34" charset="0"/>
                <a:ea typeface="Open Sans" panose="020B0606030504020204" pitchFamily="34" charset="0"/>
                <a:cs typeface="Open Sans" panose="020B0606030504020204" pitchFamily="34" charset="0"/>
              </a:rPr>
              <a:t>Often you </a:t>
            </a:r>
            <a:r>
              <a:rPr lang="en-US" sz="2400" dirty="0" smtClean="0">
                <a:latin typeface="Open Sans" panose="020B0606030504020204" pitchFamily="34" charset="0"/>
                <a:ea typeface="Open Sans" panose="020B0606030504020204" pitchFamily="34" charset="0"/>
                <a:cs typeface="Open Sans" panose="020B0606030504020204" pitchFamily="34" charset="0"/>
              </a:rPr>
              <a:t>download data directly from the catalogue. </a:t>
            </a:r>
            <a:r>
              <a:rPr lang="en-GB" sz="2400" dirty="0" smtClean="0">
                <a:latin typeface="Open Sans" panose="020B0606030504020204" pitchFamily="34" charset="0"/>
                <a:ea typeface="Open Sans" panose="020B0606030504020204" pitchFamily="34" charset="0"/>
                <a:cs typeface="Open Sans" panose="020B0606030504020204" pitchFamily="34" charset="0"/>
              </a:rPr>
              <a:t>However, some services ask users to complete a form to request data. </a:t>
            </a:r>
          </a:p>
        </p:txBody>
      </p:sp>
    </p:spTree>
    <p:extLst>
      <p:ext uri="{BB962C8B-B14F-4D97-AF65-F5344CB8AC3E}">
        <p14:creationId xmlns:p14="http://schemas.microsoft.com/office/powerpoint/2010/main" val="152336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latin typeface="Open Sans" panose="020B0606030504020204" pitchFamily="34" charset="0"/>
                <a:ea typeface="Open Sans" panose="020B0606030504020204" pitchFamily="34" charset="0"/>
                <a:cs typeface="Open Sans" panose="020B0606030504020204" pitchFamily="34" charset="0"/>
              </a:rPr>
              <a:t>We can distinguish between types of data at different levels of analysis: </a:t>
            </a:r>
          </a:p>
          <a:p>
            <a:pPr fontAlgn="auto">
              <a:spcBef>
                <a:spcPts val="0"/>
              </a:spcBef>
              <a:spcAft>
                <a:spcPts val="0"/>
              </a:spcAft>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Microdata - data from individual units (often people or households). Common sources of microdata include surveys, a census and administrative records </a:t>
            </a: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Aggregate macro data refers to data about populations, groups, regions and countries constructed by combining information on lower level units. Examples of aggregate data include demographics, rate of unemployment for countries (or regions) and GDP. The information on lower level units may come from surveys, a census and administrative records.</a:t>
            </a:r>
            <a:r>
              <a:rPr lang="en-GB" baseline="0" dirty="0" smtClean="0">
                <a:latin typeface="Open Sans" panose="020B0606030504020204" pitchFamily="34" charset="0"/>
                <a:ea typeface="Open Sans" panose="020B0606030504020204" pitchFamily="34" charset="0"/>
                <a:cs typeface="Open Sans" panose="020B0606030504020204" pitchFamily="34" charset="0"/>
              </a:rPr>
              <a:t> </a:t>
            </a:r>
            <a:r>
              <a:rPr lang="en-GB" dirty="0" smtClean="0">
                <a:latin typeface="Open Sans" panose="020B0606030504020204" pitchFamily="34" charset="0"/>
                <a:ea typeface="Open Sans" panose="020B0606030504020204" pitchFamily="34" charset="0"/>
                <a:cs typeface="Open Sans" panose="020B0606030504020204" pitchFamily="34" charset="0"/>
              </a:rPr>
              <a:t>System level macro data refers to information about characteristics of higher-level units such as the state or the political system that is not based on summaries of lower-level units. Specific examples include ‘Electoral system (PR or single-member districts)’</a:t>
            </a:r>
          </a:p>
          <a:p>
            <a:pPr marL="183202" indent="-183202" fontAlgn="auto">
              <a:spcBef>
                <a:spcPts val="0"/>
              </a:spcBef>
              <a:spcAft>
                <a:spcPts val="0"/>
              </a:spcAft>
              <a:buFont typeface="Arial" panose="020B0604020202020204" pitchFamily="34" charset="0"/>
              <a:buChar char="•"/>
              <a:defRPr/>
            </a:pPr>
            <a:r>
              <a:rPr lang="en-GB" dirty="0" err="1" smtClean="0">
                <a:latin typeface="Open Sans" panose="020B0606030504020204" pitchFamily="34" charset="0"/>
                <a:ea typeface="Open Sans" panose="020B0606030504020204" pitchFamily="34" charset="0"/>
                <a:cs typeface="Open Sans" panose="020B0606030504020204" pitchFamily="34" charset="0"/>
              </a:rPr>
              <a:t>Meso</a:t>
            </a:r>
            <a:r>
              <a:rPr lang="en-GB" dirty="0" smtClean="0">
                <a:latin typeface="Open Sans" panose="020B0606030504020204" pitchFamily="34" charset="0"/>
                <a:ea typeface="Open Sans" panose="020B0606030504020204" pitchFamily="34" charset="0"/>
                <a:cs typeface="Open Sans" panose="020B0606030504020204" pitchFamily="34" charset="0"/>
              </a:rPr>
              <a:t> data: a term used to describe data on collective and cooperative actors such as commercial companies, organizations or political parties</a:t>
            </a:r>
          </a:p>
        </p:txBody>
      </p:sp>
    </p:spTree>
    <p:extLst>
      <p:ext uri="{BB962C8B-B14F-4D97-AF65-F5344CB8AC3E}">
        <p14:creationId xmlns:p14="http://schemas.microsoft.com/office/powerpoint/2010/main" val="26174769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3202" indent="-183202" fontAlgn="auto">
              <a:spcBef>
                <a:spcPts val="0"/>
              </a:spcBef>
              <a:spcAft>
                <a:spcPts val="0"/>
              </a:spcAft>
              <a:buFont typeface="Arial" panose="020B0604020202020204" pitchFamily="34" charset="0"/>
              <a:buChar char="•"/>
              <a:defRPr/>
            </a:pP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Additionally, access to some data collections may require permission from the data owners (and therefore often an additional stage in the access procedure) </a:t>
            </a: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marL="183202" indent="-183202" fontAlgn="auto">
              <a:spcBef>
                <a:spcPts val="0"/>
              </a:spcBef>
              <a:spcAft>
                <a:spcPts val="0"/>
              </a:spcAft>
              <a:buFont typeface="Arial" panose="020B0604020202020204" pitchFamily="34" charset="0"/>
              <a:buChar char="•"/>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More strict applications generally operate for any data collections considered to contain sensitive or confidential data and some services provide access through dedicated safe rooms or remote settings. </a:t>
            </a: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marL="183202" indent="-183202" fontAlgn="auto">
              <a:spcBef>
                <a:spcPts val="0"/>
              </a:spcBef>
              <a:spcAft>
                <a:spcPts val="0"/>
              </a:spcAft>
              <a:buFont typeface="Arial" panose="020B0604020202020204" pitchFamily="34" charset="0"/>
              <a:buChar char="•"/>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marL="183202" indent="-183202" fontAlgn="auto">
              <a:spcBef>
                <a:spcPts val="0"/>
              </a:spcBef>
              <a:spcAft>
                <a:spcPts val="0"/>
              </a:spcAft>
              <a:buFont typeface="Arial" panose="020B0604020202020204" pitchFamily="34" charset="0"/>
              <a:buChar char="•"/>
              <a:defRPr/>
            </a:pPr>
            <a:r>
              <a:rPr lang="en-US" dirty="0" smtClean="0">
                <a:latin typeface="Open Sans" panose="020B0606030504020204" pitchFamily="34" charset="0"/>
                <a:ea typeface="Open Sans" panose="020B0606030504020204" pitchFamily="34" charset="0"/>
                <a:cs typeface="Open Sans" panose="020B0606030504020204" pitchFamily="34" charset="0"/>
              </a:rPr>
              <a:t>Access to data, documentation and metadata is generally free. Charges can apply for commercial use and for supplementary services such as burning data to a CD or distributing data by post.</a:t>
            </a:r>
            <a:endParaRPr lang="sl-SI" dirty="0" smtClean="0">
              <a:latin typeface="Open Sans" panose="020B0606030504020204" pitchFamily="34" charset="0"/>
              <a:ea typeface="Open Sans" panose="020B0606030504020204" pitchFamily="34" charset="0"/>
              <a:cs typeface="Open Sans" panose="020B0606030504020204" pitchFamily="34" charset="0"/>
            </a:endParaRPr>
          </a:p>
          <a:p>
            <a:pPr marL="183202" indent="-183202" fontAlgn="auto">
              <a:spcBef>
                <a:spcPts val="0"/>
              </a:spcBef>
              <a:spcAft>
                <a:spcPts val="0"/>
              </a:spcAft>
              <a:buFont typeface="Arial" panose="020B0604020202020204" pitchFamily="34" charset="0"/>
              <a:buChar char="•"/>
              <a:defRPr/>
            </a:pP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marL="183202" indent="-183202" fontAlgn="auto">
              <a:spcBef>
                <a:spcPts val="0"/>
              </a:spcBef>
              <a:spcAft>
                <a:spcPts val="0"/>
              </a:spcAft>
              <a:buFont typeface="Arial" panose="020B0604020202020204" pitchFamily="34" charset="0"/>
              <a:buChar char="•"/>
              <a:defRPr/>
            </a:pPr>
            <a:r>
              <a:rPr lang="en-GB" dirty="0" smtClean="0">
                <a:latin typeface="Open Sans" panose="020B0606030504020204" pitchFamily="34" charset="0"/>
                <a:ea typeface="Open Sans" panose="020B0606030504020204" pitchFamily="34" charset="0"/>
                <a:cs typeface="Open Sans" panose="020B0606030504020204" pitchFamily="34" charset="0"/>
              </a:rPr>
              <a:t>You should find access conditions displayed clearly in the catalogue for each data collection. If you are unsure however, ask the relevant data service for help. </a:t>
            </a:r>
          </a:p>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4213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Open Sans" panose="020B0606030504020204" pitchFamily="34" charset="0"/>
                <a:ea typeface="Open Sans" panose="020B0606030504020204" pitchFamily="34" charset="0"/>
                <a:cs typeface="Open Sans" panose="020B0606030504020204" pitchFamily="34" charset="0"/>
                <a:sym typeface="Avenir Roman"/>
              </a:rPr>
              <a:t>When using existing data, it is good practice to cite the data. </a:t>
            </a:r>
          </a:p>
          <a:p>
            <a:pPr>
              <a:spcBef>
                <a:spcPct val="0"/>
              </a:spcBef>
            </a:pPr>
            <a:r>
              <a:rPr lang="en-US" dirty="0" smtClean="0">
                <a:latin typeface="Open Sans" panose="020B0606030504020204" pitchFamily="34" charset="0"/>
                <a:ea typeface="Open Sans" panose="020B0606030504020204" pitchFamily="34" charset="0"/>
                <a:cs typeface="Open Sans" panose="020B0606030504020204" pitchFamily="34" charset="0"/>
              </a:rPr>
              <a:t>Data citations gives credit to the data </a:t>
            </a:r>
            <a:r>
              <a:rPr lang="en-US" b="0" dirty="0" smtClean="0">
                <a:latin typeface="Open Sans" panose="020B0606030504020204" pitchFamily="34" charset="0"/>
                <a:ea typeface="Open Sans" panose="020B0606030504020204" pitchFamily="34" charset="0"/>
                <a:cs typeface="Open Sans" panose="020B0606030504020204" pitchFamily="34" charset="0"/>
              </a:rPr>
              <a:t>creators and allows </a:t>
            </a:r>
            <a:r>
              <a:rPr lang="en-US" dirty="0" smtClean="0">
                <a:latin typeface="Open Sans" panose="020B0606030504020204" pitchFamily="34" charset="0"/>
                <a:ea typeface="Open Sans" panose="020B0606030504020204" pitchFamily="34" charset="0"/>
                <a:cs typeface="Open Sans" panose="020B0606030504020204" pitchFamily="34" charset="0"/>
              </a:rPr>
              <a:t>other researchers to find the data. </a:t>
            </a:r>
          </a:p>
          <a:p>
            <a:pPr>
              <a:spcBef>
                <a:spcPct val="0"/>
              </a:spcBef>
            </a:pPr>
            <a:endParaRPr lang="en-US" dirty="0" smtClean="0">
              <a:latin typeface="Open Sans" panose="020B0606030504020204" pitchFamily="34" charset="0"/>
              <a:ea typeface="Open Sans" panose="020B0606030504020204" pitchFamily="34" charset="0"/>
              <a:cs typeface="Open Sans" panose="020B0606030504020204" pitchFamily="34" charset="0"/>
              <a:sym typeface="Avenir Roman"/>
            </a:endParaRPr>
          </a:p>
          <a:p>
            <a:pPr>
              <a:lnSpc>
                <a:spcPct val="115000"/>
              </a:lnSpc>
              <a:spcBef>
                <a:spcPct val="0"/>
              </a:spcBef>
              <a:spcAft>
                <a:spcPts val="1069"/>
              </a:spcAft>
            </a:pPr>
            <a:r>
              <a:rPr lang="en-US" dirty="0" smtClean="0">
                <a:latin typeface="Open Sans" panose="020B0606030504020204" pitchFamily="34" charset="0"/>
                <a:ea typeface="Open Sans" panose="020B0606030504020204" pitchFamily="34" charset="0"/>
                <a:cs typeface="Open Sans" panose="020B0606030504020204" pitchFamily="34" charset="0"/>
              </a:rPr>
              <a:t>Many services provide recommended citations for each data collection and in general, a citation should include enough information so that the exact version of the data being cited can be located.</a:t>
            </a: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lnSpc>
                <a:spcPct val="115000"/>
              </a:lnSpc>
              <a:spcBef>
                <a:spcPct val="0"/>
              </a:spcBef>
              <a:spcAft>
                <a:spcPts val="1069"/>
              </a:spcAft>
            </a:pPr>
            <a:r>
              <a:rPr lang="en-US" dirty="0" smtClean="0">
                <a:latin typeface="Open Sans" panose="020B0606030504020204" pitchFamily="34" charset="0"/>
                <a:ea typeface="Open Sans" panose="020B0606030504020204" pitchFamily="34" charset="0"/>
                <a:cs typeface="Open Sans" panose="020B0606030504020204" pitchFamily="34" charset="0"/>
              </a:rPr>
              <a:t>Many services give persistent identifies for their data such as a Digital Object Identifier (DOI), which link to the data used (even if the location of the data changes).  </a:t>
            </a:r>
          </a:p>
        </p:txBody>
      </p:sp>
    </p:spTree>
    <p:extLst>
      <p:ext uri="{BB962C8B-B14F-4D97-AF65-F5344CB8AC3E}">
        <p14:creationId xmlns:p14="http://schemas.microsoft.com/office/powerpoint/2010/main" val="37859952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135171" name="Slide Number Placeholder 3"/>
          <p:cNvSpPr>
            <a:spLocks noGrp="1"/>
          </p:cNvSpPr>
          <p:nvPr>
            <p:ph type="sldNum" sz="quarter" idx="5"/>
          </p:nvPr>
        </p:nvSpPr>
        <p:spPr bwMode="auto">
          <a:xfrm>
            <a:off x="3884363" y="8684880"/>
            <a:ext cx="2972535" cy="456986"/>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EE42D5C-16AB-45BC-AE77-D8BA970E3196}" type="slidenum">
              <a:rPr lang="en-GB"/>
              <a:pPr fontAlgn="base">
                <a:spcBef>
                  <a:spcPct val="0"/>
                </a:spcBef>
                <a:spcAft>
                  <a:spcPct val="0"/>
                </a:spcAft>
              </a:pPr>
              <a:t>63</a:t>
            </a:fld>
            <a:endParaRPr lang="en-GB"/>
          </a:p>
        </p:txBody>
      </p:sp>
    </p:spTree>
    <p:extLst>
      <p:ext uri="{BB962C8B-B14F-4D97-AF65-F5344CB8AC3E}">
        <p14:creationId xmlns:p14="http://schemas.microsoft.com/office/powerpoint/2010/main" val="3812733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507526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0974858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32710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139267" name="Slide Number Placeholder 3"/>
          <p:cNvSpPr>
            <a:spLocks noGrp="1"/>
          </p:cNvSpPr>
          <p:nvPr>
            <p:ph type="sldNum" sz="quarter" idx="5"/>
          </p:nvPr>
        </p:nvSpPr>
        <p:spPr bwMode="auto">
          <a:xfrm>
            <a:off x="3884363" y="8684880"/>
            <a:ext cx="2972535" cy="456986"/>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7A867839-38E5-4840-B5CF-CD16E84D4089}" type="slidenum">
              <a:rPr lang="en-GB"/>
              <a:pPr fontAlgn="base">
                <a:spcBef>
                  <a:spcPct val="0"/>
                </a:spcBef>
                <a:spcAft>
                  <a:spcPct val="0"/>
                </a:spcAft>
              </a:pPr>
              <a:t>67</a:t>
            </a:fld>
            <a:endParaRPr lang="en-GB"/>
          </a:p>
        </p:txBody>
      </p:sp>
    </p:spTree>
    <p:extLst>
      <p:ext uri="{BB962C8B-B14F-4D97-AF65-F5344CB8AC3E}">
        <p14:creationId xmlns:p14="http://schemas.microsoft.com/office/powerpoint/2010/main" val="208332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We can differentiate data by how time is represented: </a:t>
            </a:r>
          </a:p>
          <a:p>
            <a:pPr marL="183202" indent="-183202">
              <a:spcBef>
                <a:spcPct val="0"/>
              </a:spcBef>
              <a:buFont typeface="Arial" panose="020B0604020202020204" pitchFamily="34" charset="0"/>
              <a:buChar char="•"/>
            </a:pPr>
            <a:r>
              <a:rPr lang="en-GB" dirty="0" smtClean="0">
                <a:latin typeface="Open Sans" panose="020B0606030504020204" pitchFamily="34" charset="0"/>
                <a:ea typeface="Open Sans" panose="020B0606030504020204" pitchFamily="34" charset="0"/>
                <a:cs typeface="Open Sans" panose="020B0606030504020204" pitchFamily="34" charset="0"/>
              </a:rPr>
              <a:t>Cross-sectional – data from one-point of time for multiple cases and variables (a </a:t>
            </a:r>
            <a:r>
              <a:rPr lang="en-GB" b="0" dirty="0" smtClean="0">
                <a:latin typeface="Open Sans" panose="020B0606030504020204" pitchFamily="34" charset="0"/>
                <a:ea typeface="Open Sans" panose="020B0606030504020204" pitchFamily="34" charset="0"/>
                <a:cs typeface="Open Sans" panose="020B0606030504020204" pitchFamily="34" charset="0"/>
              </a:rPr>
              <a:t>snap-shot)</a:t>
            </a:r>
          </a:p>
          <a:p>
            <a:pPr marL="183202" indent="-183202">
              <a:spcBef>
                <a:spcPct val="0"/>
              </a:spcBef>
              <a:buFont typeface="Arial" panose="020B0604020202020204" pitchFamily="34" charset="0"/>
              <a:buChar char="•"/>
            </a:pPr>
            <a:r>
              <a:rPr lang="en-GB" dirty="0" smtClean="0">
                <a:latin typeface="Open Sans" panose="020B0606030504020204" pitchFamily="34" charset="0"/>
                <a:ea typeface="Open Sans" panose="020B0606030504020204" pitchFamily="34" charset="0"/>
                <a:cs typeface="Open Sans" panose="020B0606030504020204" pitchFamily="34" charset="0"/>
              </a:rPr>
              <a:t>Repeated cross sectional – when cross-sectional surveys, which collect data from a sample in a single point of time, are repeated with new samples we get repeated cross-sectional data. Comparing data from the different samples then allows analysis of trends</a:t>
            </a:r>
          </a:p>
          <a:p>
            <a:pPr marL="183202" indent="-183202">
              <a:spcBef>
                <a:spcPct val="0"/>
              </a:spcBef>
              <a:buFont typeface="Arial" panose="020B0604020202020204" pitchFamily="34" charset="0"/>
              <a:buChar char="•"/>
            </a:pPr>
            <a:r>
              <a:rPr lang="en-GB" dirty="0" smtClean="0">
                <a:latin typeface="Open Sans" panose="020B0606030504020204" pitchFamily="34" charset="0"/>
                <a:ea typeface="Open Sans" panose="020B0606030504020204" pitchFamily="34" charset="0"/>
                <a:cs typeface="Open Sans" panose="020B0606030504020204" pitchFamily="34" charset="0"/>
              </a:rPr>
              <a:t>A time series is a series of data points in time order, often at equally spaced points in time. Aggregate macro data for countries and regions are often time-series data. The individual time points may come from sample surveys. For example, the standard measure of unemployment in many European countries comes from countries Labour Force Survey. </a:t>
            </a:r>
          </a:p>
          <a:p>
            <a:pPr marL="183202" indent="-183202">
              <a:spcBef>
                <a:spcPct val="0"/>
              </a:spcBef>
              <a:buFont typeface="Arial" panose="020B0604020202020204" pitchFamily="34" charset="0"/>
              <a:buChar char="•"/>
            </a:pPr>
            <a:r>
              <a:rPr lang="en-GB" dirty="0" smtClean="0">
                <a:latin typeface="Open Sans" panose="020B0606030504020204" pitchFamily="34" charset="0"/>
                <a:ea typeface="Open Sans" panose="020B0606030504020204" pitchFamily="34" charset="0"/>
                <a:cs typeface="Open Sans" panose="020B0606030504020204" pitchFamily="34" charset="0"/>
              </a:rPr>
              <a:t>Longitudinal studies – follow the same units over time. Panel studies collect information from the panel members in intervals known as ‘waves’, which tend to be frequent. [example of household panel studies] </a:t>
            </a:r>
            <a:endParaRPr lang="sl-SI"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138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noProof="0" dirty="0" smtClean="0">
                <a:latin typeface="Open Sans" panose="020B0606030504020204" pitchFamily="34" charset="0"/>
                <a:ea typeface="Open Sans" panose="020B0606030504020204" pitchFamily="34" charset="0"/>
                <a:cs typeface="Open Sans" panose="020B0606030504020204" pitchFamily="34" charset="0"/>
              </a:rPr>
              <a:t>Now we will see where you</a:t>
            </a:r>
            <a:r>
              <a:rPr lang="en-GB" baseline="0" noProof="0" dirty="0" smtClean="0">
                <a:latin typeface="Open Sans" panose="020B0606030504020204" pitchFamily="34" charset="0"/>
                <a:ea typeface="Open Sans" panose="020B0606030504020204" pitchFamily="34" charset="0"/>
                <a:cs typeface="Open Sans" panose="020B0606030504020204" pitchFamily="34" charset="0"/>
              </a:rPr>
              <a:t> can find data</a:t>
            </a:r>
            <a:endParaRPr lang="en-GB" noProof="0" dirty="0">
              <a:latin typeface="Open Sans" panose="020B0606030504020204" pitchFamily="34" charset="0"/>
              <a:ea typeface="Open Sans" panose="020B0606030504020204" pitchFamily="34" charset="0"/>
              <a:cs typeface="Open Sans" panose="020B0606030504020204" pitchFamily="34" charset="0"/>
            </a:endParaRPr>
          </a:p>
        </p:txBody>
      </p:sp>
      <p:sp>
        <p:nvSpPr>
          <p:cNvPr id="111" name="Google Shape;1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spcBef>
                <a:spcPct val="0"/>
              </a:spcBef>
            </a:pPr>
            <a:r>
              <a:rPr lang="en-US" dirty="0" smtClean="0">
                <a:latin typeface="Open Sans" panose="020B0606030504020204" pitchFamily="34" charset="0"/>
                <a:ea typeface="Open Sans" panose="020B0606030504020204" pitchFamily="34" charset="0"/>
                <a:cs typeface="Open Sans" panose="020B0606030504020204" pitchFamily="34" charset="0"/>
              </a:rPr>
              <a:t>European social science data archives provide access to extensive collections of data</a:t>
            </a:r>
            <a:r>
              <a:rPr lang="en-GB" dirty="0" smtClean="0">
                <a:latin typeface="Open Sans" panose="020B0606030504020204" pitchFamily="34" charset="0"/>
                <a:ea typeface="Open Sans" panose="020B0606030504020204" pitchFamily="34" charset="0"/>
                <a:cs typeface="Open Sans" panose="020B0606030504020204" pitchFamily="34" charset="0"/>
              </a:rPr>
              <a:t>.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Each archive’s collection is unique.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Archives vary in size.</a:t>
            </a:r>
            <a:r>
              <a:rPr lang="en-GB" baseline="0" dirty="0" smtClean="0">
                <a:latin typeface="Open Sans" panose="020B0606030504020204" pitchFamily="34" charset="0"/>
                <a:ea typeface="Open Sans" panose="020B0606030504020204" pitchFamily="34" charset="0"/>
                <a:cs typeface="Open Sans" panose="020B0606030504020204" pitchFamily="34" charset="0"/>
              </a:rPr>
              <a:t> L</a:t>
            </a:r>
            <a:r>
              <a:rPr lang="en-GB" dirty="0" smtClean="0">
                <a:latin typeface="Open Sans" panose="020B0606030504020204" pitchFamily="34" charset="0"/>
                <a:ea typeface="Open Sans" panose="020B0606030504020204" pitchFamily="34" charset="0"/>
                <a:cs typeface="Open Sans" panose="020B0606030504020204" pitchFamily="34" charset="0"/>
              </a:rPr>
              <a:t>arge archives may provide both national and international data and small archives can have more limited national data collections.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Quantitative data is most common, particularly data from social surveys. Making social science archives a key source of individual level data </a:t>
            </a:r>
          </a:p>
          <a:p>
            <a:pPr>
              <a:spcBef>
                <a:spcPct val="0"/>
              </a:spcBef>
            </a:pPr>
            <a:r>
              <a:rPr lang="en-US" dirty="0" smtClean="0">
                <a:latin typeface="Open Sans" panose="020B0606030504020204" pitchFamily="34" charset="0"/>
                <a:ea typeface="Open Sans" panose="020B0606030504020204" pitchFamily="34" charset="0"/>
                <a:cs typeface="Open Sans" panose="020B0606030504020204" pitchFamily="34" charset="0"/>
              </a:rPr>
              <a:t>Some archives also include qualitative data, for example, interview transcripts and field notes.</a:t>
            </a:r>
            <a:endParaRPr lang="en-GB" dirty="0" smtClean="0">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Sources of data include major collaborative studies, official statistics and government studies to small research projects and individual researchers.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Collections can include current data (though note the processing of data means data might not be archived for many months after data collection). They can also include older data collections including studies that have been collecting data over decades. </a:t>
            </a:r>
          </a:p>
          <a:p>
            <a:pPr>
              <a:spcBef>
                <a:spcPct val="0"/>
              </a:spcBef>
            </a:pPr>
            <a:r>
              <a:rPr lang="en-GB" dirty="0" smtClean="0">
                <a:latin typeface="Open Sans" panose="020B0606030504020204" pitchFamily="34" charset="0"/>
                <a:ea typeface="Open Sans" panose="020B0606030504020204" pitchFamily="34" charset="0"/>
                <a:cs typeface="Open Sans" panose="020B0606030504020204" pitchFamily="34" charset="0"/>
              </a:rPr>
              <a:t>There is a general trend towards greater data archiving and sharing due to interest in enhancing public investments in research and in making research more transparent. </a:t>
            </a:r>
          </a:p>
        </p:txBody>
      </p:sp>
      <p:sp>
        <p:nvSpPr>
          <p:cNvPr id="119" name="Google Shape;1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Content (Alternate)">
  <p:cSld name="Split Content (Alternate)">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3881950" y="289711"/>
            <a:ext cx="2446934" cy="2481950"/>
          </a:xfrm>
          <a:prstGeom prst="rect">
            <a:avLst/>
          </a:prstGeom>
          <a:noFill/>
          <a:ln>
            <a:noFill/>
          </a:ln>
        </p:spPr>
        <p:txBody>
          <a:bodyPr spcFirstLastPara="1" wrap="square" lIns="50800" tIns="50800" rIns="50800" bIns="50800" anchor="b" anchorCtr="0"/>
          <a:lstStyle>
            <a:lvl1pPr lvl="0" algn="l">
              <a:lnSpc>
                <a:spcPct val="100000"/>
              </a:lnSpc>
              <a:spcBef>
                <a:spcPts val="0"/>
              </a:spcBef>
              <a:spcAft>
                <a:spcPts val="0"/>
              </a:spcAft>
              <a:buClr>
                <a:srgbClr val="FFFFFF"/>
              </a:buClr>
              <a:buSzPts val="5800"/>
              <a:buFont typeface="Open Sans"/>
              <a:buNone/>
              <a:defRPr sz="5800">
                <a:solidFill>
                  <a:srgbClr val="FFFFFF"/>
                </a:solidFill>
              </a:defRPr>
            </a:lvl1pPr>
            <a:lvl2pPr lvl="1" algn="l">
              <a:lnSpc>
                <a:spcPct val="100000"/>
              </a:lnSpc>
              <a:spcBef>
                <a:spcPts val="0"/>
              </a:spcBef>
              <a:spcAft>
                <a:spcPts val="0"/>
              </a:spcAft>
              <a:buClr>
                <a:srgbClr val="6A6C77"/>
              </a:buClr>
              <a:buSzPts val="1800"/>
              <a:buNone/>
              <a:defRPr/>
            </a:lvl2pPr>
            <a:lvl3pPr lvl="2" algn="l">
              <a:lnSpc>
                <a:spcPct val="100000"/>
              </a:lnSpc>
              <a:spcBef>
                <a:spcPts val="0"/>
              </a:spcBef>
              <a:spcAft>
                <a:spcPts val="0"/>
              </a:spcAft>
              <a:buClr>
                <a:srgbClr val="6A6C77"/>
              </a:buClr>
              <a:buSzPts val="1800"/>
              <a:buNone/>
              <a:defRPr/>
            </a:lvl3pPr>
            <a:lvl4pPr lvl="3" algn="l">
              <a:lnSpc>
                <a:spcPct val="100000"/>
              </a:lnSpc>
              <a:spcBef>
                <a:spcPts val="0"/>
              </a:spcBef>
              <a:spcAft>
                <a:spcPts val="0"/>
              </a:spcAft>
              <a:buClr>
                <a:srgbClr val="6A6C77"/>
              </a:buClr>
              <a:buSzPts val="1800"/>
              <a:buNone/>
              <a:defRPr/>
            </a:lvl4pPr>
            <a:lvl5pPr lvl="4" algn="l">
              <a:lnSpc>
                <a:spcPct val="100000"/>
              </a:lnSpc>
              <a:spcBef>
                <a:spcPts val="0"/>
              </a:spcBef>
              <a:spcAft>
                <a:spcPts val="0"/>
              </a:spcAft>
              <a:buClr>
                <a:srgbClr val="6A6C77"/>
              </a:buClr>
              <a:buSzPts val="1800"/>
              <a:buNone/>
              <a:defRPr/>
            </a:lvl5pPr>
            <a:lvl6pPr lvl="5" algn="l">
              <a:lnSpc>
                <a:spcPct val="100000"/>
              </a:lnSpc>
              <a:spcBef>
                <a:spcPts val="0"/>
              </a:spcBef>
              <a:spcAft>
                <a:spcPts val="0"/>
              </a:spcAft>
              <a:buClr>
                <a:srgbClr val="6A6C77"/>
              </a:buClr>
              <a:buSzPts val="1800"/>
              <a:buNone/>
              <a:defRPr/>
            </a:lvl6pPr>
            <a:lvl7pPr lvl="6" algn="l">
              <a:lnSpc>
                <a:spcPct val="100000"/>
              </a:lnSpc>
              <a:spcBef>
                <a:spcPts val="0"/>
              </a:spcBef>
              <a:spcAft>
                <a:spcPts val="0"/>
              </a:spcAft>
              <a:buClr>
                <a:srgbClr val="6A6C77"/>
              </a:buClr>
              <a:buSzPts val="1800"/>
              <a:buNone/>
              <a:defRPr/>
            </a:lvl7pPr>
            <a:lvl8pPr lvl="7" algn="l">
              <a:lnSpc>
                <a:spcPct val="100000"/>
              </a:lnSpc>
              <a:spcBef>
                <a:spcPts val="0"/>
              </a:spcBef>
              <a:spcAft>
                <a:spcPts val="0"/>
              </a:spcAft>
              <a:buClr>
                <a:srgbClr val="6A6C77"/>
              </a:buClr>
              <a:buSzPts val="1800"/>
              <a:buNone/>
              <a:defRPr/>
            </a:lvl8pPr>
            <a:lvl9pPr lvl="8" algn="l">
              <a:lnSpc>
                <a:spcPct val="100000"/>
              </a:lnSpc>
              <a:spcBef>
                <a:spcPts val="0"/>
              </a:spcBef>
              <a:spcAft>
                <a:spcPts val="0"/>
              </a:spcAft>
              <a:buClr>
                <a:srgbClr val="6A6C77"/>
              </a:buClr>
              <a:buSzPts val="1800"/>
              <a:buNone/>
              <a:defRPr/>
            </a:lvl9pPr>
          </a:lstStyle>
          <a:p>
            <a:endParaRPr/>
          </a:p>
        </p:txBody>
      </p:sp>
      <p:sp>
        <p:nvSpPr>
          <p:cNvPr id="38" name="Google Shape;38;p5"/>
          <p:cNvSpPr txBox="1">
            <a:spLocks noGrp="1"/>
          </p:cNvSpPr>
          <p:nvPr>
            <p:ph type="body" idx="1"/>
          </p:nvPr>
        </p:nvSpPr>
        <p:spPr>
          <a:xfrm>
            <a:off x="491066" y="7143184"/>
            <a:ext cx="2753189" cy="2108040"/>
          </a:xfrm>
          <a:prstGeom prst="rect">
            <a:avLst/>
          </a:prstGeom>
          <a:noFill/>
          <a:ln>
            <a:noFill/>
          </a:ln>
        </p:spPr>
        <p:txBody>
          <a:bodyPr spcFirstLastPara="1" wrap="square" lIns="50800" tIns="50800" rIns="50800" bIns="50800" anchor="ctr" anchorCtr="0"/>
          <a:lstStyle>
            <a:lvl1pPr marL="457200" lvl="0" indent="-228600" algn="l">
              <a:lnSpc>
                <a:spcPct val="100000"/>
              </a:lnSpc>
              <a:spcBef>
                <a:spcPts val="4200"/>
              </a:spcBef>
              <a:spcAft>
                <a:spcPts val="0"/>
              </a:spcAft>
              <a:buClr>
                <a:srgbClr val="6A6C77"/>
              </a:buClr>
              <a:buSzPts val="3200"/>
              <a:buFont typeface="Open Sans"/>
              <a:buNone/>
              <a:defRPr>
                <a:solidFill>
                  <a:srgbClr val="6A6C77"/>
                </a:solidFill>
              </a:defRPr>
            </a:lvl1pPr>
            <a:lvl2pPr marL="914400" lvl="1" indent="-228600" algn="l">
              <a:lnSpc>
                <a:spcPct val="100000"/>
              </a:lnSpc>
              <a:spcBef>
                <a:spcPts val="4200"/>
              </a:spcBef>
              <a:spcAft>
                <a:spcPts val="0"/>
              </a:spcAft>
              <a:buClr>
                <a:srgbClr val="6A6C77"/>
              </a:buClr>
              <a:buSzPts val="3200"/>
              <a:buFont typeface="Open Sans"/>
              <a:buNone/>
              <a:defRPr>
                <a:solidFill>
                  <a:srgbClr val="6A6C77"/>
                </a:solidFill>
              </a:defRPr>
            </a:lvl2pPr>
            <a:lvl3pPr marL="1371600" lvl="2" indent="-228600" algn="l">
              <a:lnSpc>
                <a:spcPct val="100000"/>
              </a:lnSpc>
              <a:spcBef>
                <a:spcPts val="4200"/>
              </a:spcBef>
              <a:spcAft>
                <a:spcPts val="0"/>
              </a:spcAft>
              <a:buClr>
                <a:srgbClr val="6A6C77"/>
              </a:buClr>
              <a:buSzPts val="3200"/>
              <a:buFont typeface="Open Sans"/>
              <a:buNone/>
              <a:defRPr>
                <a:solidFill>
                  <a:srgbClr val="6A6C77"/>
                </a:solidFill>
              </a:defRPr>
            </a:lvl3pPr>
            <a:lvl4pPr marL="1828800" lvl="3" indent="-228600" algn="l">
              <a:lnSpc>
                <a:spcPct val="100000"/>
              </a:lnSpc>
              <a:spcBef>
                <a:spcPts val="4200"/>
              </a:spcBef>
              <a:spcAft>
                <a:spcPts val="0"/>
              </a:spcAft>
              <a:buClr>
                <a:srgbClr val="6A6C77"/>
              </a:buClr>
              <a:buSzPts val="3200"/>
              <a:buFont typeface="Open Sans"/>
              <a:buNone/>
              <a:defRPr>
                <a:solidFill>
                  <a:srgbClr val="6A6C77"/>
                </a:solidFill>
              </a:defRPr>
            </a:lvl4pPr>
            <a:lvl5pPr marL="2286000" lvl="4" indent="-228600" algn="l">
              <a:lnSpc>
                <a:spcPct val="100000"/>
              </a:lnSpc>
              <a:spcBef>
                <a:spcPts val="4200"/>
              </a:spcBef>
              <a:spcAft>
                <a:spcPts val="0"/>
              </a:spcAft>
              <a:buClr>
                <a:srgbClr val="6A6C77"/>
              </a:buClr>
              <a:buSzPts val="3200"/>
              <a:buFont typeface="Open Sans"/>
              <a:buNone/>
              <a:defRPr>
                <a:solidFill>
                  <a:srgbClr val="6A6C77"/>
                </a:solidFill>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39" name="Google Shape;39;p5"/>
          <p:cNvSpPr>
            <a:spLocks noGrp="1"/>
          </p:cNvSpPr>
          <p:nvPr>
            <p:ph type="pic" idx="2"/>
          </p:nvPr>
        </p:nvSpPr>
        <p:spPr>
          <a:xfrm>
            <a:off x="7327900" y="647700"/>
            <a:ext cx="4953000" cy="5207000"/>
          </a:xfrm>
          <a:prstGeom prst="rect">
            <a:avLst/>
          </a:prstGeom>
          <a:noFill/>
          <a:ln>
            <a:noFill/>
          </a:ln>
        </p:spPr>
        <p:txBody>
          <a:bodyPr spcFirstLastPara="1" wrap="square" lIns="50800" tIns="50800" rIns="50800" bIns="50800" anchor="ctr" anchorCtr="0"/>
          <a:lstStyle>
            <a:lvl1pPr marR="0" lvl="0"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1pPr>
            <a:lvl2pPr marR="0" lvl="1"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2pPr>
            <a:lvl3pPr marR="0" lvl="2"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3pPr>
            <a:lvl4pPr marR="0" lvl="3"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4pPr>
            <a:lvl5pPr marR="0" lvl="4"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5pPr>
            <a:lvl6pPr marR="0" lvl="5" algn="l" rtl="0">
              <a:lnSpc>
                <a:spcPct val="100000"/>
              </a:lnSpc>
              <a:spcBef>
                <a:spcPts val="4200"/>
              </a:spcBef>
              <a:spcAft>
                <a:spcPts val="0"/>
              </a:spcAft>
              <a:buClr>
                <a:srgbClr val="6A6C76"/>
              </a:buClr>
              <a:buSzPts val="4640"/>
              <a:buFont typeface="Helvetica Neue"/>
              <a:buChar char="•"/>
              <a:defRPr sz="3200" b="0" i="0" u="none" strike="noStrike" cap="none">
                <a:solidFill>
                  <a:srgbClr val="6A6C76"/>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6A6C76"/>
              </a:buClr>
              <a:buSzPts val="4640"/>
              <a:buFont typeface="Helvetica Neue"/>
              <a:buChar char="•"/>
              <a:defRPr sz="3200" b="0" i="0" u="none" strike="noStrike" cap="none">
                <a:solidFill>
                  <a:srgbClr val="6A6C76"/>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6A6C76"/>
              </a:buClr>
              <a:buSzPts val="4640"/>
              <a:buFont typeface="Helvetica Neue"/>
              <a:buChar char="•"/>
              <a:defRPr sz="3200" b="0" i="0" u="none" strike="noStrike" cap="none">
                <a:solidFill>
                  <a:srgbClr val="6A6C76"/>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6A6C76"/>
              </a:buClr>
              <a:buSzPts val="4640"/>
              <a:buFont typeface="Helvetica Neue"/>
              <a:buChar char="•"/>
              <a:defRPr sz="3200" b="0" i="0" u="none" strike="noStrike" cap="none">
                <a:solidFill>
                  <a:srgbClr val="6A6C76"/>
                </a:solidFill>
                <a:latin typeface="Helvetica Neue"/>
                <a:ea typeface="Helvetica Neue"/>
                <a:cs typeface="Helvetica Neue"/>
                <a:sym typeface="Helvetica Neue"/>
              </a:defRPr>
            </a:lvl9pPr>
          </a:lstStyle>
          <a:p>
            <a:endParaRPr/>
          </a:p>
        </p:txBody>
      </p:sp>
      <p:sp>
        <p:nvSpPr>
          <p:cNvPr id="40" name="Google Shape;40;p5"/>
          <p:cNvSpPr txBox="1">
            <a:spLocks noGrp="1"/>
          </p:cNvSpPr>
          <p:nvPr>
            <p:ph type="body" idx="3"/>
          </p:nvPr>
        </p:nvSpPr>
        <p:spPr>
          <a:xfrm>
            <a:off x="7010400" y="6540500"/>
            <a:ext cx="5549900" cy="2806700"/>
          </a:xfrm>
          <a:prstGeom prst="rect">
            <a:avLst/>
          </a:prstGeom>
          <a:noFill/>
          <a:ln>
            <a:noFill/>
          </a:ln>
        </p:spPr>
        <p:txBody>
          <a:bodyPr spcFirstLastPara="1" wrap="square" lIns="50800" tIns="50800" rIns="50800" bIns="50800" anchor="ctr" anchorCtr="0"/>
          <a:lstStyle>
            <a:lvl1pPr marL="457200" lvl="0" indent="-394335" algn="l">
              <a:lnSpc>
                <a:spcPct val="100000"/>
              </a:lnSpc>
              <a:spcBef>
                <a:spcPts val="4200"/>
              </a:spcBef>
              <a:spcAft>
                <a:spcPts val="0"/>
              </a:spcAft>
              <a:buClr>
                <a:srgbClr val="6A6C76"/>
              </a:buClr>
              <a:buSzPts val="2610"/>
              <a:buChar char="•"/>
              <a:defRPr/>
            </a:lvl1pPr>
            <a:lvl2pPr marL="914400" lvl="1" indent="-394335" algn="l">
              <a:lnSpc>
                <a:spcPct val="100000"/>
              </a:lnSpc>
              <a:spcBef>
                <a:spcPts val="4200"/>
              </a:spcBef>
              <a:spcAft>
                <a:spcPts val="0"/>
              </a:spcAft>
              <a:buClr>
                <a:srgbClr val="6A6C76"/>
              </a:buClr>
              <a:buSzPts val="2610"/>
              <a:buChar char="•"/>
              <a:defRPr/>
            </a:lvl2pPr>
            <a:lvl3pPr marL="1371600" lvl="2" indent="-394335" algn="l">
              <a:lnSpc>
                <a:spcPct val="100000"/>
              </a:lnSpc>
              <a:spcBef>
                <a:spcPts val="4200"/>
              </a:spcBef>
              <a:spcAft>
                <a:spcPts val="0"/>
              </a:spcAft>
              <a:buClr>
                <a:srgbClr val="6A6C76"/>
              </a:buClr>
              <a:buSzPts val="2610"/>
              <a:buChar char="•"/>
              <a:defRPr/>
            </a:lvl3pPr>
            <a:lvl4pPr marL="1828800" lvl="3" indent="-394335" algn="l">
              <a:lnSpc>
                <a:spcPct val="100000"/>
              </a:lnSpc>
              <a:spcBef>
                <a:spcPts val="4200"/>
              </a:spcBef>
              <a:spcAft>
                <a:spcPts val="0"/>
              </a:spcAft>
              <a:buClr>
                <a:srgbClr val="6A6C76"/>
              </a:buClr>
              <a:buSzPts val="2610"/>
              <a:buChar char="•"/>
              <a:defRPr/>
            </a:lvl4pPr>
            <a:lvl5pPr marL="2286000" lvl="4" indent="-394335" algn="l">
              <a:lnSpc>
                <a:spcPct val="100000"/>
              </a:lnSpc>
              <a:spcBef>
                <a:spcPts val="42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59B98952-F8D9-4874-AC04-265A9DA1E21D}" type="datetimeFigureOut">
              <a:rPr lang="sl-SI" smtClean="0"/>
              <a:t>2. 09. 2019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00E670B-896E-4569-A0FF-0CC6B7B5F59B}" type="slidenum">
              <a:rPr lang="sl-SI" smtClean="0"/>
              <a:t>‹#›</a:t>
            </a:fld>
            <a:endParaRPr lang="sl-SI"/>
          </a:p>
        </p:txBody>
      </p:sp>
    </p:spTree>
    <p:extLst>
      <p:ext uri="{BB962C8B-B14F-4D97-AF65-F5344CB8AC3E}">
        <p14:creationId xmlns:p14="http://schemas.microsoft.com/office/powerpoint/2010/main" val="128565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sl-SI"/>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B98952-F8D9-4874-AC04-265A9DA1E21D}" type="datetimeFigureOut">
              <a:rPr lang="sl-SI" smtClean="0"/>
              <a:t>2. 09. 2019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00E670B-896E-4569-A0FF-0CC6B7B5F59B}" type="slidenum">
              <a:rPr lang="sl-SI" smtClean="0"/>
              <a:t>‹#›</a:t>
            </a:fld>
            <a:endParaRPr lang="sl-SI"/>
          </a:p>
        </p:txBody>
      </p:sp>
    </p:spTree>
    <p:extLst>
      <p:ext uri="{BB962C8B-B14F-4D97-AF65-F5344CB8AC3E}">
        <p14:creationId xmlns:p14="http://schemas.microsoft.com/office/powerpoint/2010/main" val="4248404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894080" y="2596444"/>
            <a:ext cx="5527040"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6583680" y="2596444"/>
            <a:ext cx="5527040"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59B98952-F8D9-4874-AC04-265A9DA1E21D}" type="datetimeFigureOut">
              <a:rPr lang="sl-SI" smtClean="0"/>
              <a:t>2. 09. 2019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00E670B-896E-4569-A0FF-0CC6B7B5F59B}" type="slidenum">
              <a:rPr lang="sl-SI" smtClean="0"/>
              <a:t>‹#›</a:t>
            </a:fld>
            <a:endParaRPr lang="sl-SI"/>
          </a:p>
        </p:txBody>
      </p:sp>
    </p:spTree>
    <p:extLst>
      <p:ext uri="{BB962C8B-B14F-4D97-AF65-F5344CB8AC3E}">
        <p14:creationId xmlns:p14="http://schemas.microsoft.com/office/powerpoint/2010/main" val="1647418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sl-SI"/>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59B98952-F8D9-4874-AC04-265A9DA1E21D}" type="datetimeFigureOut">
              <a:rPr lang="sl-SI" smtClean="0"/>
              <a:t>2. 09. 2019</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900E670B-896E-4569-A0FF-0CC6B7B5F59B}" type="slidenum">
              <a:rPr lang="sl-SI" smtClean="0"/>
              <a:t>‹#›</a:t>
            </a:fld>
            <a:endParaRPr lang="sl-SI"/>
          </a:p>
        </p:txBody>
      </p:sp>
    </p:spTree>
    <p:extLst>
      <p:ext uri="{BB962C8B-B14F-4D97-AF65-F5344CB8AC3E}">
        <p14:creationId xmlns:p14="http://schemas.microsoft.com/office/powerpoint/2010/main" val="3855809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59B98952-F8D9-4874-AC04-265A9DA1E21D}" type="datetimeFigureOut">
              <a:rPr lang="sl-SI" smtClean="0"/>
              <a:t>2. 09. 2019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900E670B-896E-4569-A0FF-0CC6B7B5F59B}" type="slidenum">
              <a:rPr lang="sl-SI" smtClean="0"/>
              <a:t>‹#›</a:t>
            </a:fld>
            <a:endParaRPr lang="sl-SI"/>
          </a:p>
        </p:txBody>
      </p:sp>
    </p:spTree>
    <p:extLst>
      <p:ext uri="{BB962C8B-B14F-4D97-AF65-F5344CB8AC3E}">
        <p14:creationId xmlns:p14="http://schemas.microsoft.com/office/powerpoint/2010/main" val="1765835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05BF1D-5B03-D84E-A5B7-29DC9D098B81}" type="datetimeFigureOut">
              <a:rPr lang="en-US" altLang="nl-NL" smtClean="0"/>
              <a:pPr>
                <a:defRPr/>
              </a:pPr>
              <a:t>9/2/2019</a:t>
            </a:fld>
            <a:endParaRPr lang="en-US" altLang="nl-NL"/>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B52440F-D15F-DF4E-AD7D-399842ADA7D0}" type="slidenum">
              <a:rPr lang="en-US" altLang="nl-NL" smtClean="0"/>
              <a:pPr>
                <a:defRPr/>
              </a:pPr>
              <a:t>‹#›</a:t>
            </a:fld>
            <a:endParaRPr lang="en-US" altLang="nl-NL"/>
          </a:p>
        </p:txBody>
      </p:sp>
      <p:sp>
        <p:nvSpPr>
          <p:cNvPr id="5" name="Rectangle 7"/>
          <p:cNvSpPr>
            <a:spLocks noChangeArrowheads="1"/>
          </p:cNvSpPr>
          <p:nvPr userDrawn="1"/>
        </p:nvSpPr>
        <p:spPr bwMode="auto">
          <a:xfrm>
            <a:off x="1772356" y="3117992"/>
            <a:ext cx="10329333" cy="1668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defRPr/>
            </a:pPr>
            <a:r>
              <a:rPr lang="en-US" altLang="nl-NL" sz="2560">
                <a:latin typeface="Verdana" charset="0"/>
              </a:rPr>
              <a:t>Only use this slide to present a screenshot of an application. As no style is applied, the screenshot can take up the whole slide. For all other information please use the slide with preset style!</a:t>
            </a:r>
          </a:p>
        </p:txBody>
      </p:sp>
    </p:spTree>
    <p:extLst>
      <p:ext uri="{BB962C8B-B14F-4D97-AF65-F5344CB8AC3E}">
        <p14:creationId xmlns:p14="http://schemas.microsoft.com/office/powerpoint/2010/main" val="3979621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sl-SI"/>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59B98952-F8D9-4874-AC04-265A9DA1E21D}" type="datetimeFigureOut">
              <a:rPr lang="sl-SI" smtClean="0"/>
              <a:t>2. 09. 2019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00E670B-896E-4569-A0FF-0CC6B7B5F59B}" type="slidenum">
              <a:rPr lang="sl-SI" smtClean="0"/>
              <a:t>‹#›</a:t>
            </a:fld>
            <a:endParaRPr lang="sl-SI"/>
          </a:p>
        </p:txBody>
      </p:sp>
    </p:spTree>
    <p:extLst>
      <p:ext uri="{BB962C8B-B14F-4D97-AF65-F5344CB8AC3E}">
        <p14:creationId xmlns:p14="http://schemas.microsoft.com/office/powerpoint/2010/main" val="1374254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sl-SI"/>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sl-SI"/>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59B98952-F8D9-4874-AC04-265A9DA1E21D}" type="datetimeFigureOut">
              <a:rPr lang="sl-SI" smtClean="0"/>
              <a:t>2. 09. 2019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00E670B-896E-4569-A0FF-0CC6B7B5F59B}" type="slidenum">
              <a:rPr lang="sl-SI" smtClean="0"/>
              <a:t>‹#›</a:t>
            </a:fld>
            <a:endParaRPr lang="sl-SI"/>
          </a:p>
        </p:txBody>
      </p:sp>
    </p:spTree>
    <p:extLst>
      <p:ext uri="{BB962C8B-B14F-4D97-AF65-F5344CB8AC3E}">
        <p14:creationId xmlns:p14="http://schemas.microsoft.com/office/powerpoint/2010/main" val="15516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59B98952-F8D9-4874-AC04-265A9DA1E21D}" type="datetimeFigureOut">
              <a:rPr lang="sl-SI" smtClean="0"/>
              <a:t>2. 09. 2019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00E670B-896E-4569-A0FF-0CC6B7B5F59B}" type="slidenum">
              <a:rPr lang="sl-SI" smtClean="0"/>
              <a:t>‹#›</a:t>
            </a:fld>
            <a:endParaRPr lang="sl-SI"/>
          </a:p>
        </p:txBody>
      </p:sp>
    </p:spTree>
    <p:extLst>
      <p:ext uri="{BB962C8B-B14F-4D97-AF65-F5344CB8AC3E}">
        <p14:creationId xmlns:p14="http://schemas.microsoft.com/office/powerpoint/2010/main" val="3364013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59B98952-F8D9-4874-AC04-265A9DA1E21D}" type="datetimeFigureOut">
              <a:rPr lang="sl-SI" smtClean="0"/>
              <a:t>2. 09. 2019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00E670B-896E-4569-A0FF-0CC6B7B5F59B}" type="slidenum">
              <a:rPr lang="sl-SI" smtClean="0"/>
              <a:t>‹#›</a:t>
            </a:fld>
            <a:endParaRPr lang="sl-SI"/>
          </a:p>
        </p:txBody>
      </p:sp>
    </p:spTree>
    <p:extLst>
      <p:ext uri="{BB962C8B-B14F-4D97-AF65-F5344CB8AC3E}">
        <p14:creationId xmlns:p14="http://schemas.microsoft.com/office/powerpoint/2010/main" val="46176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tandard)">
  <p:cSld name="Content (standard)">
    <p:spTree>
      <p:nvGrpSpPr>
        <p:cNvPr id="1" name="Shape 41"/>
        <p:cNvGrpSpPr/>
        <p:nvPr/>
      </p:nvGrpSpPr>
      <p:grpSpPr>
        <a:xfrm>
          <a:off x="0" y="0"/>
          <a:ext cx="0" cy="0"/>
          <a:chOff x="0" y="0"/>
          <a:chExt cx="0" cy="0"/>
        </a:xfrm>
      </p:grpSpPr>
      <p:sp>
        <p:nvSpPr>
          <p:cNvPr id="42" name="Google Shape;42;p6"/>
          <p:cNvSpPr txBox="1">
            <a:spLocks noGrp="1"/>
          </p:cNvSpPr>
          <p:nvPr>
            <p:ph type="body" idx="1"/>
          </p:nvPr>
        </p:nvSpPr>
        <p:spPr>
          <a:xfrm>
            <a:off x="681565" y="2496211"/>
            <a:ext cx="11037044" cy="4998906"/>
          </a:xfrm>
          <a:prstGeom prst="rect">
            <a:avLst/>
          </a:prstGeom>
          <a:noFill/>
          <a:ln>
            <a:noFill/>
          </a:ln>
        </p:spPr>
        <p:txBody>
          <a:bodyPr spcFirstLastPara="1" wrap="square" lIns="50800" tIns="50800" rIns="50800" bIns="50800" anchor="ctr" anchorCtr="0"/>
          <a:lstStyle>
            <a:lvl1pPr marL="457200" lvl="0" indent="-312039" algn="l">
              <a:lnSpc>
                <a:spcPct val="100000"/>
              </a:lnSpc>
              <a:spcBef>
                <a:spcPts val="4200"/>
              </a:spcBef>
              <a:spcAft>
                <a:spcPts val="0"/>
              </a:spcAft>
              <a:buClr>
                <a:srgbClr val="6A6C76"/>
              </a:buClr>
              <a:buSzPts val="1314"/>
              <a:buChar char="•"/>
              <a:defRPr/>
            </a:lvl1pPr>
            <a:lvl2pPr marL="914400" lvl="1" indent="-285750" algn="l">
              <a:lnSpc>
                <a:spcPct val="100000"/>
              </a:lnSpc>
              <a:spcBef>
                <a:spcPts val="4200"/>
              </a:spcBef>
              <a:spcAft>
                <a:spcPts val="0"/>
              </a:spcAft>
              <a:buClr>
                <a:srgbClr val="6A6C76"/>
              </a:buClr>
              <a:buSzPts val="900"/>
              <a:buChar char="•"/>
              <a:defRPr/>
            </a:lvl2pPr>
            <a:lvl3pPr marL="1371600" lvl="2" indent="-285750" algn="l">
              <a:lnSpc>
                <a:spcPct val="100000"/>
              </a:lnSpc>
              <a:spcBef>
                <a:spcPts val="4200"/>
              </a:spcBef>
              <a:spcAft>
                <a:spcPts val="0"/>
              </a:spcAft>
              <a:buClr>
                <a:srgbClr val="6A6C76"/>
              </a:buClr>
              <a:buSzPts val="900"/>
              <a:buChar char="•"/>
              <a:defRPr/>
            </a:lvl3pPr>
            <a:lvl4pPr marL="1828800" lvl="3" indent="-285750" algn="l">
              <a:lnSpc>
                <a:spcPct val="100000"/>
              </a:lnSpc>
              <a:spcBef>
                <a:spcPts val="4200"/>
              </a:spcBef>
              <a:spcAft>
                <a:spcPts val="0"/>
              </a:spcAft>
              <a:buClr>
                <a:srgbClr val="6A6C76"/>
              </a:buClr>
              <a:buSzPts val="900"/>
              <a:buChar char="•"/>
              <a:defRPr/>
            </a:lvl4pPr>
            <a:lvl5pPr marL="2286000" lvl="4" indent="-285750" algn="l">
              <a:lnSpc>
                <a:spcPct val="100000"/>
              </a:lnSpc>
              <a:spcBef>
                <a:spcPts val="4200"/>
              </a:spcBef>
              <a:spcAft>
                <a:spcPts val="0"/>
              </a:spcAft>
              <a:buClr>
                <a:srgbClr val="6A6C76"/>
              </a:buClr>
              <a:buSzPts val="90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43" name="Google Shape;43;p6"/>
          <p:cNvSpPr/>
          <p:nvPr/>
        </p:nvSpPr>
        <p:spPr>
          <a:xfrm>
            <a:off x="-1" y="885494"/>
            <a:ext cx="446949" cy="997079"/>
          </a:xfrm>
          <a:prstGeom prst="rect">
            <a:avLst/>
          </a:prstGeom>
          <a:solidFill>
            <a:srgbClr val="6A6C77"/>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cxnSp>
        <p:nvCxnSpPr>
          <p:cNvPr id="44" name="Google Shape;44;p6"/>
          <p:cNvCxnSpPr/>
          <p:nvPr/>
        </p:nvCxnSpPr>
        <p:spPr>
          <a:xfrm>
            <a:off x="1286191" y="9119885"/>
            <a:ext cx="10432418" cy="1"/>
          </a:xfrm>
          <a:prstGeom prst="straightConnector1">
            <a:avLst/>
          </a:prstGeom>
          <a:noFill/>
          <a:ln w="25400" cap="flat" cmpd="sng">
            <a:solidFill>
              <a:srgbClr val="98C5E8"/>
            </a:solidFill>
            <a:prstDash val="solid"/>
            <a:miter lim="400000"/>
            <a:headEnd type="none" w="sm" len="sm"/>
            <a:tailEnd type="none" w="sm" len="sm"/>
          </a:ln>
        </p:spPr>
      </p:cxnSp>
      <p:pic>
        <p:nvPicPr>
          <p:cNvPr id="45" name="Google Shape;45;p6" descr="Image"/>
          <p:cNvPicPr preferRelativeResize="0"/>
          <p:nvPr/>
        </p:nvPicPr>
        <p:blipFill rotWithShape="1">
          <a:blip r:embed="rId2">
            <a:alphaModFix/>
          </a:blip>
          <a:srcRect/>
          <a:stretch/>
        </p:blipFill>
        <p:spPr>
          <a:xfrm>
            <a:off x="216475" y="9216694"/>
            <a:ext cx="1441730" cy="393904"/>
          </a:xfrm>
          <a:prstGeom prst="rect">
            <a:avLst/>
          </a:prstGeom>
          <a:noFill/>
          <a:ln>
            <a:noFill/>
          </a:ln>
        </p:spPr>
      </p:pic>
      <p:sp>
        <p:nvSpPr>
          <p:cNvPr id="46" name="Google Shape;46;p6"/>
          <p:cNvSpPr txBox="1">
            <a:spLocks noGrp="1"/>
          </p:cNvSpPr>
          <p:nvPr>
            <p:ph type="sldNum" idx="12"/>
          </p:nvPr>
        </p:nvSpPr>
        <p:spPr>
          <a:xfrm>
            <a:off x="11984617" y="8957733"/>
            <a:ext cx="454844" cy="324306"/>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47" name="Google Shape;47;p6"/>
          <p:cNvSpPr txBox="1">
            <a:spLocks noGrp="1"/>
          </p:cNvSpPr>
          <p:nvPr>
            <p:ph type="title"/>
          </p:nvPr>
        </p:nvSpPr>
        <p:spPr>
          <a:xfrm>
            <a:off x="681565" y="885494"/>
            <a:ext cx="11037044" cy="997079"/>
          </a:xfrm>
          <a:prstGeom prst="rect">
            <a:avLst/>
          </a:prstGeom>
          <a:noFill/>
          <a:ln>
            <a:noFill/>
          </a:ln>
        </p:spPr>
        <p:txBody>
          <a:bodyPr spcFirstLastPara="1" wrap="square" lIns="50800" tIns="50800" rIns="50800" bIns="50800" anchor="ctr" anchorCtr="0"/>
          <a:lstStyle>
            <a:lvl1pPr lvl="0" algn="l">
              <a:lnSpc>
                <a:spcPct val="100000"/>
              </a:lnSpc>
              <a:spcBef>
                <a:spcPts val="0"/>
              </a:spcBef>
              <a:spcAft>
                <a:spcPts val="0"/>
              </a:spcAft>
              <a:buClr>
                <a:srgbClr val="6A6C77"/>
              </a:buClr>
              <a:buSzPts val="5800"/>
              <a:buFont typeface="Open Sans"/>
              <a:buNone/>
              <a:defRPr sz="5800"/>
            </a:lvl1pPr>
            <a:lvl2pPr lvl="1" algn="l">
              <a:lnSpc>
                <a:spcPct val="100000"/>
              </a:lnSpc>
              <a:spcBef>
                <a:spcPts val="0"/>
              </a:spcBef>
              <a:spcAft>
                <a:spcPts val="0"/>
              </a:spcAft>
              <a:buClr>
                <a:srgbClr val="6A6C77"/>
              </a:buClr>
              <a:buSzPts val="1800"/>
              <a:buNone/>
              <a:defRPr/>
            </a:lvl2pPr>
            <a:lvl3pPr lvl="2" algn="l">
              <a:lnSpc>
                <a:spcPct val="100000"/>
              </a:lnSpc>
              <a:spcBef>
                <a:spcPts val="0"/>
              </a:spcBef>
              <a:spcAft>
                <a:spcPts val="0"/>
              </a:spcAft>
              <a:buClr>
                <a:srgbClr val="6A6C77"/>
              </a:buClr>
              <a:buSzPts val="1800"/>
              <a:buNone/>
              <a:defRPr/>
            </a:lvl3pPr>
            <a:lvl4pPr lvl="3" algn="l">
              <a:lnSpc>
                <a:spcPct val="100000"/>
              </a:lnSpc>
              <a:spcBef>
                <a:spcPts val="0"/>
              </a:spcBef>
              <a:spcAft>
                <a:spcPts val="0"/>
              </a:spcAft>
              <a:buClr>
                <a:srgbClr val="6A6C77"/>
              </a:buClr>
              <a:buSzPts val="1800"/>
              <a:buNone/>
              <a:defRPr/>
            </a:lvl4pPr>
            <a:lvl5pPr lvl="4" algn="l">
              <a:lnSpc>
                <a:spcPct val="100000"/>
              </a:lnSpc>
              <a:spcBef>
                <a:spcPts val="0"/>
              </a:spcBef>
              <a:spcAft>
                <a:spcPts val="0"/>
              </a:spcAft>
              <a:buClr>
                <a:srgbClr val="6A6C77"/>
              </a:buClr>
              <a:buSzPts val="1800"/>
              <a:buNone/>
              <a:defRPr/>
            </a:lvl5pPr>
            <a:lvl6pPr lvl="5" algn="l">
              <a:lnSpc>
                <a:spcPct val="100000"/>
              </a:lnSpc>
              <a:spcBef>
                <a:spcPts val="0"/>
              </a:spcBef>
              <a:spcAft>
                <a:spcPts val="0"/>
              </a:spcAft>
              <a:buClr>
                <a:srgbClr val="6A6C77"/>
              </a:buClr>
              <a:buSzPts val="1800"/>
              <a:buNone/>
              <a:defRPr/>
            </a:lvl6pPr>
            <a:lvl7pPr lvl="6" algn="l">
              <a:lnSpc>
                <a:spcPct val="100000"/>
              </a:lnSpc>
              <a:spcBef>
                <a:spcPts val="0"/>
              </a:spcBef>
              <a:spcAft>
                <a:spcPts val="0"/>
              </a:spcAft>
              <a:buClr>
                <a:srgbClr val="6A6C77"/>
              </a:buClr>
              <a:buSzPts val="1800"/>
              <a:buNone/>
              <a:defRPr/>
            </a:lvl7pPr>
            <a:lvl8pPr lvl="7" algn="l">
              <a:lnSpc>
                <a:spcPct val="100000"/>
              </a:lnSpc>
              <a:spcBef>
                <a:spcPts val="0"/>
              </a:spcBef>
              <a:spcAft>
                <a:spcPts val="0"/>
              </a:spcAft>
              <a:buClr>
                <a:srgbClr val="6A6C77"/>
              </a:buClr>
              <a:buSzPts val="1800"/>
              <a:buNone/>
              <a:defRPr/>
            </a:lvl8pPr>
            <a:lvl9pPr lvl="8" algn="l">
              <a:lnSpc>
                <a:spcPct val="100000"/>
              </a:lnSpc>
              <a:spcBef>
                <a:spcPts val="0"/>
              </a:spcBef>
              <a:spcAft>
                <a:spcPts val="0"/>
              </a:spcAft>
              <a:buClr>
                <a:srgbClr val="6A6C77"/>
              </a:buClr>
              <a:buSzPts val="1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tandard)">
    <p:spTree>
      <p:nvGrpSpPr>
        <p:cNvPr id="1" name=""/>
        <p:cNvGrpSpPr/>
        <p:nvPr/>
      </p:nvGrpSpPr>
      <p:grpSpPr>
        <a:xfrm>
          <a:off x="0" y="0"/>
          <a:ext cx="0" cy="0"/>
          <a:chOff x="0" y="0"/>
          <a:chExt cx="0" cy="0"/>
        </a:xfrm>
      </p:grpSpPr>
      <p:sp>
        <p:nvSpPr>
          <p:cNvPr id="115" name="Body Level One…"/>
          <p:cNvSpPr txBox="1">
            <a:spLocks noGrp="1"/>
          </p:cNvSpPr>
          <p:nvPr>
            <p:ph type="body" idx="1"/>
          </p:nvPr>
        </p:nvSpPr>
        <p:spPr>
          <a:xfrm>
            <a:off x="681565" y="2496211"/>
            <a:ext cx="11037044" cy="4998906"/>
          </a:xfrm>
          <a:prstGeom prst="rect">
            <a:avLst/>
          </a:prstGeom>
        </p:spPr>
        <p:txBody>
          <a:bodyPr/>
          <a:lstStyle>
            <a:lvl1pPr marL="584200" indent="-584200">
              <a:buSzPct val="73000"/>
              <a:buBlip>
                <a:blip r:embed="rId2"/>
              </a:buBlip>
              <a:defRPr baseline="0">
                <a:solidFill>
                  <a:schemeClr val="tx1"/>
                </a:solidFill>
                <a:latin typeface="Open Sans" panose="020B0606030504020204" pitchFamily="34" charset="0"/>
              </a:defRPr>
            </a:lvl1pPr>
            <a:lvl2pPr>
              <a:buSzPct val="50000"/>
              <a:buBlip>
                <a:blip r:embed="rId2"/>
              </a:buBlip>
              <a:defRPr baseline="0">
                <a:solidFill>
                  <a:schemeClr val="tx1"/>
                </a:solidFill>
                <a:latin typeface="Open Sans" panose="020B0606030504020204" pitchFamily="34" charset="0"/>
              </a:defRPr>
            </a:lvl2pPr>
            <a:lvl3pPr>
              <a:buSzPct val="50000"/>
              <a:buBlip>
                <a:blip r:embed="rId2"/>
              </a:buBlip>
              <a:defRPr baseline="0">
                <a:solidFill>
                  <a:schemeClr val="tx1"/>
                </a:solidFill>
                <a:latin typeface="Open Sans" panose="020B0606030504020204" pitchFamily="34" charset="0"/>
              </a:defRPr>
            </a:lvl3pPr>
            <a:lvl4pPr>
              <a:buSzPct val="50000"/>
              <a:buBlip>
                <a:blip r:embed="rId2"/>
              </a:buBlip>
              <a:defRPr baseline="0">
                <a:solidFill>
                  <a:schemeClr val="tx1"/>
                </a:solidFill>
                <a:latin typeface="Open Sans" panose="020B0606030504020204" pitchFamily="34" charset="0"/>
              </a:defRPr>
            </a:lvl4pPr>
            <a:lvl5pPr>
              <a:buSzPct val="50000"/>
              <a:buBlip>
                <a:blip r:embed="rId2"/>
              </a:buBlip>
              <a:defRPr baseline="0">
                <a:solidFill>
                  <a:schemeClr val="tx1"/>
                </a:solidFill>
                <a:latin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6" name="Rectangle"/>
          <p:cNvSpPr/>
          <p:nvPr/>
        </p:nvSpPr>
        <p:spPr>
          <a:xfrm>
            <a:off x="-1" y="885494"/>
            <a:ext cx="446949" cy="997079"/>
          </a:xfrm>
          <a:prstGeom prst="rect">
            <a:avLst/>
          </a:prstGeom>
          <a:solidFill>
            <a:srgbClr val="6A6C77"/>
          </a:solidFill>
          <a:ln w="12700">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117" name="Line"/>
          <p:cNvSpPr/>
          <p:nvPr/>
        </p:nvSpPr>
        <p:spPr>
          <a:xfrm>
            <a:off x="1286191" y="9119885"/>
            <a:ext cx="10432418" cy="1"/>
          </a:xfrm>
          <a:prstGeom prst="line">
            <a:avLst/>
          </a:prstGeom>
          <a:ln w="25400">
            <a:solidFill>
              <a:srgbClr val="98C5E8"/>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pic>
        <p:nvPicPr>
          <p:cNvPr id="120"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475" y="9216694"/>
            <a:ext cx="1441730" cy="393904"/>
          </a:xfrm>
          <a:prstGeom prst="rect">
            <a:avLst/>
          </a:prstGeom>
          <a:ln w="12700">
            <a:miter lim="400000"/>
          </a:ln>
        </p:spPr>
      </p:pic>
      <p:sp>
        <p:nvSpPr>
          <p:cNvPr id="8" name="Slide Number">
            <a:extLst>
              <a:ext uri="{FF2B5EF4-FFF2-40B4-BE49-F238E27FC236}">
                <a16:creationId xmlns:a16="http://schemas.microsoft.com/office/drawing/2014/main" id="{5C7323E1-68AA-F44D-A64A-BA4B606E8F80}"/>
              </a:ext>
            </a:extLst>
          </p:cNvPr>
          <p:cNvSpPr txBox="1">
            <a:spLocks noGrp="1"/>
          </p:cNvSpPr>
          <p:nvPr>
            <p:ph type="sldNum" sz="quarter" idx="2"/>
          </p:nvPr>
        </p:nvSpPr>
        <p:spPr>
          <a:xfrm>
            <a:off x="11984617" y="8957733"/>
            <a:ext cx="454844" cy="324306"/>
          </a:xfrm>
          <a:prstGeom prst="rect">
            <a:avLst/>
          </a:prstGeom>
        </p:spPr>
        <p:txBody>
          <a:bodyPr/>
          <a:lstStyle>
            <a:lvl1pPr>
              <a:defRPr sz="1200">
                <a:solidFill>
                  <a:srgbClr val="98C5E8"/>
                </a:solidFill>
              </a:defRPr>
            </a:lvl1pPr>
          </a:lstStyle>
          <a:p>
            <a:fld id="{86CB4B4D-7CA3-9044-876B-883B54F8677D}" type="slidenum">
              <a:rPr lang="it-IT" smtClean="0"/>
              <a:pPr/>
              <a:t>‹#›</a:t>
            </a:fld>
            <a:endParaRPr lang="it-IT" dirty="0"/>
          </a:p>
        </p:txBody>
      </p:sp>
      <p:sp>
        <p:nvSpPr>
          <p:cNvPr id="9" name="Title Text">
            <a:extLst>
              <a:ext uri="{FF2B5EF4-FFF2-40B4-BE49-F238E27FC236}">
                <a16:creationId xmlns:a16="http://schemas.microsoft.com/office/drawing/2014/main" id="{94E0C260-697D-8741-AF6F-EFA2BE5C49FF}"/>
              </a:ext>
            </a:extLst>
          </p:cNvPr>
          <p:cNvSpPr txBox="1">
            <a:spLocks noGrp="1"/>
          </p:cNvSpPr>
          <p:nvPr>
            <p:ph type="title"/>
          </p:nvPr>
        </p:nvSpPr>
        <p:spPr>
          <a:xfrm>
            <a:off x="681565" y="885494"/>
            <a:ext cx="11037044" cy="997079"/>
          </a:xfrm>
          <a:prstGeom prst="rect">
            <a:avLst/>
          </a:prstGeom>
        </p:spPr>
        <p:txBody>
          <a:bodyPr>
            <a:normAutofit/>
          </a:bodyPr>
          <a:lstStyle>
            <a:lvl1pPr algn="l">
              <a:defRPr sz="5800" b="1" baseline="0">
                <a:solidFill>
                  <a:schemeClr val="tx1"/>
                </a:solidFill>
                <a:latin typeface="Open Sans" panose="020B0606030504020204" pitchFamily="34" charset="0"/>
              </a:defRPr>
            </a:lvl1pPr>
          </a:lstStyle>
          <a:p>
            <a:r>
              <a:rPr lang="en-US" dirty="0"/>
              <a:t>Click to edit Master title style</a:t>
            </a:r>
            <a:endParaRPr dirty="0"/>
          </a:p>
        </p:txBody>
      </p:sp>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05056" y="9190699"/>
            <a:ext cx="764276" cy="524424"/>
          </a:xfrm>
          <a:prstGeom prst="rect">
            <a:avLst/>
          </a:prstGeom>
        </p:spPr>
      </p:pic>
    </p:spTree>
    <p:extLst>
      <p:ext uri="{BB962C8B-B14F-4D97-AF65-F5344CB8AC3E}">
        <p14:creationId xmlns:p14="http://schemas.microsoft.com/office/powerpoint/2010/main" val="419293351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Empty Slide">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A9633C58-AFEB-3B48-9719-690C6ADCE2A5}"/>
              </a:ext>
            </a:extLst>
          </p:cNvPr>
          <p:cNvSpPr/>
          <p:nvPr userDrawn="1"/>
        </p:nvSpPr>
        <p:spPr>
          <a:xfrm>
            <a:off x="-1" y="885494"/>
            <a:ext cx="446949" cy="997079"/>
          </a:xfrm>
          <a:prstGeom prst="rect">
            <a:avLst/>
          </a:prstGeom>
          <a:solidFill>
            <a:srgbClr val="6A6C77"/>
          </a:solidFill>
          <a:ln w="12700">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3" name="Line">
            <a:extLst>
              <a:ext uri="{FF2B5EF4-FFF2-40B4-BE49-F238E27FC236}">
                <a16:creationId xmlns:a16="http://schemas.microsoft.com/office/drawing/2014/main" id="{F4194387-E31E-7346-8004-708C6DFDD605}"/>
              </a:ext>
            </a:extLst>
          </p:cNvPr>
          <p:cNvSpPr/>
          <p:nvPr userDrawn="1"/>
        </p:nvSpPr>
        <p:spPr>
          <a:xfrm>
            <a:off x="1286191" y="9119885"/>
            <a:ext cx="10432418" cy="1"/>
          </a:xfrm>
          <a:prstGeom prst="line">
            <a:avLst/>
          </a:prstGeom>
          <a:ln w="25400">
            <a:solidFill>
              <a:srgbClr val="98C5E8"/>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pic>
        <p:nvPicPr>
          <p:cNvPr id="4" name="Image" descr="Image">
            <a:extLst>
              <a:ext uri="{FF2B5EF4-FFF2-40B4-BE49-F238E27FC236}">
                <a16:creationId xmlns:a16="http://schemas.microsoft.com/office/drawing/2014/main" id="{1F108C74-AD76-E846-8686-6AC860E2AA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475" y="9216694"/>
            <a:ext cx="1441730" cy="393904"/>
          </a:xfrm>
          <a:prstGeom prst="rect">
            <a:avLst/>
          </a:prstGeom>
          <a:ln w="12700">
            <a:miter lim="400000"/>
          </a:ln>
        </p:spPr>
      </p:pic>
      <p:sp>
        <p:nvSpPr>
          <p:cNvPr id="5" name="Slide Number">
            <a:extLst>
              <a:ext uri="{FF2B5EF4-FFF2-40B4-BE49-F238E27FC236}">
                <a16:creationId xmlns:a16="http://schemas.microsoft.com/office/drawing/2014/main" id="{27065C17-7A4F-8148-817E-DBFC208A0496}"/>
              </a:ext>
            </a:extLst>
          </p:cNvPr>
          <p:cNvSpPr txBox="1">
            <a:spLocks noGrp="1"/>
          </p:cNvSpPr>
          <p:nvPr>
            <p:ph type="sldNum" sz="quarter" idx="2"/>
          </p:nvPr>
        </p:nvSpPr>
        <p:spPr>
          <a:xfrm>
            <a:off x="11984617" y="8957733"/>
            <a:ext cx="454844" cy="324306"/>
          </a:xfrm>
          <a:prstGeom prst="rect">
            <a:avLst/>
          </a:prstGeom>
        </p:spPr>
        <p:txBody>
          <a:bodyPr/>
          <a:lstStyle>
            <a:lvl1pPr>
              <a:defRPr sz="1200">
                <a:solidFill>
                  <a:srgbClr val="98C5E8"/>
                </a:solidFill>
              </a:defRPr>
            </a:lvl1pPr>
          </a:lstStyle>
          <a:p>
            <a:fld id="{86CB4B4D-7CA3-9044-876B-883B54F8677D}" type="slidenum">
              <a:rPr lang="it-IT" smtClean="0"/>
              <a:pPr/>
              <a:t>‹#›</a:t>
            </a:fld>
            <a:endParaRPr lang="it-IT" dirty="0"/>
          </a:p>
        </p:txBody>
      </p:sp>
    </p:spTree>
    <p:extLst>
      <p:ext uri="{BB962C8B-B14F-4D97-AF65-F5344CB8AC3E}">
        <p14:creationId xmlns:p14="http://schemas.microsoft.com/office/powerpoint/2010/main" val="173087861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double columns)">
    <p:spTree>
      <p:nvGrpSpPr>
        <p:cNvPr id="1" name=""/>
        <p:cNvGrpSpPr/>
        <p:nvPr/>
      </p:nvGrpSpPr>
      <p:grpSpPr>
        <a:xfrm>
          <a:off x="0" y="0"/>
          <a:ext cx="0" cy="0"/>
          <a:chOff x="0" y="0"/>
          <a:chExt cx="0" cy="0"/>
        </a:xfrm>
      </p:grpSpPr>
      <p:sp>
        <p:nvSpPr>
          <p:cNvPr id="140" name="Body Level One…"/>
          <p:cNvSpPr txBox="1">
            <a:spLocks noGrp="1"/>
          </p:cNvSpPr>
          <p:nvPr>
            <p:ph type="body" sz="half" idx="1"/>
          </p:nvPr>
        </p:nvSpPr>
        <p:spPr>
          <a:xfrm>
            <a:off x="681565" y="3527626"/>
            <a:ext cx="5058834" cy="4998907"/>
          </a:xfrm>
          <a:prstGeom prst="rect">
            <a:avLst/>
          </a:prstGeom>
        </p:spPr>
        <p:txBody>
          <a:bodyPr/>
          <a:lstStyle>
            <a:lvl1pPr marL="584200" indent="-584200">
              <a:buSzPct val="73000"/>
              <a:buBlip>
                <a:blip r:embed="rId2"/>
              </a:buBlip>
            </a:lvl1pPr>
            <a:lvl2pPr>
              <a:buSzPct val="50000"/>
              <a:buBlip>
                <a:blip r:embed="rId2"/>
              </a:buBlip>
            </a:lvl2pPr>
            <a:lvl3pPr>
              <a:buSzPct val="50000"/>
              <a:buBlip>
                <a:blip r:embed="rId2"/>
              </a:buBlip>
            </a:lvl3pPr>
            <a:lvl4pPr>
              <a:buSzPct val="50000"/>
              <a:buBlip>
                <a:blip r:embed="rId2"/>
              </a:buBlip>
            </a:lvl4pPr>
            <a:lvl5pPr>
              <a:buSzPct val="50000"/>
              <a:buBlip>
                <a:blip r:embed="rId2"/>
              </a:buBlip>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1" name="Rectangle"/>
          <p:cNvSpPr/>
          <p:nvPr/>
        </p:nvSpPr>
        <p:spPr>
          <a:xfrm>
            <a:off x="-1" y="885494"/>
            <a:ext cx="446949" cy="997079"/>
          </a:xfrm>
          <a:prstGeom prst="rect">
            <a:avLst/>
          </a:prstGeom>
          <a:solidFill>
            <a:srgbClr val="6A6C77"/>
          </a:solidFill>
          <a:ln w="12700">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142" name="Line"/>
          <p:cNvSpPr/>
          <p:nvPr/>
        </p:nvSpPr>
        <p:spPr>
          <a:xfrm>
            <a:off x="1286191" y="9119885"/>
            <a:ext cx="10432418" cy="1"/>
          </a:xfrm>
          <a:prstGeom prst="line">
            <a:avLst/>
          </a:prstGeom>
          <a:ln w="25400">
            <a:solidFill>
              <a:srgbClr val="98C5E8"/>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145" name="Body Level One…"/>
          <p:cNvSpPr txBox="1">
            <a:spLocks noGrp="1"/>
          </p:cNvSpPr>
          <p:nvPr>
            <p:ph type="body" sz="half" idx="13"/>
          </p:nvPr>
        </p:nvSpPr>
        <p:spPr>
          <a:xfrm>
            <a:off x="6659773" y="3527626"/>
            <a:ext cx="5058835" cy="4998907"/>
          </a:xfrm>
          <a:prstGeom prst="rect">
            <a:avLst/>
          </a:prstGeom>
        </p:spPr>
        <p:txBody>
          <a:bodyPr/>
          <a:lstStyle>
            <a:lvl1pPr marL="584200" indent="-584200">
              <a:buSzPct val="73000"/>
              <a:buBlip>
                <a:blip r:embed="rId2"/>
              </a:buBlip>
            </a:lvl1pPr>
            <a:lvl2pPr>
              <a:buSzPct val="50000"/>
              <a:buBlip>
                <a:blip r:embed="rId2"/>
              </a:buBlip>
            </a:lvl2pPr>
            <a:lvl3pPr>
              <a:buSzPct val="50000"/>
              <a:buBlip>
                <a:blip r:embed="rId2"/>
              </a:buBlip>
            </a:lvl3pPr>
            <a:lvl4pPr>
              <a:buSzPct val="50000"/>
              <a:buBlip>
                <a:blip r:embed="rId2"/>
              </a:buBlip>
            </a:lvl4pPr>
            <a:lvl5pPr>
              <a:buSzPct val="50000"/>
              <a:buBlip>
                <a:blip r:embed="rId2"/>
              </a:buBlip>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146"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475" y="9216694"/>
            <a:ext cx="1441730" cy="393904"/>
          </a:xfrm>
          <a:prstGeom prst="rect">
            <a:avLst/>
          </a:prstGeom>
          <a:ln w="12700">
            <a:miter lim="400000"/>
          </a:ln>
        </p:spPr>
      </p:pic>
      <p:sp>
        <p:nvSpPr>
          <p:cNvPr id="9" name="Slide Number">
            <a:extLst>
              <a:ext uri="{FF2B5EF4-FFF2-40B4-BE49-F238E27FC236}">
                <a16:creationId xmlns:a16="http://schemas.microsoft.com/office/drawing/2014/main" id="{AD5A7EE8-87C5-AB46-9410-D250BAEDB1D7}"/>
              </a:ext>
            </a:extLst>
          </p:cNvPr>
          <p:cNvSpPr txBox="1">
            <a:spLocks noGrp="1"/>
          </p:cNvSpPr>
          <p:nvPr>
            <p:ph type="sldNum" sz="quarter" idx="2"/>
          </p:nvPr>
        </p:nvSpPr>
        <p:spPr>
          <a:xfrm>
            <a:off x="11984617" y="8957733"/>
            <a:ext cx="454844" cy="324306"/>
          </a:xfrm>
          <a:prstGeom prst="rect">
            <a:avLst/>
          </a:prstGeom>
        </p:spPr>
        <p:txBody>
          <a:bodyPr/>
          <a:lstStyle>
            <a:lvl1pPr>
              <a:defRPr sz="1200">
                <a:solidFill>
                  <a:srgbClr val="98C5E8"/>
                </a:solidFill>
              </a:defRPr>
            </a:lvl1pPr>
          </a:lstStyle>
          <a:p>
            <a:fld id="{86CB4B4D-7CA3-9044-876B-883B54F8677D}" type="slidenum">
              <a:rPr lang="it-IT" smtClean="0"/>
              <a:pPr/>
              <a:t>‹#›</a:t>
            </a:fld>
            <a:endParaRPr lang="it-IT" dirty="0"/>
          </a:p>
        </p:txBody>
      </p:sp>
      <p:sp>
        <p:nvSpPr>
          <p:cNvPr id="10" name="Title Text">
            <a:extLst>
              <a:ext uri="{FF2B5EF4-FFF2-40B4-BE49-F238E27FC236}">
                <a16:creationId xmlns:a16="http://schemas.microsoft.com/office/drawing/2014/main" id="{9ED8B691-ECC4-8743-BDE0-DAF9B3CE1B83}"/>
              </a:ext>
            </a:extLst>
          </p:cNvPr>
          <p:cNvSpPr txBox="1">
            <a:spLocks noGrp="1"/>
          </p:cNvSpPr>
          <p:nvPr>
            <p:ph type="title"/>
          </p:nvPr>
        </p:nvSpPr>
        <p:spPr>
          <a:xfrm>
            <a:off x="681565" y="885494"/>
            <a:ext cx="11037043" cy="997079"/>
          </a:xfrm>
          <a:prstGeom prst="rect">
            <a:avLst/>
          </a:prstGeom>
        </p:spPr>
        <p:txBody>
          <a:bodyPr>
            <a:normAutofit/>
          </a:bodyPr>
          <a:lstStyle>
            <a:lvl1pPr>
              <a:defRPr sz="5800"/>
            </a:lvl1pPr>
          </a:lstStyle>
          <a:p>
            <a:r>
              <a:rPr lang="en-US"/>
              <a:t>Click to edit Master title style</a:t>
            </a:r>
            <a:endParaRPr dirty="0"/>
          </a:p>
        </p:txBody>
      </p:sp>
    </p:spTree>
    <p:extLst>
      <p:ext uri="{BB962C8B-B14F-4D97-AF65-F5344CB8AC3E}">
        <p14:creationId xmlns:p14="http://schemas.microsoft.com/office/powerpoint/2010/main" val="201366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cessda.eu"/>
          <p:cNvSpPr txBox="1"/>
          <p:nvPr/>
        </p:nvSpPr>
        <p:spPr>
          <a:xfrm>
            <a:off x="3306957" y="7391400"/>
            <a:ext cx="1272184"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6A6C77"/>
                </a:solidFill>
                <a:latin typeface="+mj-lt"/>
                <a:ea typeface="+mj-ea"/>
                <a:cs typeface="+mj-cs"/>
                <a:sym typeface="Helvetica"/>
              </a:defRPr>
            </a:lvl1pPr>
          </a:lstStyle>
          <a:p>
            <a:r>
              <a:t>cessda.eu</a:t>
            </a:r>
          </a:p>
        </p:txBody>
      </p:sp>
      <p:sp>
        <p:nvSpPr>
          <p:cNvPr id="48" name="@CESSDA_Data"/>
          <p:cNvSpPr txBox="1"/>
          <p:nvPr/>
        </p:nvSpPr>
        <p:spPr>
          <a:xfrm>
            <a:off x="5313212" y="7377062"/>
            <a:ext cx="2094460"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6A6C77"/>
                </a:solidFill>
                <a:latin typeface="+mj-lt"/>
                <a:ea typeface="+mj-ea"/>
                <a:cs typeface="+mj-cs"/>
                <a:sym typeface="Helvetica"/>
              </a:defRPr>
            </a:lvl1pPr>
          </a:lstStyle>
          <a:p>
            <a:r>
              <a:t>@CESSDA_Data</a:t>
            </a:r>
          </a:p>
        </p:txBody>
      </p:sp>
      <p:pic>
        <p:nvPicPr>
          <p:cNvPr id="49" name="Twitter_Logo_Blue.png" descr="Twitter_Logo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7097" y="7207210"/>
            <a:ext cx="774780" cy="774780"/>
          </a:xfrm>
          <a:prstGeom prst="rect">
            <a:avLst/>
          </a:prstGeom>
          <a:ln w="12700">
            <a:miter lim="400000"/>
          </a:ln>
        </p:spPr>
      </p:pic>
      <p:pic>
        <p:nvPicPr>
          <p:cNvPr id="50" name="Image" descr="Image"/>
          <p:cNvPicPr>
            <a:picLocks noChangeAspect="1"/>
          </p:cNvPicPr>
          <p:nvPr/>
        </p:nvPicPr>
        <p:blipFill>
          <a:blip r:embed="rId4">
            <a:extLst/>
          </a:blip>
          <a:stretch>
            <a:fillRect/>
          </a:stretch>
        </p:blipFill>
        <p:spPr>
          <a:xfrm>
            <a:off x="2932412" y="7468408"/>
            <a:ext cx="234357" cy="252384"/>
          </a:xfrm>
          <a:prstGeom prst="rect">
            <a:avLst/>
          </a:prstGeom>
          <a:ln w="12700">
            <a:miter lim="400000"/>
          </a:ln>
        </p:spPr>
      </p:pic>
      <p:pic>
        <p:nvPicPr>
          <p:cNvPr id="10" name="Image" descr="Image">
            <a:extLst>
              <a:ext uri="{FF2B5EF4-FFF2-40B4-BE49-F238E27FC236}">
                <a16:creationId xmlns:a16="http://schemas.microsoft.com/office/drawing/2014/main" id="{DFF43F38-F9DB-4D4A-9C3B-45C00F9223AE}"/>
              </a:ext>
            </a:extLst>
          </p:cNvPr>
          <p:cNvPicPr>
            <a:picLocks noChangeAspect="1"/>
          </p:cNvPicPr>
          <p:nvPr userDrawn="1"/>
        </p:nvPicPr>
        <p:blipFill>
          <a:blip r:embed="rId5">
            <a:extLst/>
          </a:blip>
          <a:stretch>
            <a:fillRect/>
          </a:stretch>
        </p:blipFill>
        <p:spPr>
          <a:xfrm>
            <a:off x="1040997" y="8518481"/>
            <a:ext cx="2492883" cy="668028"/>
          </a:xfrm>
          <a:prstGeom prst="rect">
            <a:avLst/>
          </a:prstGeom>
          <a:ln w="12700">
            <a:miter lim="400000"/>
          </a:ln>
        </p:spPr>
      </p:pic>
      <p:sp>
        <p:nvSpPr>
          <p:cNvPr id="13" name="Line">
            <a:extLst>
              <a:ext uri="{FF2B5EF4-FFF2-40B4-BE49-F238E27FC236}">
                <a16:creationId xmlns:a16="http://schemas.microsoft.com/office/drawing/2014/main" id="{F36FD28B-4732-9D43-AF88-09E0C40A2E2B}"/>
              </a:ext>
            </a:extLst>
          </p:cNvPr>
          <p:cNvSpPr/>
          <p:nvPr userDrawn="1"/>
        </p:nvSpPr>
        <p:spPr>
          <a:xfrm>
            <a:off x="1910158" y="4682066"/>
            <a:ext cx="9524079" cy="1"/>
          </a:xfrm>
          <a:prstGeom prst="line">
            <a:avLst/>
          </a:prstGeom>
          <a:ln w="25400">
            <a:solidFill>
              <a:srgbClr val="6A6C77"/>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14" name="Line">
            <a:extLst>
              <a:ext uri="{FF2B5EF4-FFF2-40B4-BE49-F238E27FC236}">
                <a16:creationId xmlns:a16="http://schemas.microsoft.com/office/drawing/2014/main" id="{00692688-3221-6B44-AA39-6ED724A6C7FF}"/>
              </a:ext>
            </a:extLst>
          </p:cNvPr>
          <p:cNvSpPr/>
          <p:nvPr userDrawn="1"/>
        </p:nvSpPr>
        <p:spPr>
          <a:xfrm>
            <a:off x="1910158" y="4682066"/>
            <a:ext cx="1551181" cy="1"/>
          </a:xfrm>
          <a:prstGeom prst="line">
            <a:avLst/>
          </a:prstGeom>
          <a:ln w="88900">
            <a:solidFill>
              <a:srgbClr val="B7D2EB"/>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8" name="Text Placeholder 7">
            <a:extLst>
              <a:ext uri="{FF2B5EF4-FFF2-40B4-BE49-F238E27FC236}">
                <a16:creationId xmlns:a16="http://schemas.microsoft.com/office/drawing/2014/main" id="{5A8F8198-6A16-854C-8206-0BC7D2F0CC2C}"/>
              </a:ext>
            </a:extLst>
          </p:cNvPr>
          <p:cNvSpPr>
            <a:spLocks noGrp="1"/>
          </p:cNvSpPr>
          <p:nvPr>
            <p:ph type="body" sz="quarter" idx="10" hasCustomPrompt="1"/>
          </p:nvPr>
        </p:nvSpPr>
        <p:spPr>
          <a:xfrm>
            <a:off x="1909763" y="3467100"/>
            <a:ext cx="9525000" cy="1214438"/>
          </a:xfrm>
        </p:spPr>
        <p:txBody>
          <a:bodyPr>
            <a:noAutofit/>
          </a:bodyPr>
          <a:lstStyle>
            <a:lvl1pPr marL="0" indent="0">
              <a:buNone/>
              <a:defRPr sz="8000"/>
            </a:lvl1pPr>
            <a:lvl2pPr marL="444500" indent="0">
              <a:buNone/>
              <a:defRPr/>
            </a:lvl2pPr>
          </a:lstStyle>
          <a:p>
            <a:pPr lvl="0"/>
            <a:r>
              <a:rPr lang="en-US" dirty="0"/>
              <a:t>Add thank you</a:t>
            </a:r>
          </a:p>
        </p:txBody>
      </p:sp>
      <p:sp>
        <p:nvSpPr>
          <p:cNvPr id="15" name="Text Placeholder 14">
            <a:extLst>
              <a:ext uri="{FF2B5EF4-FFF2-40B4-BE49-F238E27FC236}">
                <a16:creationId xmlns:a16="http://schemas.microsoft.com/office/drawing/2014/main" id="{5F47BF14-C4B7-DE4F-9844-F4446785C952}"/>
              </a:ext>
            </a:extLst>
          </p:cNvPr>
          <p:cNvSpPr>
            <a:spLocks noGrp="1"/>
          </p:cNvSpPr>
          <p:nvPr>
            <p:ph type="body" sz="quarter" idx="11" hasCustomPrompt="1"/>
          </p:nvPr>
        </p:nvSpPr>
        <p:spPr>
          <a:xfrm>
            <a:off x="5029199" y="5346700"/>
            <a:ext cx="6405037" cy="800100"/>
          </a:xfrm>
        </p:spPr>
        <p:txBody>
          <a:bodyPr>
            <a:normAutofit/>
          </a:bodyPr>
          <a:lstStyle>
            <a:lvl1pPr marL="0" indent="0">
              <a:buNone/>
              <a:defRPr sz="2000" i="1"/>
            </a:lvl1pPr>
          </a:lstStyle>
          <a:p>
            <a:r>
              <a:rPr lang="nb-NO" dirty="0" err="1"/>
              <a:t>firstname.surname@cessda.eu</a:t>
            </a:r>
            <a:endParaRPr lang="nb-NO" dirty="0"/>
          </a:p>
        </p:txBody>
      </p:sp>
    </p:spTree>
    <p:extLst>
      <p:ext uri="{BB962C8B-B14F-4D97-AF65-F5344CB8AC3E}">
        <p14:creationId xmlns:p14="http://schemas.microsoft.com/office/powerpoint/2010/main" val="495148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Title Text"/>
          <p:cNvSpPr txBox="1">
            <a:spLocks noGrp="1"/>
          </p:cNvSpPr>
          <p:nvPr>
            <p:ph type="body" sz="quarter" idx="13" hasCustomPrompt="1"/>
          </p:nvPr>
        </p:nvSpPr>
        <p:spPr>
          <a:xfrm>
            <a:off x="1845733" y="3232679"/>
            <a:ext cx="10464801" cy="1402821"/>
          </a:xfrm>
          <a:prstGeom prst="rect">
            <a:avLst/>
          </a:prstGeom>
        </p:spPr>
        <p:txBody>
          <a:bodyPr anchor="b"/>
          <a:lstStyle>
            <a:lvl1pPr marL="0" indent="0">
              <a:spcBef>
                <a:spcPts val="0"/>
              </a:spcBef>
              <a:buSzTx/>
              <a:buNone/>
              <a:defRPr sz="8000">
                <a:solidFill>
                  <a:srgbClr val="FFFFFF"/>
                </a:solidFill>
                <a:latin typeface="+mn-lt"/>
              </a:defRPr>
            </a:lvl1pPr>
          </a:lstStyle>
          <a:p>
            <a:r>
              <a:rPr lang="nb-NO" dirty="0" err="1"/>
              <a:t>Title</a:t>
            </a:r>
            <a:r>
              <a:rPr lang="nb-NO" dirty="0"/>
              <a:t> </a:t>
            </a:r>
            <a:r>
              <a:rPr lang="nb-NO" dirty="0" err="1"/>
              <a:t>Text</a:t>
            </a:r>
            <a:endParaRPr dirty="0"/>
          </a:p>
        </p:txBody>
      </p:sp>
      <p:sp>
        <p:nvSpPr>
          <p:cNvPr id="59" name="Body Level One"/>
          <p:cNvSpPr txBox="1">
            <a:spLocks noGrp="1"/>
          </p:cNvSpPr>
          <p:nvPr>
            <p:ph type="body" sz="quarter" idx="14" hasCustomPrompt="1"/>
          </p:nvPr>
        </p:nvSpPr>
        <p:spPr>
          <a:xfrm>
            <a:off x="1796090" y="5016500"/>
            <a:ext cx="4888310" cy="810155"/>
          </a:xfrm>
          <a:prstGeom prst="rect">
            <a:avLst/>
          </a:prstGeom>
        </p:spPr>
        <p:txBody>
          <a:bodyPr anchor="t"/>
          <a:lstStyle>
            <a:lvl1pPr marL="0" indent="0" defTabSz="403097">
              <a:spcBef>
                <a:spcPts val="0"/>
              </a:spcBef>
              <a:buSzTx/>
              <a:buNone/>
              <a:defRPr sz="4140">
                <a:solidFill>
                  <a:srgbClr val="94C2E9"/>
                </a:solidFill>
                <a:latin typeface="Open Sans Light"/>
                <a:ea typeface="Open Sans Light"/>
                <a:cs typeface="Open Sans Light"/>
                <a:sym typeface="Open Sans Light"/>
              </a:defRPr>
            </a:lvl1pPr>
          </a:lstStyle>
          <a:p>
            <a:r>
              <a:rPr lang="nb-NO" dirty="0" err="1"/>
              <a:t>Subtitle</a:t>
            </a:r>
            <a:r>
              <a:rPr lang="nb-NO" dirty="0"/>
              <a:t> </a:t>
            </a:r>
            <a:r>
              <a:rPr lang="nb-NO" dirty="0" err="1"/>
              <a:t>Text</a:t>
            </a:r>
            <a:endParaRPr dirty="0"/>
          </a:p>
        </p:txBody>
      </p:sp>
      <p:sp>
        <p:nvSpPr>
          <p:cNvPr id="60" name="Line"/>
          <p:cNvSpPr/>
          <p:nvPr/>
        </p:nvSpPr>
        <p:spPr>
          <a:xfrm>
            <a:off x="1910158" y="4682066"/>
            <a:ext cx="9524079" cy="1"/>
          </a:xfrm>
          <a:prstGeom prst="line">
            <a:avLst/>
          </a:prstGeom>
          <a:ln w="25400">
            <a:solidFill>
              <a:srgbClr val="FFFFFF"/>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61" name="Line"/>
          <p:cNvSpPr/>
          <p:nvPr/>
        </p:nvSpPr>
        <p:spPr>
          <a:xfrm>
            <a:off x="1910158" y="4682066"/>
            <a:ext cx="1551181" cy="1"/>
          </a:xfrm>
          <a:prstGeom prst="line">
            <a:avLst/>
          </a:prstGeom>
          <a:ln w="88900">
            <a:solidFill>
              <a:srgbClr val="94C2E9"/>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3" name="Text Placeholder 2">
            <a:extLst>
              <a:ext uri="{FF2B5EF4-FFF2-40B4-BE49-F238E27FC236}">
                <a16:creationId xmlns:a16="http://schemas.microsoft.com/office/drawing/2014/main" id="{51CE480C-C9C6-5D45-AB33-5D4BDDA8EA63}"/>
              </a:ext>
            </a:extLst>
          </p:cNvPr>
          <p:cNvSpPr>
            <a:spLocks noGrp="1"/>
          </p:cNvSpPr>
          <p:nvPr>
            <p:ph type="body" sz="quarter" idx="15" hasCustomPrompt="1"/>
          </p:nvPr>
        </p:nvSpPr>
        <p:spPr>
          <a:xfrm>
            <a:off x="1795463" y="5981700"/>
            <a:ext cx="4071937" cy="520700"/>
          </a:xfrm>
        </p:spPr>
        <p:txBody>
          <a:bodyPr>
            <a:normAutofit/>
          </a:bodyPr>
          <a:lstStyle>
            <a:lvl1pPr marL="0" indent="0">
              <a:buNone/>
              <a:defRPr sz="2000" i="1">
                <a:solidFill>
                  <a:schemeClr val="bg1"/>
                </a:solidFill>
              </a:defRPr>
            </a:lvl1pPr>
          </a:lstStyle>
          <a:p>
            <a:pPr lvl="0"/>
            <a:r>
              <a:rPr lang="en-GB" dirty="0"/>
              <a:t>Name </a:t>
            </a:r>
            <a:r>
              <a:rPr lang="nb-NO" dirty="0"/>
              <a:t>|  </a:t>
            </a:r>
            <a:r>
              <a:rPr lang="nb-NO" dirty="0" err="1"/>
              <a:t>Affiliation</a:t>
            </a:r>
            <a:r>
              <a:rPr lang="nb-NO" dirty="0"/>
              <a:t> </a:t>
            </a:r>
            <a:endParaRPr lang="en-GB" dirty="0"/>
          </a:p>
        </p:txBody>
      </p:sp>
      <p:sp>
        <p:nvSpPr>
          <p:cNvPr id="16" name="Text Placeholder 2">
            <a:extLst>
              <a:ext uri="{FF2B5EF4-FFF2-40B4-BE49-F238E27FC236}">
                <a16:creationId xmlns:a16="http://schemas.microsoft.com/office/drawing/2014/main" id="{AD23994B-5EA0-654E-B1FA-84C322F813AE}"/>
              </a:ext>
            </a:extLst>
          </p:cNvPr>
          <p:cNvSpPr>
            <a:spLocks noGrp="1"/>
          </p:cNvSpPr>
          <p:nvPr>
            <p:ph type="body" sz="quarter" idx="16" hasCustomPrompt="1"/>
          </p:nvPr>
        </p:nvSpPr>
        <p:spPr>
          <a:xfrm>
            <a:off x="1808163" y="6908800"/>
            <a:ext cx="4071937" cy="520700"/>
          </a:xfrm>
        </p:spPr>
        <p:txBody>
          <a:bodyPr>
            <a:normAutofit/>
          </a:bodyPr>
          <a:lstStyle>
            <a:lvl1pPr marL="0" indent="0">
              <a:buNone/>
              <a:defRPr sz="2000" i="1">
                <a:solidFill>
                  <a:schemeClr val="bg1"/>
                </a:solidFill>
              </a:defRPr>
            </a:lvl1pPr>
          </a:lstStyle>
          <a:p>
            <a:pPr lvl="0"/>
            <a:r>
              <a:rPr lang="en-GB" dirty="0"/>
              <a:t>Date </a:t>
            </a:r>
            <a:r>
              <a:rPr lang="nb-NO" dirty="0"/>
              <a:t>|  </a:t>
            </a:r>
            <a:r>
              <a:rPr lang="nb-NO" dirty="0" err="1"/>
              <a:t>Event</a:t>
            </a:r>
            <a:endParaRPr lang="en-GB" dirty="0"/>
          </a:p>
        </p:txBody>
      </p:sp>
      <p:pic>
        <p:nvPicPr>
          <p:cNvPr id="17" name="Image" descr="Image">
            <a:extLst>
              <a:ext uri="{FF2B5EF4-FFF2-40B4-BE49-F238E27FC236}">
                <a16:creationId xmlns:a16="http://schemas.microsoft.com/office/drawing/2014/main" id="{90B85481-8011-3442-B394-57022B708778}"/>
              </a:ext>
            </a:extLst>
          </p:cNvPr>
          <p:cNvPicPr>
            <a:picLocks noChangeAspect="1"/>
          </p:cNvPicPr>
          <p:nvPr userDrawn="1"/>
        </p:nvPicPr>
        <p:blipFill>
          <a:blip r:embed="rId3">
            <a:extLst/>
          </a:blip>
          <a:stretch>
            <a:fillRect/>
          </a:stretch>
        </p:blipFill>
        <p:spPr>
          <a:xfrm>
            <a:off x="9118600" y="904266"/>
            <a:ext cx="2840855" cy="774780"/>
          </a:xfrm>
          <a:prstGeom prst="rect">
            <a:avLst/>
          </a:prstGeom>
          <a:ln w="12700">
            <a:miter lim="400000"/>
          </a:ln>
        </p:spPr>
      </p:pic>
    </p:spTree>
    <p:extLst>
      <p:ext uri="{BB962C8B-B14F-4D97-AF65-F5344CB8AC3E}">
        <p14:creationId xmlns:p14="http://schemas.microsoft.com/office/powerpoint/2010/main" val="1755467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8" name="Line"/>
          <p:cNvSpPr/>
          <p:nvPr/>
        </p:nvSpPr>
        <p:spPr>
          <a:xfrm>
            <a:off x="1910158" y="4682066"/>
            <a:ext cx="9524079" cy="1"/>
          </a:xfrm>
          <a:prstGeom prst="line">
            <a:avLst/>
          </a:prstGeom>
          <a:ln w="25400">
            <a:solidFill>
              <a:srgbClr val="FFFFFF"/>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189" name="Line"/>
          <p:cNvSpPr/>
          <p:nvPr/>
        </p:nvSpPr>
        <p:spPr>
          <a:xfrm>
            <a:off x="1910158" y="4682066"/>
            <a:ext cx="1551181" cy="1"/>
          </a:xfrm>
          <a:prstGeom prst="line">
            <a:avLst/>
          </a:prstGeom>
          <a:ln w="88900">
            <a:solidFill>
              <a:srgbClr val="94C2E9"/>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190" name="cessda.eu"/>
          <p:cNvSpPr txBox="1"/>
          <p:nvPr/>
        </p:nvSpPr>
        <p:spPr>
          <a:xfrm>
            <a:off x="2028541" y="8191500"/>
            <a:ext cx="1272184"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t>cessda.eu</a:t>
            </a:r>
          </a:p>
        </p:txBody>
      </p:sp>
      <p:sp>
        <p:nvSpPr>
          <p:cNvPr id="191" name="@CESSDA_Data"/>
          <p:cNvSpPr txBox="1"/>
          <p:nvPr/>
        </p:nvSpPr>
        <p:spPr>
          <a:xfrm>
            <a:off x="4055912" y="8177162"/>
            <a:ext cx="2094460"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solidFill>
                  <a:srgbClr val="FFFFFF"/>
                </a:solidFill>
                <a:latin typeface="+mj-lt"/>
                <a:ea typeface="+mj-ea"/>
                <a:cs typeface="+mj-cs"/>
                <a:sym typeface="Helvetica"/>
              </a:defRPr>
            </a:lvl1pPr>
          </a:lstStyle>
          <a:p>
            <a:r>
              <a:t>@CESSDA_Data</a:t>
            </a:r>
          </a:p>
        </p:txBody>
      </p:sp>
      <p:pic>
        <p:nvPicPr>
          <p:cNvPr id="193" name="Image" descr="Image"/>
          <p:cNvPicPr>
            <a:picLocks noChangeAspect="1"/>
          </p:cNvPicPr>
          <p:nvPr/>
        </p:nvPicPr>
        <p:blipFill>
          <a:blip r:embed="rId3">
            <a:extLst/>
          </a:blip>
          <a:stretch>
            <a:fillRect/>
          </a:stretch>
        </p:blipFill>
        <p:spPr>
          <a:xfrm>
            <a:off x="1675112" y="8268508"/>
            <a:ext cx="234357" cy="252384"/>
          </a:xfrm>
          <a:prstGeom prst="rect">
            <a:avLst/>
          </a:prstGeom>
          <a:ln w="12700">
            <a:miter lim="400000"/>
          </a:ln>
        </p:spPr>
      </p:pic>
      <p:pic>
        <p:nvPicPr>
          <p:cNvPr id="13" name="Immagine 4">
            <a:extLst>
              <a:ext uri="{FF2B5EF4-FFF2-40B4-BE49-F238E27FC236}">
                <a16:creationId xmlns:a16="http://schemas.microsoft.com/office/drawing/2014/main" id="{9FBA3E80-C45F-894C-B6D6-ADFF36C9D2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88162" y="8212229"/>
            <a:ext cx="383039" cy="308663"/>
          </a:xfrm>
          <a:prstGeom prst="rect">
            <a:avLst/>
          </a:prstGeom>
        </p:spPr>
      </p:pic>
      <p:sp>
        <p:nvSpPr>
          <p:cNvPr id="14" name="Text Placeholder 7">
            <a:extLst>
              <a:ext uri="{FF2B5EF4-FFF2-40B4-BE49-F238E27FC236}">
                <a16:creationId xmlns:a16="http://schemas.microsoft.com/office/drawing/2014/main" id="{F7E152CF-5FF8-4248-B3B2-42C4D1E52F99}"/>
              </a:ext>
            </a:extLst>
          </p:cNvPr>
          <p:cNvSpPr>
            <a:spLocks noGrp="1"/>
          </p:cNvSpPr>
          <p:nvPr>
            <p:ph type="body" sz="quarter" idx="10" hasCustomPrompt="1"/>
          </p:nvPr>
        </p:nvSpPr>
        <p:spPr>
          <a:xfrm>
            <a:off x="1909763" y="3467100"/>
            <a:ext cx="9525000" cy="1214438"/>
          </a:xfrm>
        </p:spPr>
        <p:txBody>
          <a:bodyPr>
            <a:noAutofit/>
          </a:bodyPr>
          <a:lstStyle>
            <a:lvl1pPr marL="0" indent="0">
              <a:buNone/>
              <a:defRPr sz="8000">
                <a:solidFill>
                  <a:schemeClr val="bg1"/>
                </a:solidFill>
              </a:defRPr>
            </a:lvl1pPr>
            <a:lvl2pPr marL="444500" indent="0">
              <a:buNone/>
              <a:defRPr/>
            </a:lvl2pPr>
          </a:lstStyle>
          <a:p>
            <a:pPr lvl="0"/>
            <a:r>
              <a:rPr lang="en-US" dirty="0"/>
              <a:t>Add thank you</a:t>
            </a:r>
          </a:p>
        </p:txBody>
      </p:sp>
      <p:sp>
        <p:nvSpPr>
          <p:cNvPr id="15" name="Text Placeholder 14">
            <a:extLst>
              <a:ext uri="{FF2B5EF4-FFF2-40B4-BE49-F238E27FC236}">
                <a16:creationId xmlns:a16="http://schemas.microsoft.com/office/drawing/2014/main" id="{FCBDB81D-5888-BC44-A1E5-EA81643BA7D0}"/>
              </a:ext>
            </a:extLst>
          </p:cNvPr>
          <p:cNvSpPr>
            <a:spLocks noGrp="1"/>
          </p:cNvSpPr>
          <p:nvPr>
            <p:ph type="body" sz="quarter" idx="11" hasCustomPrompt="1"/>
          </p:nvPr>
        </p:nvSpPr>
        <p:spPr>
          <a:xfrm>
            <a:off x="5029199" y="5346700"/>
            <a:ext cx="6405037" cy="800100"/>
          </a:xfrm>
        </p:spPr>
        <p:txBody>
          <a:bodyPr>
            <a:normAutofit/>
          </a:bodyPr>
          <a:lstStyle>
            <a:lvl1pPr marL="0" indent="0">
              <a:buNone/>
              <a:defRPr sz="2000" i="1">
                <a:solidFill>
                  <a:schemeClr val="bg1"/>
                </a:solidFill>
              </a:defRPr>
            </a:lvl1pPr>
          </a:lstStyle>
          <a:p>
            <a:r>
              <a:rPr lang="nb-NO" dirty="0" err="1"/>
              <a:t>firstname.surname@cessda.eu</a:t>
            </a:r>
            <a:endParaRPr lang="nb-NO" dirty="0"/>
          </a:p>
        </p:txBody>
      </p:sp>
    </p:spTree>
    <p:extLst>
      <p:ext uri="{BB962C8B-B14F-4D97-AF65-F5344CB8AC3E}">
        <p14:creationId xmlns:p14="http://schemas.microsoft.com/office/powerpoint/2010/main" val="338175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empty)" type="tx">
  <p:cSld name="TITLE_AND_BOD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81565" y="885494"/>
            <a:ext cx="11037043" cy="997079"/>
          </a:xfrm>
          <a:prstGeom prst="rect">
            <a:avLst/>
          </a:prstGeom>
          <a:noFill/>
          <a:ln>
            <a:noFill/>
          </a:ln>
        </p:spPr>
        <p:txBody>
          <a:bodyPr spcFirstLastPara="1" wrap="square" lIns="50800" tIns="50800" rIns="50800" bIns="50800" anchor="ctr" anchorCtr="0"/>
          <a:lstStyle>
            <a:lvl1pPr lvl="0" algn="l">
              <a:lnSpc>
                <a:spcPct val="100000"/>
              </a:lnSpc>
              <a:spcBef>
                <a:spcPts val="0"/>
              </a:spcBef>
              <a:spcAft>
                <a:spcPts val="0"/>
              </a:spcAft>
              <a:buClr>
                <a:srgbClr val="6A6C77"/>
              </a:buClr>
              <a:buSzPts val="5800"/>
              <a:buFont typeface="Open Sans"/>
              <a:buNone/>
              <a:defRPr sz="5800"/>
            </a:lvl1pPr>
            <a:lvl2pPr lvl="1" algn="l">
              <a:lnSpc>
                <a:spcPct val="100000"/>
              </a:lnSpc>
              <a:spcBef>
                <a:spcPts val="0"/>
              </a:spcBef>
              <a:spcAft>
                <a:spcPts val="0"/>
              </a:spcAft>
              <a:buClr>
                <a:srgbClr val="6A6C77"/>
              </a:buClr>
              <a:buSzPts val="1800"/>
              <a:buNone/>
              <a:defRPr/>
            </a:lvl2pPr>
            <a:lvl3pPr lvl="2" algn="l">
              <a:lnSpc>
                <a:spcPct val="100000"/>
              </a:lnSpc>
              <a:spcBef>
                <a:spcPts val="0"/>
              </a:spcBef>
              <a:spcAft>
                <a:spcPts val="0"/>
              </a:spcAft>
              <a:buClr>
                <a:srgbClr val="6A6C77"/>
              </a:buClr>
              <a:buSzPts val="1800"/>
              <a:buNone/>
              <a:defRPr/>
            </a:lvl3pPr>
            <a:lvl4pPr lvl="3" algn="l">
              <a:lnSpc>
                <a:spcPct val="100000"/>
              </a:lnSpc>
              <a:spcBef>
                <a:spcPts val="0"/>
              </a:spcBef>
              <a:spcAft>
                <a:spcPts val="0"/>
              </a:spcAft>
              <a:buClr>
                <a:srgbClr val="6A6C77"/>
              </a:buClr>
              <a:buSzPts val="1800"/>
              <a:buNone/>
              <a:defRPr/>
            </a:lvl4pPr>
            <a:lvl5pPr lvl="4" algn="l">
              <a:lnSpc>
                <a:spcPct val="100000"/>
              </a:lnSpc>
              <a:spcBef>
                <a:spcPts val="0"/>
              </a:spcBef>
              <a:spcAft>
                <a:spcPts val="0"/>
              </a:spcAft>
              <a:buClr>
                <a:srgbClr val="6A6C77"/>
              </a:buClr>
              <a:buSzPts val="1800"/>
              <a:buNone/>
              <a:defRPr/>
            </a:lvl5pPr>
            <a:lvl6pPr lvl="5" algn="l">
              <a:lnSpc>
                <a:spcPct val="100000"/>
              </a:lnSpc>
              <a:spcBef>
                <a:spcPts val="0"/>
              </a:spcBef>
              <a:spcAft>
                <a:spcPts val="0"/>
              </a:spcAft>
              <a:buClr>
                <a:srgbClr val="6A6C77"/>
              </a:buClr>
              <a:buSzPts val="1800"/>
              <a:buNone/>
              <a:defRPr/>
            </a:lvl6pPr>
            <a:lvl7pPr lvl="6" algn="l">
              <a:lnSpc>
                <a:spcPct val="100000"/>
              </a:lnSpc>
              <a:spcBef>
                <a:spcPts val="0"/>
              </a:spcBef>
              <a:spcAft>
                <a:spcPts val="0"/>
              </a:spcAft>
              <a:buClr>
                <a:srgbClr val="6A6C77"/>
              </a:buClr>
              <a:buSzPts val="1800"/>
              <a:buNone/>
              <a:defRPr/>
            </a:lvl7pPr>
            <a:lvl8pPr lvl="7" algn="l">
              <a:lnSpc>
                <a:spcPct val="100000"/>
              </a:lnSpc>
              <a:spcBef>
                <a:spcPts val="0"/>
              </a:spcBef>
              <a:spcAft>
                <a:spcPts val="0"/>
              </a:spcAft>
              <a:buClr>
                <a:srgbClr val="6A6C77"/>
              </a:buClr>
              <a:buSzPts val="1800"/>
              <a:buNone/>
              <a:defRPr/>
            </a:lvl8pPr>
            <a:lvl9pPr lvl="8" algn="l">
              <a:lnSpc>
                <a:spcPct val="100000"/>
              </a:lnSpc>
              <a:spcBef>
                <a:spcPts val="0"/>
              </a:spcBef>
              <a:spcAft>
                <a:spcPts val="0"/>
              </a:spcAft>
              <a:buClr>
                <a:srgbClr val="6A6C77"/>
              </a:buClr>
              <a:buSzPts val="1800"/>
              <a:buNone/>
              <a:defRPr/>
            </a:lvl9pPr>
          </a:lstStyle>
          <a:p>
            <a:endParaRPr/>
          </a:p>
        </p:txBody>
      </p:sp>
      <p:sp>
        <p:nvSpPr>
          <p:cNvPr id="50" name="Google Shape;50;p7"/>
          <p:cNvSpPr/>
          <p:nvPr/>
        </p:nvSpPr>
        <p:spPr>
          <a:xfrm>
            <a:off x="-1" y="885494"/>
            <a:ext cx="446949" cy="997079"/>
          </a:xfrm>
          <a:prstGeom prst="rect">
            <a:avLst/>
          </a:prstGeom>
          <a:solidFill>
            <a:srgbClr val="6A6C77"/>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pic>
        <p:nvPicPr>
          <p:cNvPr id="51" name="Google Shape;51;p7" descr="Image"/>
          <p:cNvPicPr preferRelativeResize="0"/>
          <p:nvPr/>
        </p:nvPicPr>
        <p:blipFill rotWithShape="1">
          <a:blip r:embed="rId2">
            <a:alphaModFix/>
          </a:blip>
          <a:srcRect/>
          <a:stretch/>
        </p:blipFill>
        <p:spPr>
          <a:xfrm>
            <a:off x="216475" y="9216694"/>
            <a:ext cx="1441730" cy="393904"/>
          </a:xfrm>
          <a:prstGeom prst="rect">
            <a:avLst/>
          </a:prstGeom>
          <a:noFill/>
          <a:ln>
            <a:noFill/>
          </a:ln>
        </p:spPr>
      </p:pic>
      <p:cxnSp>
        <p:nvCxnSpPr>
          <p:cNvPr id="52" name="Google Shape;52;p7"/>
          <p:cNvCxnSpPr/>
          <p:nvPr/>
        </p:nvCxnSpPr>
        <p:spPr>
          <a:xfrm>
            <a:off x="1286191" y="9119885"/>
            <a:ext cx="10432418" cy="1"/>
          </a:xfrm>
          <a:prstGeom prst="straightConnector1">
            <a:avLst/>
          </a:prstGeom>
          <a:noFill/>
          <a:ln w="25400" cap="flat" cmpd="sng">
            <a:solidFill>
              <a:srgbClr val="98C5E8"/>
            </a:solidFill>
            <a:prstDash val="solid"/>
            <a:miter lim="400000"/>
            <a:headEnd type="none" w="sm" len="sm"/>
            <a:tailEnd type="none" w="sm" len="sm"/>
          </a:ln>
        </p:spPr>
      </p:cxnSp>
      <p:sp>
        <p:nvSpPr>
          <p:cNvPr id="53" name="Google Shape;53;p7"/>
          <p:cNvSpPr txBox="1">
            <a:spLocks noGrp="1"/>
          </p:cNvSpPr>
          <p:nvPr>
            <p:ph type="sldNum" idx="12"/>
          </p:nvPr>
        </p:nvSpPr>
        <p:spPr>
          <a:xfrm>
            <a:off x="11984617" y="8957733"/>
            <a:ext cx="454844" cy="324306"/>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slide - light">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470107" y="2866120"/>
            <a:ext cx="11414443" cy="1077726"/>
          </a:xfrm>
          <a:prstGeom prst="rect">
            <a:avLst/>
          </a:prstGeom>
        </p:spPr>
        <p:txBody>
          <a:bodyPr/>
          <a:lstStyle>
            <a:lvl1pPr marL="0" indent="0" algn="l">
              <a:buNone/>
              <a:defRPr sz="290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46171" indent="0" algn="ctr">
              <a:buNone/>
              <a:defRPr sz="2400"/>
            </a:lvl2pPr>
            <a:lvl3pPr marL="1092342" indent="0" algn="ctr">
              <a:buNone/>
              <a:defRPr sz="2200"/>
            </a:lvl3pPr>
            <a:lvl4pPr marL="1638513" indent="0" algn="ctr">
              <a:buNone/>
              <a:defRPr sz="1900"/>
            </a:lvl4pPr>
            <a:lvl5pPr marL="2184684" indent="0" algn="ctr">
              <a:buNone/>
              <a:defRPr sz="1900"/>
            </a:lvl5pPr>
            <a:lvl6pPr marL="2730856" indent="0" algn="ctr">
              <a:buNone/>
              <a:defRPr sz="1900"/>
            </a:lvl6pPr>
            <a:lvl7pPr marL="3277027" indent="0" algn="ctr">
              <a:buNone/>
              <a:defRPr sz="1900"/>
            </a:lvl7pPr>
            <a:lvl8pPr marL="3823198" indent="0" algn="ctr">
              <a:buNone/>
              <a:defRPr sz="1900"/>
            </a:lvl8pPr>
            <a:lvl9pPr marL="4369369" indent="0" algn="ctr">
              <a:buNone/>
              <a:defRPr sz="1900"/>
            </a:lvl9pPr>
          </a:lstStyle>
          <a:p>
            <a:r>
              <a:rPr lang="en-US" dirty="0"/>
              <a:t>Klepnutím lze upravit styl předlohy podnadpisů.</a:t>
            </a:r>
            <a:endParaRPr lang="nb-NO" dirty="0"/>
          </a:p>
        </p:txBody>
      </p:sp>
      <p:sp>
        <p:nvSpPr>
          <p:cNvPr id="4" name="Title 3"/>
          <p:cNvSpPr>
            <a:spLocks noGrp="1"/>
          </p:cNvSpPr>
          <p:nvPr>
            <p:ph type="title"/>
          </p:nvPr>
        </p:nvSpPr>
        <p:spPr>
          <a:xfrm>
            <a:off x="650240" y="390596"/>
            <a:ext cx="11704320" cy="16256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828923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55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4" name="Rectangle 6">
            <a:extLst/>
          </p:cNvPr>
          <p:cNvSpPr/>
          <p:nvPr userDrawn="1"/>
        </p:nvSpPr>
        <p:spPr>
          <a:xfrm>
            <a:off x="0" y="3346027"/>
            <a:ext cx="13047134" cy="687945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lIns="109234" tIns="54617" rIns="109234" bIns="54617" anchor="ctr"/>
          <a:lstStyle/>
          <a:p>
            <a:pPr algn="ctr" fontAlgn="auto">
              <a:spcBef>
                <a:spcPts val="0"/>
              </a:spcBef>
              <a:spcAft>
                <a:spcPts val="0"/>
              </a:spcAft>
              <a:defRPr/>
            </a:pPr>
            <a:endParaRPr lang="nb-NO"/>
          </a:p>
        </p:txBody>
      </p:sp>
      <p:sp>
        <p:nvSpPr>
          <p:cNvPr id="5" name="Rectangle 10">
            <a:extLst/>
          </p:cNvPr>
          <p:cNvSpPr/>
          <p:nvPr userDrawn="1"/>
        </p:nvSpPr>
        <p:spPr>
          <a:xfrm>
            <a:off x="5543974" y="4851965"/>
            <a:ext cx="7503161" cy="5373511"/>
          </a:xfrm>
          <a:custGeom>
            <a:avLst/>
            <a:gdLst>
              <a:gd name="connsiteX0" fmla="*/ 0 w 5883965"/>
              <a:gd name="connsiteY0" fmla="*/ 0 h 3821596"/>
              <a:gd name="connsiteX1" fmla="*/ 5883965 w 5883965"/>
              <a:gd name="connsiteY1" fmla="*/ 0 h 3821596"/>
              <a:gd name="connsiteX2" fmla="*/ 5883965 w 5883965"/>
              <a:gd name="connsiteY2" fmla="*/ 3821596 h 3821596"/>
              <a:gd name="connsiteX3" fmla="*/ 0 w 5883965"/>
              <a:gd name="connsiteY3" fmla="*/ 3821596 h 3821596"/>
              <a:gd name="connsiteX4" fmla="*/ 0 w 5883965"/>
              <a:gd name="connsiteY4" fmla="*/ 0 h 3821596"/>
              <a:gd name="connsiteX0" fmla="*/ 0 w 5883965"/>
              <a:gd name="connsiteY0" fmla="*/ 0 h 3821596"/>
              <a:gd name="connsiteX1" fmla="*/ 5874025 w 5883965"/>
              <a:gd name="connsiteY1" fmla="*/ 815009 h 3821596"/>
              <a:gd name="connsiteX2" fmla="*/ 5883965 w 5883965"/>
              <a:gd name="connsiteY2" fmla="*/ 3821596 h 3821596"/>
              <a:gd name="connsiteX3" fmla="*/ 0 w 5883965"/>
              <a:gd name="connsiteY3" fmla="*/ 3821596 h 3821596"/>
              <a:gd name="connsiteX4" fmla="*/ 0 w 5883965"/>
              <a:gd name="connsiteY4" fmla="*/ 0 h 3821596"/>
              <a:gd name="connsiteX0" fmla="*/ 1232452 w 7116417"/>
              <a:gd name="connsiteY0" fmla="*/ 0 h 3821596"/>
              <a:gd name="connsiteX1" fmla="*/ 7106477 w 7116417"/>
              <a:gd name="connsiteY1" fmla="*/ 815009 h 3821596"/>
              <a:gd name="connsiteX2" fmla="*/ 7116417 w 7116417"/>
              <a:gd name="connsiteY2" fmla="*/ 3821596 h 3821596"/>
              <a:gd name="connsiteX3" fmla="*/ 0 w 7116417"/>
              <a:gd name="connsiteY3" fmla="*/ 3811657 h 3821596"/>
              <a:gd name="connsiteX4" fmla="*/ 1232452 w 7116417"/>
              <a:gd name="connsiteY4" fmla="*/ 0 h 3821596"/>
              <a:gd name="connsiteX0" fmla="*/ 1232452 w 7116417"/>
              <a:gd name="connsiteY0" fmla="*/ 0 h 3832186"/>
              <a:gd name="connsiteX1" fmla="*/ 7106477 w 7116417"/>
              <a:gd name="connsiteY1" fmla="*/ 825599 h 3832186"/>
              <a:gd name="connsiteX2" fmla="*/ 7116417 w 7116417"/>
              <a:gd name="connsiteY2" fmla="*/ 3832186 h 3832186"/>
              <a:gd name="connsiteX3" fmla="*/ 0 w 7116417"/>
              <a:gd name="connsiteY3" fmla="*/ 3822247 h 3832186"/>
              <a:gd name="connsiteX4" fmla="*/ 1232452 w 7116417"/>
              <a:gd name="connsiteY4" fmla="*/ 0 h 3832186"/>
              <a:gd name="connsiteX0" fmla="*/ 1252565 w 7116417"/>
              <a:gd name="connsiteY0" fmla="*/ 0 h 4004368"/>
              <a:gd name="connsiteX1" fmla="*/ 7106477 w 7116417"/>
              <a:gd name="connsiteY1" fmla="*/ 997781 h 4004368"/>
              <a:gd name="connsiteX2" fmla="*/ 7116417 w 7116417"/>
              <a:gd name="connsiteY2" fmla="*/ 4004368 h 4004368"/>
              <a:gd name="connsiteX3" fmla="*/ 0 w 7116417"/>
              <a:gd name="connsiteY3" fmla="*/ 3994429 h 4004368"/>
              <a:gd name="connsiteX4" fmla="*/ 1252565 w 7116417"/>
              <a:gd name="connsiteY4" fmla="*/ 0 h 400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417" h="4004368">
                <a:moveTo>
                  <a:pt x="1252565" y="0"/>
                </a:moveTo>
                <a:lnTo>
                  <a:pt x="7106477" y="997781"/>
                </a:lnTo>
                <a:cubicBezTo>
                  <a:pt x="7109790" y="1999977"/>
                  <a:pt x="7113104" y="3002172"/>
                  <a:pt x="7116417" y="4004368"/>
                </a:cubicBezTo>
                <a:lnTo>
                  <a:pt x="0" y="3994429"/>
                </a:lnTo>
                <a:lnTo>
                  <a:pt x="1252565" y="0"/>
                </a:lnTo>
                <a:close/>
              </a:path>
            </a:pathLst>
          </a:custGeom>
          <a:solidFill>
            <a:srgbClr val="2899D5"/>
          </a:solidFill>
          <a:ln>
            <a:noFill/>
          </a:ln>
        </p:spPr>
        <p:style>
          <a:lnRef idx="2">
            <a:schemeClr val="accent1">
              <a:shade val="50000"/>
            </a:schemeClr>
          </a:lnRef>
          <a:fillRef idx="1">
            <a:schemeClr val="accent1"/>
          </a:fillRef>
          <a:effectRef idx="0">
            <a:schemeClr val="accent1"/>
          </a:effectRef>
          <a:fontRef idx="minor">
            <a:schemeClr val="lt1"/>
          </a:fontRef>
        </p:style>
        <p:txBody>
          <a:bodyPr lIns="109234" tIns="54617" rIns="109234" bIns="54617" anchor="ctr"/>
          <a:lstStyle/>
          <a:p>
            <a:pPr algn="ctr" fontAlgn="auto">
              <a:spcBef>
                <a:spcPts val="0"/>
              </a:spcBef>
              <a:spcAft>
                <a:spcPts val="0"/>
              </a:spcAft>
              <a:defRPr/>
            </a:pPr>
            <a:endParaRPr lang="nb-NO"/>
          </a:p>
        </p:txBody>
      </p:sp>
      <p:sp>
        <p:nvSpPr>
          <p:cNvPr id="6" name="Rectangle 11">
            <a:extLst/>
          </p:cNvPr>
          <p:cNvSpPr/>
          <p:nvPr userDrawn="1"/>
        </p:nvSpPr>
        <p:spPr>
          <a:xfrm>
            <a:off x="0" y="1"/>
            <a:ext cx="13047134" cy="6229210"/>
          </a:xfrm>
          <a:custGeom>
            <a:avLst/>
            <a:gdLst>
              <a:gd name="connsiteX0" fmla="*/ 0 w 12192000"/>
              <a:gd name="connsiteY0" fmla="*/ 0 h 2351984"/>
              <a:gd name="connsiteX1" fmla="*/ 12192000 w 12192000"/>
              <a:gd name="connsiteY1" fmla="*/ 0 h 2351984"/>
              <a:gd name="connsiteX2" fmla="*/ 12192000 w 12192000"/>
              <a:gd name="connsiteY2" fmla="*/ 2351984 h 2351984"/>
              <a:gd name="connsiteX3" fmla="*/ 0 w 12192000"/>
              <a:gd name="connsiteY3" fmla="*/ 2351984 h 2351984"/>
              <a:gd name="connsiteX4" fmla="*/ 0 w 12192000"/>
              <a:gd name="connsiteY4" fmla="*/ 0 h 2351984"/>
              <a:gd name="connsiteX0" fmla="*/ 0 w 12192000"/>
              <a:gd name="connsiteY0" fmla="*/ 0 h 4379567"/>
              <a:gd name="connsiteX1" fmla="*/ 12192000 w 12192000"/>
              <a:gd name="connsiteY1" fmla="*/ 0 h 4379567"/>
              <a:gd name="connsiteX2" fmla="*/ 12182061 w 12192000"/>
              <a:gd name="connsiteY2" fmla="*/ 4379567 h 4379567"/>
              <a:gd name="connsiteX3" fmla="*/ 0 w 12192000"/>
              <a:gd name="connsiteY3" fmla="*/ 2351984 h 4379567"/>
              <a:gd name="connsiteX4" fmla="*/ 0 w 12192000"/>
              <a:gd name="connsiteY4" fmla="*/ 0 h 437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379567">
                <a:moveTo>
                  <a:pt x="0" y="0"/>
                </a:moveTo>
                <a:lnTo>
                  <a:pt x="12192000" y="0"/>
                </a:lnTo>
                <a:lnTo>
                  <a:pt x="12182061" y="4379567"/>
                </a:lnTo>
                <a:lnTo>
                  <a:pt x="0" y="2351984"/>
                </a:lnTo>
                <a:lnTo>
                  <a:pt x="0" y="0"/>
                </a:lnTo>
                <a:close/>
              </a:path>
            </a:pathLst>
          </a:custGeom>
          <a:solidFill>
            <a:srgbClr val="0076B6"/>
          </a:solidFill>
          <a:ln>
            <a:noFill/>
          </a:ln>
        </p:spPr>
        <p:style>
          <a:lnRef idx="2">
            <a:schemeClr val="accent1">
              <a:shade val="50000"/>
            </a:schemeClr>
          </a:lnRef>
          <a:fillRef idx="1">
            <a:schemeClr val="accent1"/>
          </a:fillRef>
          <a:effectRef idx="0">
            <a:schemeClr val="accent1"/>
          </a:effectRef>
          <a:fontRef idx="minor">
            <a:schemeClr val="lt1"/>
          </a:fontRef>
        </p:style>
        <p:txBody>
          <a:bodyPr lIns="109234" tIns="54617" rIns="109234" bIns="54617" anchor="ctr"/>
          <a:lstStyle/>
          <a:p>
            <a:pPr algn="ctr" fontAlgn="auto">
              <a:spcBef>
                <a:spcPts val="0"/>
              </a:spcBef>
              <a:spcAft>
                <a:spcPts val="0"/>
              </a:spcAft>
              <a:defRPr/>
            </a:pPr>
            <a:endParaRPr lang="nb-NO" dirty="0"/>
          </a:p>
        </p:txBody>
      </p:sp>
      <p:pic>
        <p:nvPicPr>
          <p:cNvPr id="7"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561" y="830863"/>
            <a:ext cx="3484880" cy="1603022"/>
          </a:xfrm>
          <a:prstGeom prst="rect">
            <a:avLst/>
          </a:prstGeom>
          <a:noFill/>
          <a:ln w="9525">
            <a:noFill/>
            <a:miter lim="800000"/>
            <a:headEnd/>
            <a:tailEnd/>
          </a:ln>
        </p:spPr>
      </p:pic>
      <p:sp>
        <p:nvSpPr>
          <p:cNvPr id="12" name="Title 1">
            <a:extLst/>
          </p:cNvPr>
          <p:cNvSpPr>
            <a:spLocks noGrp="1"/>
          </p:cNvSpPr>
          <p:nvPr>
            <p:ph type="ctrTitle"/>
          </p:nvPr>
        </p:nvSpPr>
        <p:spPr>
          <a:xfrm>
            <a:off x="5258559" y="917739"/>
            <a:ext cx="7484732" cy="2135562"/>
          </a:xfrm>
          <a:prstGeom prst="rect">
            <a:avLst/>
          </a:prstGeom>
        </p:spPr>
        <p:txBody>
          <a:bodyPr anchor="t" anchorCtr="0">
            <a:normAutofit/>
          </a:bodyPr>
          <a:lstStyle>
            <a:lvl1pPr algn="l">
              <a:defRPr sz="57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Klepnutím lze upravit styl předlohy nadpisů.</a:t>
            </a:r>
            <a:endParaRPr lang="nb-NO" dirty="0"/>
          </a:p>
        </p:txBody>
      </p:sp>
      <p:sp>
        <p:nvSpPr>
          <p:cNvPr id="13" name="Subtitle 2">
            <a:extLst/>
          </p:cNvPr>
          <p:cNvSpPr>
            <a:spLocks noGrp="1"/>
          </p:cNvSpPr>
          <p:nvPr>
            <p:ph type="subTitle" idx="1"/>
          </p:nvPr>
        </p:nvSpPr>
        <p:spPr>
          <a:xfrm>
            <a:off x="5258560" y="3114358"/>
            <a:ext cx="6625991" cy="1077726"/>
          </a:xfrm>
          <a:prstGeom prst="rect">
            <a:avLst/>
          </a:prstGeom>
        </p:spPr>
        <p:txBody>
          <a:bodyPr/>
          <a:lstStyle>
            <a:lvl1pPr marL="0" indent="0" algn="l">
              <a:buNone/>
              <a:defRPr sz="2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46171" indent="0" algn="ctr">
              <a:buNone/>
              <a:defRPr sz="2400"/>
            </a:lvl2pPr>
            <a:lvl3pPr marL="1092342" indent="0" algn="ctr">
              <a:buNone/>
              <a:defRPr sz="2200"/>
            </a:lvl3pPr>
            <a:lvl4pPr marL="1638513" indent="0" algn="ctr">
              <a:buNone/>
              <a:defRPr sz="1900"/>
            </a:lvl4pPr>
            <a:lvl5pPr marL="2184684" indent="0" algn="ctr">
              <a:buNone/>
              <a:defRPr sz="1900"/>
            </a:lvl5pPr>
            <a:lvl6pPr marL="2730856" indent="0" algn="ctr">
              <a:buNone/>
              <a:defRPr sz="1900"/>
            </a:lvl6pPr>
            <a:lvl7pPr marL="3277027" indent="0" algn="ctr">
              <a:buNone/>
              <a:defRPr sz="1900"/>
            </a:lvl7pPr>
            <a:lvl8pPr marL="3823198" indent="0" algn="ctr">
              <a:buNone/>
              <a:defRPr sz="1900"/>
            </a:lvl8pPr>
            <a:lvl9pPr marL="4369369" indent="0" algn="ctr">
              <a:buNone/>
              <a:defRPr sz="1900"/>
            </a:lvl9pPr>
          </a:lstStyle>
          <a:p>
            <a:r>
              <a:rPr lang="en-US" dirty="0"/>
              <a:t>Klepnutím lze upravit styl předlohy podnadpisů.</a:t>
            </a:r>
            <a:endParaRPr lang="nb-NO" dirty="0"/>
          </a:p>
        </p:txBody>
      </p:sp>
    </p:spTree>
    <p:extLst>
      <p:ext uri="{BB962C8B-B14F-4D97-AF65-F5344CB8AC3E}">
        <p14:creationId xmlns:p14="http://schemas.microsoft.com/office/powerpoint/2010/main" val="47552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50240" y="2275842"/>
            <a:ext cx="11704320" cy="64369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50240" y="9040143"/>
            <a:ext cx="3034453" cy="519289"/>
          </a:xfrm>
          <a:prstGeom prst="rect">
            <a:avLst/>
          </a:prstGeom>
        </p:spPr>
        <p:txBody>
          <a:bodyPr lIns="109234" tIns="54617" rIns="109234" bIns="54617"/>
          <a:lstStyle>
            <a:lvl1pPr fontAlgn="auto">
              <a:spcBef>
                <a:spcPts val="0"/>
              </a:spcBef>
              <a:spcAft>
                <a:spcPts val="0"/>
              </a:spcAft>
              <a:defRPr>
                <a:latin typeface="+mn-lt"/>
              </a:defRPr>
            </a:lvl1pPr>
          </a:lstStyle>
          <a:p>
            <a:pPr>
              <a:defRPr/>
            </a:pPr>
            <a:fld id="{121420A8-6AA9-483C-97CA-95BAD665BDAC}" type="datetimeFigureOut">
              <a:rPr lang="en-GB"/>
              <a:pPr>
                <a:defRPr/>
              </a:pPr>
              <a:t>02/09/2019</a:t>
            </a:fld>
            <a:endParaRPr lang="en-GB"/>
          </a:p>
        </p:txBody>
      </p:sp>
      <p:sp>
        <p:nvSpPr>
          <p:cNvPr id="5" name="Footer Placeholder 4"/>
          <p:cNvSpPr>
            <a:spLocks noGrp="1"/>
          </p:cNvSpPr>
          <p:nvPr>
            <p:ph type="ftr" sz="quarter" idx="11"/>
          </p:nvPr>
        </p:nvSpPr>
        <p:spPr>
          <a:xfrm>
            <a:off x="4443307" y="9040143"/>
            <a:ext cx="4118187" cy="519289"/>
          </a:xfrm>
          <a:prstGeom prst="rect">
            <a:avLst/>
          </a:prstGeom>
        </p:spPr>
        <p:txBody>
          <a:bodyPr lIns="109234" tIns="54617" rIns="109234" bIns="54617"/>
          <a:lstStyle>
            <a:lvl1pPr fontAlgn="auto">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a:xfrm>
            <a:off x="9320107" y="9040143"/>
            <a:ext cx="3034453" cy="519289"/>
          </a:xfrm>
          <a:prstGeom prst="rect">
            <a:avLst/>
          </a:prstGeom>
        </p:spPr>
        <p:txBody>
          <a:bodyPr lIns="109234" tIns="54617" rIns="109234" bIns="54617"/>
          <a:lstStyle>
            <a:lvl1pPr fontAlgn="auto">
              <a:spcBef>
                <a:spcPts val="0"/>
              </a:spcBef>
              <a:spcAft>
                <a:spcPts val="0"/>
              </a:spcAft>
              <a:defRPr>
                <a:latin typeface="+mn-lt"/>
              </a:defRPr>
            </a:lvl1pPr>
          </a:lstStyle>
          <a:p>
            <a:pPr>
              <a:defRPr/>
            </a:pPr>
            <a:fld id="{139EABD6-7EBC-4665-BAFC-80662D58C1EA}" type="slidenum">
              <a:rPr lang="en-GB"/>
              <a:pPr>
                <a:defRPr/>
              </a:pPr>
              <a:t>‹#›</a:t>
            </a:fld>
            <a:endParaRPr lang="en-GB"/>
          </a:p>
        </p:txBody>
      </p:sp>
    </p:spTree>
    <p:extLst>
      <p:ext uri="{BB962C8B-B14F-4D97-AF65-F5344CB8AC3E}">
        <p14:creationId xmlns:p14="http://schemas.microsoft.com/office/powerpoint/2010/main" val="428434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Title Text"/>
          <p:cNvSpPr txBox="1">
            <a:spLocks noGrp="1"/>
          </p:cNvSpPr>
          <p:nvPr>
            <p:ph type="body" sz="quarter" idx="13" hasCustomPrompt="1"/>
          </p:nvPr>
        </p:nvSpPr>
        <p:spPr>
          <a:xfrm>
            <a:off x="1845733" y="3232679"/>
            <a:ext cx="10464801" cy="1402821"/>
          </a:xfrm>
          <a:prstGeom prst="rect">
            <a:avLst/>
          </a:prstGeom>
        </p:spPr>
        <p:txBody>
          <a:bodyPr anchor="b"/>
          <a:lstStyle>
            <a:lvl1pPr marL="0" indent="0">
              <a:spcBef>
                <a:spcPts val="0"/>
              </a:spcBef>
              <a:buSzTx/>
              <a:buNone/>
              <a:defRPr sz="8000">
                <a:solidFill>
                  <a:srgbClr val="FFFFFF"/>
                </a:solidFill>
                <a:latin typeface="+mn-lt"/>
              </a:defRPr>
            </a:lvl1pPr>
          </a:lstStyle>
          <a:p>
            <a:r>
              <a:rPr lang="nb-NO" dirty="0" err="1"/>
              <a:t>Title</a:t>
            </a:r>
            <a:r>
              <a:rPr lang="nb-NO" dirty="0"/>
              <a:t> </a:t>
            </a:r>
            <a:r>
              <a:rPr lang="nb-NO" dirty="0" err="1"/>
              <a:t>Text</a:t>
            </a:r>
            <a:endParaRPr dirty="0"/>
          </a:p>
        </p:txBody>
      </p:sp>
      <p:sp>
        <p:nvSpPr>
          <p:cNvPr id="59" name="Body Level One"/>
          <p:cNvSpPr txBox="1">
            <a:spLocks noGrp="1"/>
          </p:cNvSpPr>
          <p:nvPr>
            <p:ph type="body" sz="quarter" idx="14" hasCustomPrompt="1"/>
          </p:nvPr>
        </p:nvSpPr>
        <p:spPr>
          <a:xfrm>
            <a:off x="1796090" y="5016500"/>
            <a:ext cx="4888310" cy="810155"/>
          </a:xfrm>
          <a:prstGeom prst="rect">
            <a:avLst/>
          </a:prstGeom>
        </p:spPr>
        <p:txBody>
          <a:bodyPr anchor="t"/>
          <a:lstStyle>
            <a:lvl1pPr marL="0" indent="0" defTabSz="403097">
              <a:spcBef>
                <a:spcPts val="0"/>
              </a:spcBef>
              <a:buSzTx/>
              <a:buNone/>
              <a:defRPr sz="4140">
                <a:solidFill>
                  <a:srgbClr val="94C2E9"/>
                </a:solidFill>
                <a:latin typeface="Open Sans Light"/>
                <a:ea typeface="Open Sans Light"/>
                <a:cs typeface="Open Sans Light"/>
                <a:sym typeface="Open Sans Light"/>
              </a:defRPr>
            </a:lvl1pPr>
          </a:lstStyle>
          <a:p>
            <a:r>
              <a:rPr lang="nb-NO" dirty="0" err="1"/>
              <a:t>Subtitle</a:t>
            </a:r>
            <a:r>
              <a:rPr lang="nb-NO" dirty="0"/>
              <a:t> </a:t>
            </a:r>
            <a:r>
              <a:rPr lang="nb-NO" dirty="0" err="1"/>
              <a:t>Text</a:t>
            </a:r>
            <a:endParaRPr dirty="0"/>
          </a:p>
        </p:txBody>
      </p:sp>
      <p:sp>
        <p:nvSpPr>
          <p:cNvPr id="60" name="Line"/>
          <p:cNvSpPr/>
          <p:nvPr/>
        </p:nvSpPr>
        <p:spPr>
          <a:xfrm>
            <a:off x="1910158" y="4682066"/>
            <a:ext cx="9524079" cy="1"/>
          </a:xfrm>
          <a:prstGeom prst="line">
            <a:avLst/>
          </a:prstGeom>
          <a:ln w="25400">
            <a:solidFill>
              <a:srgbClr val="FFFFFF"/>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61" name="Line"/>
          <p:cNvSpPr/>
          <p:nvPr/>
        </p:nvSpPr>
        <p:spPr>
          <a:xfrm>
            <a:off x="1910158" y="4682066"/>
            <a:ext cx="1551181" cy="1"/>
          </a:xfrm>
          <a:prstGeom prst="line">
            <a:avLst/>
          </a:prstGeom>
          <a:ln w="88900">
            <a:solidFill>
              <a:srgbClr val="94C2E9"/>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3" name="Text Placeholder 2">
            <a:extLst>
              <a:ext uri="{FF2B5EF4-FFF2-40B4-BE49-F238E27FC236}">
                <a16:creationId xmlns:a16="http://schemas.microsoft.com/office/drawing/2014/main" id="{51CE480C-C9C6-5D45-AB33-5D4BDDA8EA63}"/>
              </a:ext>
            </a:extLst>
          </p:cNvPr>
          <p:cNvSpPr>
            <a:spLocks noGrp="1"/>
          </p:cNvSpPr>
          <p:nvPr>
            <p:ph type="body" sz="quarter" idx="15" hasCustomPrompt="1"/>
          </p:nvPr>
        </p:nvSpPr>
        <p:spPr>
          <a:xfrm>
            <a:off x="1795463" y="5981700"/>
            <a:ext cx="4071937" cy="520700"/>
          </a:xfrm>
        </p:spPr>
        <p:txBody>
          <a:bodyPr>
            <a:normAutofit/>
          </a:bodyPr>
          <a:lstStyle>
            <a:lvl1pPr marL="0" indent="0">
              <a:buNone/>
              <a:defRPr sz="2000" i="1">
                <a:solidFill>
                  <a:schemeClr val="bg1"/>
                </a:solidFill>
              </a:defRPr>
            </a:lvl1pPr>
          </a:lstStyle>
          <a:p>
            <a:pPr lvl="0"/>
            <a:r>
              <a:rPr lang="en-GB" dirty="0"/>
              <a:t>Name </a:t>
            </a:r>
            <a:r>
              <a:rPr lang="nb-NO" dirty="0"/>
              <a:t>|  </a:t>
            </a:r>
            <a:r>
              <a:rPr lang="nb-NO" dirty="0" err="1"/>
              <a:t>Affiliation</a:t>
            </a:r>
            <a:r>
              <a:rPr lang="nb-NO" dirty="0"/>
              <a:t> </a:t>
            </a:r>
            <a:endParaRPr lang="en-GB" dirty="0"/>
          </a:p>
        </p:txBody>
      </p:sp>
      <p:sp>
        <p:nvSpPr>
          <p:cNvPr id="16" name="Text Placeholder 2">
            <a:extLst>
              <a:ext uri="{FF2B5EF4-FFF2-40B4-BE49-F238E27FC236}">
                <a16:creationId xmlns:a16="http://schemas.microsoft.com/office/drawing/2014/main" id="{AD23994B-5EA0-654E-B1FA-84C322F813AE}"/>
              </a:ext>
            </a:extLst>
          </p:cNvPr>
          <p:cNvSpPr>
            <a:spLocks noGrp="1"/>
          </p:cNvSpPr>
          <p:nvPr>
            <p:ph type="body" sz="quarter" idx="16" hasCustomPrompt="1"/>
          </p:nvPr>
        </p:nvSpPr>
        <p:spPr>
          <a:xfrm>
            <a:off x="1808163" y="6908800"/>
            <a:ext cx="4071937" cy="520700"/>
          </a:xfrm>
        </p:spPr>
        <p:txBody>
          <a:bodyPr>
            <a:normAutofit/>
          </a:bodyPr>
          <a:lstStyle>
            <a:lvl1pPr marL="0" indent="0">
              <a:buNone/>
              <a:defRPr sz="2000" i="1">
                <a:solidFill>
                  <a:schemeClr val="bg1"/>
                </a:solidFill>
              </a:defRPr>
            </a:lvl1pPr>
          </a:lstStyle>
          <a:p>
            <a:pPr lvl="0"/>
            <a:r>
              <a:rPr lang="en-GB" dirty="0"/>
              <a:t>Date </a:t>
            </a:r>
            <a:r>
              <a:rPr lang="nb-NO" dirty="0"/>
              <a:t>|  </a:t>
            </a:r>
            <a:r>
              <a:rPr lang="nb-NO" dirty="0" err="1"/>
              <a:t>Event</a:t>
            </a:r>
            <a:endParaRPr lang="en-GB" dirty="0"/>
          </a:p>
        </p:txBody>
      </p:sp>
      <p:pic>
        <p:nvPicPr>
          <p:cNvPr id="17" name="Image" descr="Image">
            <a:extLst>
              <a:ext uri="{FF2B5EF4-FFF2-40B4-BE49-F238E27FC236}">
                <a16:creationId xmlns:a16="http://schemas.microsoft.com/office/drawing/2014/main" id="{90B85481-8011-3442-B394-57022B708778}"/>
              </a:ext>
            </a:extLst>
          </p:cNvPr>
          <p:cNvPicPr>
            <a:picLocks noChangeAspect="1"/>
          </p:cNvPicPr>
          <p:nvPr userDrawn="1"/>
        </p:nvPicPr>
        <p:blipFill>
          <a:blip r:embed="rId3">
            <a:extLst/>
          </a:blip>
          <a:stretch>
            <a:fillRect/>
          </a:stretch>
        </p:blipFill>
        <p:spPr>
          <a:xfrm>
            <a:off x="9118600" y="904266"/>
            <a:ext cx="2840855" cy="774780"/>
          </a:xfrm>
          <a:prstGeom prst="rect">
            <a:avLst/>
          </a:prstGeom>
          <a:ln w="12700">
            <a:miter lim="400000"/>
          </a:ln>
        </p:spPr>
      </p:pic>
    </p:spTree>
    <p:extLst>
      <p:ext uri="{BB962C8B-B14F-4D97-AF65-F5344CB8AC3E}">
        <p14:creationId xmlns:p14="http://schemas.microsoft.com/office/powerpoint/2010/main" val="268355181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sl-SI"/>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59B98952-F8D9-4874-AC04-265A9DA1E21D}" type="datetimeFigureOut">
              <a:rPr lang="sl-SI" smtClean="0"/>
              <a:t>2. 09. 2019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00E670B-896E-4569-A0FF-0CC6B7B5F59B}" type="slidenum">
              <a:rPr lang="sl-SI" smtClean="0"/>
              <a:t>‹#›</a:t>
            </a:fld>
            <a:endParaRPr lang="sl-SI"/>
          </a:p>
        </p:txBody>
      </p:sp>
    </p:spTree>
    <p:extLst>
      <p:ext uri="{BB962C8B-B14F-4D97-AF65-F5344CB8AC3E}">
        <p14:creationId xmlns:p14="http://schemas.microsoft.com/office/powerpoint/2010/main" val="275681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lstStyle>
            <a:lvl1pPr marR="0" lvl="0" algn="l" rtl="0">
              <a:lnSpc>
                <a:spcPct val="100000"/>
              </a:lnSpc>
              <a:spcBef>
                <a:spcPts val="0"/>
              </a:spcBef>
              <a:spcAft>
                <a:spcPts val="0"/>
              </a:spcAft>
              <a:buClr>
                <a:srgbClr val="6A6C77"/>
              </a:buClr>
              <a:buSzPts val="8000"/>
              <a:buFont typeface="Open Sans"/>
              <a:buNone/>
              <a:defRPr sz="8000" b="0" i="0" u="none" strike="noStrike" cap="none">
                <a:solidFill>
                  <a:srgbClr val="6A6C77"/>
                </a:solidFill>
                <a:latin typeface="Open Sans"/>
                <a:ea typeface="Open Sans"/>
                <a:cs typeface="Open Sans"/>
                <a:sym typeface="Open Sans"/>
              </a:defRPr>
            </a:lvl1pPr>
            <a:lvl2pPr marR="0" lvl="1" algn="l" rtl="0">
              <a:lnSpc>
                <a:spcPct val="100000"/>
              </a:lnSpc>
              <a:spcBef>
                <a:spcPts val="0"/>
              </a:spcBef>
              <a:spcAft>
                <a:spcPts val="0"/>
              </a:spcAft>
              <a:buClr>
                <a:srgbClr val="6A6C77"/>
              </a:buClr>
              <a:buSzPts val="8000"/>
              <a:buFont typeface="Helvetica Neue"/>
              <a:buNone/>
              <a:defRPr sz="8000" b="0" i="0" u="none" strike="noStrike" cap="none">
                <a:solidFill>
                  <a:srgbClr val="6A6C77"/>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6A6C77"/>
              </a:buClr>
              <a:buSzPts val="8000"/>
              <a:buFont typeface="Helvetica Neue"/>
              <a:buNone/>
              <a:defRPr sz="8000" b="0" i="0" u="none" strike="noStrike" cap="none">
                <a:solidFill>
                  <a:srgbClr val="6A6C77"/>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6A6C77"/>
              </a:buClr>
              <a:buSzPts val="8000"/>
              <a:buFont typeface="Helvetica Neue"/>
              <a:buNone/>
              <a:defRPr sz="8000" b="0" i="0" u="none" strike="noStrike" cap="none">
                <a:solidFill>
                  <a:srgbClr val="6A6C77"/>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6A6C77"/>
              </a:buClr>
              <a:buSzPts val="8000"/>
              <a:buFont typeface="Helvetica Neue"/>
              <a:buNone/>
              <a:defRPr sz="8000" b="0" i="0" u="none" strike="noStrike" cap="none">
                <a:solidFill>
                  <a:srgbClr val="6A6C77"/>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6A6C77"/>
              </a:buClr>
              <a:buSzPts val="8000"/>
              <a:buFont typeface="Helvetica Neue"/>
              <a:buNone/>
              <a:defRPr sz="8000" b="0" i="0" u="none" strike="noStrike" cap="none">
                <a:solidFill>
                  <a:srgbClr val="6A6C77"/>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6A6C77"/>
              </a:buClr>
              <a:buSzPts val="8000"/>
              <a:buFont typeface="Helvetica Neue"/>
              <a:buNone/>
              <a:defRPr sz="8000" b="0" i="0" u="none" strike="noStrike" cap="none">
                <a:solidFill>
                  <a:srgbClr val="6A6C77"/>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6A6C77"/>
              </a:buClr>
              <a:buSzPts val="8000"/>
              <a:buFont typeface="Helvetica Neue"/>
              <a:buNone/>
              <a:defRPr sz="8000" b="0" i="0" u="none" strike="noStrike" cap="none">
                <a:solidFill>
                  <a:srgbClr val="6A6C77"/>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6A6C77"/>
              </a:buClr>
              <a:buSzPts val="8000"/>
              <a:buFont typeface="Helvetica Neue"/>
              <a:buNone/>
              <a:defRPr sz="8000" b="0" i="0" u="none" strike="noStrike" cap="none">
                <a:solidFill>
                  <a:srgbClr val="6A6C77"/>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952500" y="2590800"/>
            <a:ext cx="11099800" cy="6286500"/>
          </a:xfrm>
          <a:prstGeom prst="rect">
            <a:avLst/>
          </a:prstGeom>
          <a:noFill/>
          <a:ln>
            <a:noFill/>
          </a:ln>
        </p:spPr>
        <p:txBody>
          <a:bodyPr spcFirstLastPara="1" wrap="square" lIns="50800" tIns="50800" rIns="50800" bIns="50800" anchor="ctr" anchorCtr="0"/>
          <a:lstStyle>
            <a:lvl1pPr marL="457200" marR="0" lvl="0" indent="-523240"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1pPr>
            <a:lvl2pPr marL="914400" marR="0" lvl="1" indent="-523240"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2pPr>
            <a:lvl3pPr marL="1371600" marR="0" lvl="2" indent="-523239"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3pPr>
            <a:lvl4pPr marL="1828800" marR="0" lvl="3" indent="-523239"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4pPr>
            <a:lvl5pPr marL="2286000" marR="0" lvl="4" indent="-523239"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5pPr>
            <a:lvl6pPr marL="2743200" marR="0" lvl="5" indent="-523239" algn="l" rtl="0">
              <a:lnSpc>
                <a:spcPct val="100000"/>
              </a:lnSpc>
              <a:spcBef>
                <a:spcPts val="4200"/>
              </a:spcBef>
              <a:spcAft>
                <a:spcPts val="0"/>
              </a:spcAft>
              <a:buClr>
                <a:srgbClr val="6A6C76"/>
              </a:buClr>
              <a:buSzPts val="4640"/>
              <a:buFont typeface="Helvetica Neue"/>
              <a:buChar char="•"/>
              <a:defRPr sz="3200" b="0" i="0" u="none" strike="noStrike" cap="none">
                <a:solidFill>
                  <a:srgbClr val="6A6C76"/>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6A6C76"/>
              </a:buClr>
              <a:buSzPts val="4640"/>
              <a:buFont typeface="Helvetica Neue"/>
              <a:buChar char="•"/>
              <a:defRPr sz="3200" b="0" i="0" u="none" strike="noStrike" cap="none">
                <a:solidFill>
                  <a:srgbClr val="6A6C76"/>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6A6C76"/>
              </a:buClr>
              <a:buSzPts val="4640"/>
              <a:buFont typeface="Helvetica Neue"/>
              <a:buChar char="•"/>
              <a:defRPr sz="3200" b="0" i="0" u="none" strike="noStrike" cap="none">
                <a:solidFill>
                  <a:srgbClr val="6A6C76"/>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6A6C76"/>
              </a:buClr>
              <a:buSzPts val="4640"/>
              <a:buFont typeface="Helvetica Neue"/>
              <a:buChar char="•"/>
              <a:defRPr sz="3200" b="0" i="0" u="none" strike="noStrike" cap="none">
                <a:solidFill>
                  <a:srgbClr val="6A6C76"/>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61" r:id="rId4"/>
    <p:sldLayoutId id="2147483662" r:id="rId5"/>
    <p:sldLayoutId id="2147483663" r:id="rId6"/>
    <p:sldLayoutId id="2147483664"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59B98952-F8D9-4874-AC04-265A9DA1E21D}" type="datetimeFigureOut">
              <a:rPr lang="sl-SI" smtClean="0"/>
              <a:t>2. 09. 2019</a:t>
            </a:fld>
            <a:endParaRPr lang="sl-SI"/>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900E670B-896E-4569-A0FF-0CC6B7B5F59B}" type="slidenum">
              <a:rPr lang="sl-SI" smtClean="0"/>
              <a:t>‹#›</a:t>
            </a:fld>
            <a:endParaRPr lang="sl-SI"/>
          </a:p>
        </p:txBody>
      </p:sp>
    </p:spTree>
    <p:extLst>
      <p:ext uri="{BB962C8B-B14F-4D97-AF65-F5344CB8AC3E}">
        <p14:creationId xmlns:p14="http://schemas.microsoft.com/office/powerpoint/2010/main" val="280254826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668" r:id="rId14"/>
    <p:sldLayoutId id="2147483671" r:id="rId15"/>
    <p:sldLayoutId id="2147483674" r:id="rId16"/>
    <p:sldLayoutId id="2147483676" r:id="rId17"/>
  </p:sldLayoutIdLst>
  <p:hf sldNum="0" hdr="0" ftr="0" dt="0"/>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ec.europa.eu/research/openscience/images/open-data-2016-w920.png" TargetMode="External"/><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hyperlink" Target="http://ec.europa.eu/research/openscience/images/open-data-2016-w920.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ukdataservice.ac.uk/get-data.aspx" TargetMode="Externa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hyperlink" Target="http://w.issp.org/about-issp/" TargetMode="External"/><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hyperlink" Target="https://www.europeansocialsurvey.org/"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52.png"/><Relationship Id="rId5" Type="http://schemas.openxmlformats.org/officeDocument/2006/relationships/hyperlink" Target="http://www.europeansocialsurvey.org/data/themes.html?t=econmorale" TargetMode="Externa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http://www.share-project.org/home0.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ec.europa.eu/eurostat"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hyperlink" Target="https://www.gesis.org/en/missy/"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48.png"/><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hyperlink" Target="https://www.gesis.org/en/missy/metadata/EU-SILC/2016/"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0.xml"/><Relationship Id="rId5" Type="http://schemas.openxmlformats.org/officeDocument/2006/relationships/image" Target="../media/image64.png"/><Relationship Id="rId4" Type="http://schemas.openxmlformats.org/officeDocument/2006/relationships/hyperlink" Target="https://cimes.casd.e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image" Target="../media/image64.png"/><Relationship Id="rId4" Type="http://schemas.openxmlformats.org/officeDocument/2006/relationships/hyperlink" Target="https://cimes.casd.e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cwed2.org/" TargetMode="External"/><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20.xml"/><Relationship Id="rId5" Type="http://schemas.openxmlformats.org/officeDocument/2006/relationships/image" Target="../media/image73.png"/><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hyperlink" Target="http://www.europeansocialsurvey.org/data/themes.html?t=econmorale" TargetMode="External"/><Relationship Id="rId2" Type="http://schemas.openxmlformats.org/officeDocument/2006/relationships/notesSlide" Target="../notesSlides/notesSlide43.xml"/><Relationship Id="rId1" Type="http://schemas.openxmlformats.org/officeDocument/2006/relationships/slideLayout" Target="../slideLayouts/slideLayout20.xml"/><Relationship Id="rId6" Type="http://schemas.openxmlformats.org/officeDocument/2006/relationships/image" Target="../media/image52.png"/><Relationship Id="rId5" Type="http://schemas.openxmlformats.org/officeDocument/2006/relationships/image" Target="../media/image75.png"/><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20.xml"/><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20.xml"/><Relationship Id="rId5" Type="http://schemas.openxmlformats.org/officeDocument/2006/relationships/image" Target="../media/image82.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hyperlink" Target="http://essedunet.nsd.uib.no/cms/glossary/index.html#mean"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8" Type="http://schemas.openxmlformats.org/officeDocument/2006/relationships/hyperlink" Target="http://zacat.gesis.org/webview/index.jsp?v=2&amp;submode=variable&amp;top=yes&amp;mode=documentation&amp;study=http://193.175.238.79:80/obj/fStudy/ZA4800&amp;variable=http://193.175.238.79:80/obj/fVariable/ZA4800_V25" TargetMode="External"/><Relationship Id="rId3" Type="http://schemas.openxmlformats.org/officeDocument/2006/relationships/hyperlink" Target="http://zacat.gesis.org/webview/" TargetMode="External"/><Relationship Id="rId7"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20.xml"/><Relationship Id="rId6" Type="http://schemas.openxmlformats.org/officeDocument/2006/relationships/image" Target="../media/image87.png"/><Relationship Id="rId5" Type="http://schemas.openxmlformats.org/officeDocument/2006/relationships/hyperlink" Target="https://zacat.gesis.org/webview/" TargetMode="External"/><Relationship Id="rId4" Type="http://schemas.openxmlformats.org/officeDocument/2006/relationships/image" Target="../media/image86.png"/><Relationship Id="rId9" Type="http://schemas.openxmlformats.org/officeDocument/2006/relationships/image" Target="../media/image89.png"/></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0.xml"/><Relationship Id="rId1" Type="http://schemas.openxmlformats.org/officeDocument/2006/relationships/slideLayout" Target="../slideLayouts/slideLayout20.xml"/><Relationship Id="rId4" Type="http://schemas.openxmlformats.org/officeDocument/2006/relationships/hyperlink" Target="https://datacatalogue.cessda.eu/"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2.xml"/><Relationship Id="rId1" Type="http://schemas.openxmlformats.org/officeDocument/2006/relationships/slideLayout" Target="../slideLayouts/slideLayout20.xml"/><Relationship Id="rId4" Type="http://schemas.openxmlformats.org/officeDocument/2006/relationships/hyperlink" Target="https://elsst.ukdataservice.ac.uk/"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cessda.eu/Consortium" TargetMode="External"/><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5.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6.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7.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8.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4.png"/><Relationship Id="rId7" Type="http://schemas.openxmlformats.org/officeDocument/2006/relationships/image" Target="../media/image96.png"/><Relationship Id="rId2" Type="http://schemas.openxmlformats.org/officeDocument/2006/relationships/notesSlide" Target="../notesSlides/notesSlide59.xml"/><Relationship Id="rId1" Type="http://schemas.openxmlformats.org/officeDocument/2006/relationships/slideLayout" Target="../slideLayouts/slideLayout20.xml"/><Relationship Id="rId6" Type="http://schemas.microsoft.com/office/2007/relationships/hdphoto" Target="../media/hdphoto3.wdp"/><Relationship Id="rId11" Type="http://schemas.openxmlformats.org/officeDocument/2006/relationships/image" Target="../media/image18.png"/><Relationship Id="rId5" Type="http://schemas.openxmlformats.org/officeDocument/2006/relationships/image" Target="../media/image95.png"/><Relationship Id="rId10" Type="http://schemas.openxmlformats.org/officeDocument/2006/relationships/image" Target="../media/image7.png"/><Relationship Id="rId4" Type="http://schemas.microsoft.com/office/2007/relationships/hdphoto" Target="../media/hdphoto2.wdp"/><Relationship Id="rId9" Type="http://schemas.openxmlformats.org/officeDocument/2006/relationships/image" Target="../media/image97.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1.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8.png"/></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3.xml"/><Relationship Id="rId1" Type="http://schemas.openxmlformats.org/officeDocument/2006/relationships/slideLayout" Target="../slideLayouts/slideLayout20.xml"/><Relationship Id="rId6" Type="http://schemas.openxmlformats.org/officeDocument/2006/relationships/hyperlink" Target="https://doi.org/10.17898/ADP_SJM15_V1" TargetMode="External"/><Relationship Id="rId5" Type="http://schemas.openxmlformats.org/officeDocument/2006/relationships/hyperlink" Target="http://www.iassistdata.org/sites/default/files/quick_guide_to_data_citation_high-res_printer-ready.pdf" TargetMode="External"/><Relationship Id="rId4" Type="http://schemas.openxmlformats.org/officeDocument/2006/relationships/image" Target="../media/image101.png"/></Relationships>
</file>

<file path=ppt/slides/_rels/slide6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4.xml"/><Relationship Id="rId1" Type="http://schemas.openxmlformats.org/officeDocument/2006/relationships/slideLayout" Target="../slideLayouts/slideLayout20.xml"/><Relationship Id="rId4" Type="http://schemas.openxmlformats.org/officeDocument/2006/relationships/hyperlink" Target="http://www.cessda.eu/DME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seriss.eu/wp-content/uploads/2019/07/Admin-data-guidelines_quick-ref.pdf" TargetMode="External"/><Relationship Id="rId2" Type="http://schemas.openxmlformats.org/officeDocument/2006/relationships/notesSlide" Target="../notesSlides/notesSlide65.xml"/><Relationship Id="rId1" Type="http://schemas.openxmlformats.org/officeDocument/2006/relationships/slideLayout" Target="../slideLayouts/slideLayout20.xml"/><Relationship Id="rId6" Type="http://schemas.openxmlformats.org/officeDocument/2006/relationships/hyperlink" Target="http://www.cessda.eu/dmeg" TargetMode="External"/><Relationship Id="rId5" Type="http://schemas.openxmlformats.org/officeDocument/2006/relationships/hyperlink" Target="https://seriss.eu/wp-content/uploads/2019/08/SERISS-D6.2.-Guidelines-social-media-data-.pdf" TargetMode="External"/><Relationship Id="rId4" Type="http://schemas.openxmlformats.org/officeDocument/2006/relationships/hyperlink" Target="https://seriss.eu/wp-content/uploads/2019/07/Social-media-guidelines_quick-ref.pd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6.xml"/><Relationship Id="rId1" Type="http://schemas.openxmlformats.org/officeDocument/2006/relationships/slideLayout" Target="../slideLayouts/slideLayout20.xml"/><Relationship Id="rId4" Type="http://schemas.openxmlformats.org/officeDocument/2006/relationships/hyperlink" Target="https://www.cessda.eu/Training/Training-Resources/Library/Data-Management-Expert-Guide"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F3F6F9-77C1-8041-B0F3-826EC2419C6E}"/>
              </a:ext>
            </a:extLst>
          </p:cNvPr>
          <p:cNvSpPr>
            <a:spLocks noGrp="1"/>
          </p:cNvSpPr>
          <p:nvPr>
            <p:ph type="body" sz="quarter" idx="13"/>
          </p:nvPr>
        </p:nvSpPr>
        <p:spPr/>
        <p:txBody>
          <a:bodyPr>
            <a:normAutofit/>
          </a:bodyPr>
          <a:lstStyle/>
          <a:p>
            <a:r>
              <a:rPr lang="en-US" sz="4200" dirty="0" smtClean="0">
                <a:latin typeface="Open Sans" panose="020B0606030504020204" pitchFamily="34" charset="0"/>
                <a:ea typeface="Open Sans" panose="020B0606030504020204" pitchFamily="34" charset="0"/>
                <a:cs typeface="Open Sans" panose="020B0606030504020204" pitchFamily="34" charset="0"/>
              </a:rPr>
              <a:t>  How </a:t>
            </a:r>
            <a:r>
              <a:rPr lang="en-US" sz="4200" dirty="0">
                <a:latin typeface="Open Sans" panose="020B0606030504020204" pitchFamily="34" charset="0"/>
                <a:ea typeface="Open Sans" panose="020B0606030504020204" pitchFamily="34" charset="0"/>
                <a:cs typeface="Open Sans" panose="020B0606030504020204" pitchFamily="34" charset="0"/>
              </a:rPr>
              <a:t>to Find and Access Data in </a:t>
            </a:r>
            <a:r>
              <a:rPr lang="en-US" sz="4200" dirty="0" smtClean="0">
                <a:latin typeface="Open Sans" panose="020B0606030504020204" pitchFamily="34" charset="0"/>
                <a:ea typeface="Open Sans" panose="020B0606030504020204" pitchFamily="34" charset="0"/>
                <a:cs typeface="Open Sans" panose="020B0606030504020204" pitchFamily="34" charset="0"/>
              </a:rPr>
              <a:t>Europe</a:t>
            </a:r>
            <a:endParaRPr lang="en-US" sz="42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ktangel 1"/>
          <p:cNvSpPr/>
          <p:nvPr/>
        </p:nvSpPr>
        <p:spPr>
          <a:xfrm>
            <a:off x="982629" y="8637154"/>
            <a:ext cx="8466171" cy="646331"/>
          </a:xfrm>
          <a:prstGeom prst="rect">
            <a:avLst/>
          </a:prstGeom>
        </p:spPr>
        <p:txBody>
          <a:bodyPr wrap="square">
            <a:spAutoFit/>
          </a:bodyPr>
          <a:lstStyle/>
          <a:p>
            <a:r>
              <a:rPr lang="en-GB" sz="1800" b="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GSERM </a:t>
            </a:r>
            <a:r>
              <a:rPr lang="en-GB" sz="1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Global School Empirical Research Methods</a:t>
            </a:r>
            <a:r>
              <a:rPr lang="sl-SI" sz="1800" b="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800" b="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Summer School</a:t>
            </a:r>
          </a:p>
          <a:p>
            <a:r>
              <a:rPr lang="en-GB" sz="1800" b="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Ljubljana</a:t>
            </a:r>
            <a:r>
              <a:rPr lang="sl-SI" sz="1800" b="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800" b="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21 and 28 August, 2019</a:t>
            </a:r>
          </a:p>
        </p:txBody>
      </p:sp>
      <p:sp>
        <p:nvSpPr>
          <p:cNvPr id="11" name="object 14"/>
          <p:cNvSpPr/>
          <p:nvPr/>
        </p:nvSpPr>
        <p:spPr>
          <a:xfrm>
            <a:off x="11749702" y="9189024"/>
            <a:ext cx="1121664" cy="39624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pic>
        <p:nvPicPr>
          <p:cNvPr id="1027" name="Picture 3" descr="logoZnapiso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74415" y="592811"/>
            <a:ext cx="2037076" cy="14427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ext Placeholder 1">
            <a:extLst>
              <a:ext uri="{FF2B5EF4-FFF2-40B4-BE49-F238E27FC236}">
                <a16:creationId xmlns:a16="http://schemas.microsoft.com/office/drawing/2014/main" id="{2F187BD4-F960-0F47-94BC-C6FE3D51DD0F}"/>
              </a:ext>
            </a:extLst>
          </p:cNvPr>
          <p:cNvSpPr>
            <a:spLocks noGrp="1"/>
          </p:cNvSpPr>
          <p:nvPr>
            <p:ph type="body" sz="quarter" idx="15"/>
          </p:nvPr>
        </p:nvSpPr>
        <p:spPr>
          <a:xfrm>
            <a:off x="1510145" y="5694218"/>
            <a:ext cx="11097491" cy="1884218"/>
          </a:xfrm>
        </p:spPr>
        <p:txBody>
          <a:bodyPr>
            <a:normAutofit/>
          </a:bodyPr>
          <a:lstStyle/>
          <a:p>
            <a:pPr>
              <a:spcBef>
                <a:spcPts val="0"/>
              </a:spcBef>
            </a:pPr>
            <a:r>
              <a:rPr lang="en-US" sz="2400" b="1" dirty="0"/>
              <a:t>Irena </a:t>
            </a:r>
            <a:r>
              <a:rPr lang="en-US" sz="2400" b="1" dirty="0" err="1"/>
              <a:t>Vipavc</a:t>
            </a:r>
            <a:r>
              <a:rPr lang="en-US" sz="2400" b="1" dirty="0"/>
              <a:t> </a:t>
            </a:r>
            <a:r>
              <a:rPr lang="en-US" sz="2400" b="1" dirty="0" err="1"/>
              <a:t>Brvar</a:t>
            </a:r>
            <a:r>
              <a:rPr lang="en-US" sz="2400" b="1" dirty="0"/>
              <a:t> </a:t>
            </a:r>
            <a:r>
              <a:rPr lang="en-US" sz="2300" dirty="0"/>
              <a:t>(ADP - Slovenian Social Science Data Archives) </a:t>
            </a:r>
          </a:p>
          <a:p>
            <a:pPr>
              <a:spcBef>
                <a:spcPts val="0"/>
              </a:spcBef>
            </a:pPr>
            <a:r>
              <a:rPr lang="en-GB" sz="2400" b="1" dirty="0"/>
              <a:t>Jennifer </a:t>
            </a:r>
            <a:r>
              <a:rPr lang="en-GB" sz="2400" b="1" dirty="0" smtClean="0"/>
              <a:t>Buckley </a:t>
            </a:r>
            <a:r>
              <a:rPr lang="en-US" sz="2300" dirty="0" smtClean="0"/>
              <a:t>(UKDS </a:t>
            </a:r>
            <a:r>
              <a:rPr lang="en-US" sz="2300" dirty="0"/>
              <a:t>– </a:t>
            </a:r>
            <a:r>
              <a:rPr lang="en-US" sz="2300" dirty="0" smtClean="0"/>
              <a:t>United Kingdom Data Service)</a:t>
            </a:r>
            <a:endParaRPr lang="en-US" sz="2300" dirty="0"/>
          </a:p>
        </p:txBody>
      </p:sp>
      <p:sp>
        <p:nvSpPr>
          <p:cNvPr id="8" name="Google Shape;91;p12"/>
          <p:cNvSpPr txBox="1">
            <a:spLocks noGrp="1"/>
          </p:cNvSpPr>
          <p:nvPr>
            <p:ph type="body" idx="4294967295"/>
          </p:nvPr>
        </p:nvSpPr>
        <p:spPr>
          <a:xfrm>
            <a:off x="7058890" y="4788406"/>
            <a:ext cx="6192688" cy="652388"/>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94C2E9"/>
              </a:buClr>
              <a:buSzPts val="4140"/>
              <a:buFont typeface="Open Sans Light"/>
              <a:buNone/>
            </a:pPr>
            <a:r>
              <a:rPr lang="en-GB" sz="3200" dirty="0" smtClean="0">
                <a:solidFill>
                  <a:srgbClr val="94C2E9"/>
                </a:solidFill>
                <a:latin typeface="Open Sans Light"/>
                <a:ea typeface="Open Sans Light"/>
                <a:cs typeface="Open Sans Light"/>
                <a:sym typeface="Open Sans Light"/>
              </a:rPr>
              <a:t>A practical introduction</a:t>
            </a:r>
            <a:endParaRPr lang="en-GB" sz="3200" dirty="0">
              <a:solidFill>
                <a:srgbClr val="94C2E9"/>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292566883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07" y="417096"/>
            <a:ext cx="11037043" cy="1556084"/>
          </a:xfrm>
        </p:spPr>
        <p:txBody>
          <a:bodyPr/>
          <a:lstStyle/>
          <a:p>
            <a:r>
              <a:rPr lang="sl-SI" sz="52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a:r>
            <a:br>
              <a:rPr lang="sl-SI" sz="52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GB" sz="52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Consortium </a:t>
            </a:r>
            <a:r>
              <a:rPr lang="en-GB" sz="5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of European Social Science Data Archives</a:t>
            </a:r>
            <a:r>
              <a:rPr lang="en-GB" sz="5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r>
            <a:br>
              <a:rPr lang="en-GB" sz="5200" i="1"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sl-SI" sz="5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https://www.cessda.eu/var/cessda/storage/images/about/12692-7-eng-GB/About_large.png"/>
          <p:cNvPicPr>
            <a:picLocks noChangeAspect="1" noChangeArrowheads="1"/>
          </p:cNvPicPr>
          <p:nvPr/>
        </p:nvPicPr>
        <p:blipFill>
          <a:blip r:embed="rId3" cstate="email">
            <a:extLst>
              <a:ext uri="{28A0092B-C50C-407E-A947-70E740481C1C}">
                <a14:useLocalDpi xmlns:a14="http://schemas.microsoft.com/office/drawing/2010/main"/>
              </a:ext>
            </a:extLst>
          </a:blip>
          <a:srcRect l="16002"/>
          <a:stretch>
            <a:fillRect/>
          </a:stretch>
        </p:blipFill>
        <p:spPr bwMode="auto">
          <a:xfrm>
            <a:off x="7205471" y="2692484"/>
            <a:ext cx="5321809" cy="5789211"/>
          </a:xfrm>
          <a:prstGeom prst="rect">
            <a:avLst/>
          </a:prstGeom>
          <a:noFill/>
          <a:ln w="9525">
            <a:noFill/>
            <a:miter lim="800000"/>
            <a:headEnd/>
            <a:tailEnd/>
          </a:ln>
        </p:spPr>
      </p:pic>
      <p:sp>
        <p:nvSpPr>
          <p:cNvPr id="4" name="Rectangle 3"/>
          <p:cNvSpPr/>
          <p:nvPr/>
        </p:nvSpPr>
        <p:spPr>
          <a:xfrm>
            <a:off x="173601" y="2143844"/>
            <a:ext cx="6502400" cy="1569660"/>
          </a:xfrm>
          <a:prstGeom prst="rect">
            <a:avLst/>
          </a:prstGeom>
        </p:spPr>
        <p:txBody>
          <a:bodyPr>
            <a:spAutoFit/>
          </a:bodyPr>
          <a:lstStyle/>
          <a:p>
            <a:pPr lvl="0" fontAlgn="base">
              <a:spcBef>
                <a:spcPct val="0"/>
              </a:spcBef>
              <a:spcAft>
                <a:spcPct val="0"/>
              </a:spcAft>
              <a:buClrTx/>
            </a:pPr>
            <a:r>
              <a:rPr lang="en-GB" sz="32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enabling the research community to conduct high-quality research in the social science”</a:t>
            </a:r>
          </a:p>
        </p:txBody>
      </p:sp>
      <p:sp>
        <p:nvSpPr>
          <p:cNvPr id="5" name="Rectangle 4"/>
          <p:cNvSpPr/>
          <p:nvPr/>
        </p:nvSpPr>
        <p:spPr>
          <a:xfrm>
            <a:off x="173601" y="3875068"/>
            <a:ext cx="6275325" cy="5878532"/>
          </a:xfrm>
          <a:prstGeom prst="rect">
            <a:avLst/>
          </a:prstGeom>
        </p:spPr>
        <p:txBody>
          <a:bodyPr wrap="square">
            <a:spAutoFit/>
          </a:bodyPr>
          <a:lstStyle/>
          <a:p>
            <a:pPr>
              <a:defRP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Key </a:t>
            </a:r>
            <a:r>
              <a:rPr lang="en-GB" sz="3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tasks</a:t>
            </a:r>
            <a:r>
              <a:rPr lang="sl-SI" sz="3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84200" indent="-584200" defTabSz="584200">
              <a:buClrTx/>
              <a:buSzPct val="73000"/>
              <a:buBlip>
                <a:blip r:embed="rId4"/>
              </a:buBlip>
              <a:defRPr/>
            </a:pPr>
            <a:r>
              <a:rPr lang="en-GB" sz="3200" dirty="0">
                <a:solidFill>
                  <a:schemeClr val="tx1"/>
                </a:solidFill>
                <a:latin typeface="Open Sans" panose="020B0606030504020204" pitchFamily="34" charset="0"/>
                <a:ea typeface="+mj-ea"/>
                <a:cs typeface="+mj-cs"/>
                <a:sym typeface="Helvetica"/>
              </a:rPr>
              <a:t>Developing standards and best practices around the management and archiving of social science </a:t>
            </a:r>
            <a:r>
              <a:rPr lang="en-GB" sz="3200" dirty="0" smtClean="0">
                <a:solidFill>
                  <a:schemeClr val="tx1"/>
                </a:solidFill>
                <a:latin typeface="Open Sans" panose="020B0606030504020204" pitchFamily="34" charset="0"/>
                <a:ea typeface="+mj-ea"/>
                <a:cs typeface="+mj-cs"/>
                <a:sym typeface="Helvetica"/>
              </a:rPr>
              <a:t>data</a:t>
            </a:r>
            <a:r>
              <a:rPr lang="sl-SI" sz="3200" dirty="0" smtClean="0">
                <a:solidFill>
                  <a:schemeClr val="tx1"/>
                </a:solidFill>
                <a:latin typeface="Open Sans" panose="020B0606030504020204" pitchFamily="34" charset="0"/>
                <a:ea typeface="+mj-ea"/>
                <a:cs typeface="+mj-cs"/>
                <a:sym typeface="Helvetica"/>
              </a:rPr>
              <a:t>.</a:t>
            </a:r>
            <a:r>
              <a:rPr lang="en-GB" sz="3200" dirty="0" smtClean="0">
                <a:solidFill>
                  <a:schemeClr val="tx1"/>
                </a:solidFill>
                <a:latin typeface="Open Sans" panose="020B0606030504020204" pitchFamily="34" charset="0"/>
                <a:ea typeface="+mj-ea"/>
                <a:cs typeface="+mj-cs"/>
                <a:sym typeface="Helvetica"/>
              </a:rPr>
              <a:t> </a:t>
            </a:r>
            <a:endParaRPr lang="en-GB" sz="3200" dirty="0">
              <a:solidFill>
                <a:schemeClr val="tx1"/>
              </a:solidFill>
              <a:latin typeface="Open Sans" panose="020B0606030504020204" pitchFamily="34" charset="0"/>
              <a:ea typeface="+mj-ea"/>
              <a:cs typeface="+mj-cs"/>
              <a:sym typeface="Helvetica"/>
            </a:endParaRPr>
          </a:p>
          <a:p>
            <a:pPr marL="584200" indent="-584200" defTabSz="584200">
              <a:buClrTx/>
              <a:buSzPct val="73000"/>
              <a:buBlip>
                <a:blip r:embed="rId4"/>
              </a:buBlip>
              <a:defRPr/>
            </a:pPr>
            <a:r>
              <a:rPr lang="en-GB" sz="3200" dirty="0">
                <a:solidFill>
                  <a:schemeClr val="tx1"/>
                </a:solidFill>
                <a:latin typeface="Open Sans" panose="020B0606030504020204" pitchFamily="34" charset="0"/>
                <a:ea typeface="+mj-ea"/>
                <a:cs typeface="+mj-cs"/>
                <a:sym typeface="Helvetica"/>
              </a:rPr>
              <a:t>Facilitating access to important data resources </a:t>
            </a:r>
          </a:p>
          <a:p>
            <a:pPr marL="584200" indent="-584200" defTabSz="584200">
              <a:buClrTx/>
              <a:buSzPct val="73000"/>
              <a:buBlip>
                <a:blip r:embed="rId4"/>
              </a:buBlip>
              <a:defRPr/>
            </a:pPr>
            <a:r>
              <a:rPr lang="en-GB" sz="3200" dirty="0">
                <a:solidFill>
                  <a:schemeClr val="tx1"/>
                </a:solidFill>
                <a:latin typeface="Open Sans" panose="020B0606030504020204" pitchFamily="34" charset="0"/>
                <a:ea typeface="+mj-ea"/>
                <a:cs typeface="+mj-cs"/>
                <a:sym typeface="Helvetica"/>
              </a:rPr>
              <a:t>Work done by developing tools, training and co-ordinating </a:t>
            </a:r>
            <a:r>
              <a:rPr lang="en-GB" sz="3200" dirty="0" smtClean="0">
                <a:solidFill>
                  <a:schemeClr val="tx1"/>
                </a:solidFill>
                <a:latin typeface="Open Sans" panose="020B0606030504020204" pitchFamily="34" charset="0"/>
                <a:ea typeface="+mj-ea"/>
                <a:cs typeface="+mj-cs"/>
                <a:sym typeface="Helvetica"/>
              </a:rPr>
              <a:t>network</a:t>
            </a:r>
            <a:r>
              <a:rPr lang="sl-SI" sz="3200" dirty="0" smtClean="0">
                <a:solidFill>
                  <a:schemeClr val="tx1"/>
                </a:solidFill>
                <a:latin typeface="Open Sans" panose="020B0606030504020204" pitchFamily="34" charset="0"/>
                <a:ea typeface="+mj-ea"/>
                <a:cs typeface="+mj-cs"/>
                <a:sym typeface="Helvetica"/>
              </a:rPr>
              <a:t>.</a:t>
            </a:r>
            <a:endParaRPr lang="sl-SI" sz="3200" dirty="0">
              <a:solidFill>
                <a:schemeClr val="tx1"/>
              </a:solidFill>
              <a:latin typeface="Open Sans" panose="020B0606030504020204" pitchFamily="34" charset="0"/>
              <a:ea typeface="+mj-ea"/>
              <a:cs typeface="+mj-cs"/>
            </a:endParaRPr>
          </a:p>
          <a:p>
            <a:pPr marL="584200" indent="-584200" defTabSz="584200">
              <a:buClrTx/>
              <a:buSzPct val="73000"/>
              <a:buBlip>
                <a:blip r:embed="rId4"/>
              </a:buBlip>
              <a:defRPr/>
            </a:pPr>
            <a:r>
              <a:rPr lang="sl-SI" sz="3200" dirty="0">
                <a:solidFill>
                  <a:schemeClr val="tx1"/>
                </a:solidFill>
                <a:latin typeface="Open Sans" panose="020B0606030504020204" pitchFamily="34" charset="0"/>
                <a:ea typeface="+mj-ea"/>
                <a:cs typeface="+mj-cs"/>
              </a:rPr>
              <a:t>CESSDA data </a:t>
            </a:r>
            <a:r>
              <a:rPr lang="en-GB" sz="3200" dirty="0" smtClean="0">
                <a:solidFill>
                  <a:schemeClr val="tx1"/>
                </a:solidFill>
                <a:latin typeface="Open Sans" panose="020B0606030504020204" pitchFamily="34" charset="0"/>
                <a:ea typeface="+mj-ea"/>
                <a:cs typeface="+mj-cs"/>
              </a:rPr>
              <a:t>catalogue</a:t>
            </a:r>
            <a:r>
              <a:rPr lang="sl-SI" sz="3200" dirty="0" smtClean="0">
                <a:solidFill>
                  <a:schemeClr val="tx1"/>
                </a:solidFill>
                <a:latin typeface="Open Sans" panose="020B0606030504020204" pitchFamily="34" charset="0"/>
                <a:ea typeface="+mj-ea"/>
                <a:cs typeface="+mj-cs"/>
              </a:rPr>
              <a:t>.</a:t>
            </a:r>
            <a:endParaRPr lang="en-GB" sz="3200" dirty="0">
              <a:solidFill>
                <a:schemeClr val="tx1"/>
              </a:solidFill>
              <a:latin typeface="Open Sans" panose="020B0606030504020204" pitchFamily="34" charset="0"/>
              <a:ea typeface="+mj-ea"/>
              <a:cs typeface="+mj-cs"/>
            </a:endParaRPr>
          </a:p>
          <a:p>
            <a:pPr marL="478346" indent="-478346">
              <a:buFont typeface="Wingdings" panose="05000000000000000000" pitchFamily="2" charset="2"/>
              <a:buChar char="Ø"/>
              <a:defRPr/>
            </a:pPr>
            <a:endParaRPr lang="en-GB" sz="2400" b="1" dirty="0">
              <a:latin typeface="Open Sans Light" panose="020B0604020202020204" charset="0"/>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239794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681565" y="885494"/>
            <a:ext cx="11037043" cy="997079"/>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6A6C77"/>
              </a:buClr>
              <a:buSzPts val="5840"/>
              <a:buFont typeface="Open Sans"/>
              <a:buNone/>
            </a:pPr>
            <a:r>
              <a:rPr lang="en-US" sz="5200" b="0" i="0" u="none" strike="noStrike" cap="none" dirty="0">
                <a:solidFill>
                  <a:schemeClr val="tx1"/>
                </a:solidFill>
                <a:sym typeface="Open Sans"/>
              </a:rPr>
              <a:t>Members</a:t>
            </a:r>
            <a:endParaRPr sz="5200" dirty="0">
              <a:solidFill>
                <a:schemeClr val="tx1"/>
              </a:solidFill>
            </a:endParaRPr>
          </a:p>
        </p:txBody>
      </p:sp>
      <p:sp>
        <p:nvSpPr>
          <p:cNvPr id="129" name="Google Shape;129;p17"/>
          <p:cNvSpPr txBox="1">
            <a:spLocks noGrp="1"/>
          </p:cNvSpPr>
          <p:nvPr>
            <p:ph type="sldNum" idx="12"/>
          </p:nvPr>
        </p:nvSpPr>
        <p:spPr>
          <a:xfrm>
            <a:off x="11984617" y="8957733"/>
            <a:ext cx="454844" cy="32430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98C5E8"/>
              </a:buClr>
              <a:buSzPts val="1200"/>
              <a:buFont typeface="Helvetica Neue"/>
              <a:buNone/>
            </a:pPr>
            <a:fld id="{00000000-1234-1234-1234-123412341234}" type="slidenum">
              <a:rPr lang="en-US" sz="1200">
                <a:solidFill>
                  <a:srgbClr val="98C5E8"/>
                </a:solidFill>
              </a:rPr>
              <a:t>11</a:t>
            </a:fld>
            <a:endParaRPr/>
          </a:p>
        </p:txBody>
      </p:sp>
      <p:sp>
        <p:nvSpPr>
          <p:cNvPr id="130" name="Google Shape;130;p17"/>
          <p:cNvSpPr txBox="1"/>
          <p:nvPr/>
        </p:nvSpPr>
        <p:spPr>
          <a:xfrm>
            <a:off x="512526" y="1737360"/>
            <a:ext cx="5083601" cy="6532345"/>
          </a:xfrm>
          <a:prstGeom prst="rect">
            <a:avLst/>
          </a:prstGeom>
          <a:noFill/>
          <a:ln>
            <a:noFill/>
          </a:ln>
        </p:spPr>
        <p:txBody>
          <a:bodyPr spcFirstLastPara="1" wrap="square" lIns="45700" tIns="45700" rIns="45700" bIns="45700" anchor="t" anchorCtr="0">
            <a:noAutofit/>
          </a:bodyPr>
          <a:lstStyle/>
          <a:p>
            <a:pPr marL="285750" marR="0" lvl="0" indent="-285750" algn="l" rtl="0">
              <a:lnSpc>
                <a:spcPct val="80000"/>
              </a:lnSpc>
              <a:spcBef>
                <a:spcPts val="0"/>
              </a:spcBef>
              <a:spcAft>
                <a:spcPts val="0"/>
              </a:spcAft>
              <a:buClr>
                <a:srgbClr val="000000"/>
              </a:buClr>
              <a:buSzPts val="2000"/>
              <a:buFont typeface="Open Sans Light"/>
              <a:buChar char="»"/>
            </a:pPr>
            <a:r>
              <a:rPr lang="en-US" sz="2400" b="0" i="0" u="none" strike="noStrike" cap="none" dirty="0">
                <a:solidFill>
                  <a:schemeClr val="tx1"/>
                </a:solidFill>
                <a:latin typeface="Open Sans Light"/>
                <a:ea typeface="Open Sans Light"/>
                <a:cs typeface="Open Sans Light"/>
                <a:sym typeface="Open Sans Light"/>
              </a:rPr>
              <a:t>Austria</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smtClean="0">
                <a:solidFill>
                  <a:schemeClr val="tx1"/>
                </a:solidFill>
                <a:latin typeface="Open Sans Light"/>
                <a:ea typeface="Open Sans Light"/>
                <a:cs typeface="Open Sans Light"/>
                <a:sym typeface="Open Sans Light"/>
              </a:rPr>
              <a:t>Belgium</a:t>
            </a:r>
            <a:endParaRPr lang="sl-SI" sz="2400" b="0" i="0" u="none" strike="noStrike" cap="none" dirty="0" smtClean="0">
              <a:solidFill>
                <a:schemeClr val="tx1"/>
              </a:solidFill>
              <a:latin typeface="Open Sans Light"/>
              <a:ea typeface="Open Sans Light"/>
              <a:cs typeface="Open Sans Light"/>
              <a:sym typeface="Open Sans Light"/>
            </a:endParaRPr>
          </a:p>
          <a:p>
            <a:pPr marL="285750" marR="0" lvl="0" indent="-285750" algn="l" rtl="0">
              <a:lnSpc>
                <a:spcPct val="80000"/>
              </a:lnSpc>
              <a:spcBef>
                <a:spcPts val="600"/>
              </a:spcBef>
              <a:spcAft>
                <a:spcPts val="0"/>
              </a:spcAft>
              <a:buClr>
                <a:srgbClr val="000000"/>
              </a:buClr>
              <a:buSzPts val="2000"/>
              <a:buFont typeface="Open Sans Light"/>
              <a:buChar char="»"/>
            </a:pPr>
            <a:r>
              <a:rPr lang="sl-SI" sz="2400" dirty="0" err="1" smtClean="0">
                <a:solidFill>
                  <a:schemeClr val="tx1"/>
                </a:solidFill>
                <a:latin typeface="Open Sans Light"/>
                <a:ea typeface="Open Sans Light"/>
                <a:cs typeface="Open Sans Light"/>
                <a:sym typeface="Open Sans Light"/>
              </a:rPr>
              <a:t>Croatia</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a:solidFill>
                  <a:schemeClr val="tx1"/>
                </a:solidFill>
                <a:latin typeface="Open Sans Light"/>
                <a:ea typeface="Open Sans Light"/>
                <a:cs typeface="Open Sans Light"/>
                <a:sym typeface="Open Sans Light"/>
              </a:rPr>
              <a:t>Czech Republic</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a:solidFill>
                  <a:schemeClr val="tx1"/>
                </a:solidFill>
                <a:latin typeface="Open Sans Light"/>
                <a:ea typeface="Open Sans Light"/>
                <a:cs typeface="Open Sans Light"/>
                <a:sym typeface="Open Sans Light"/>
              </a:rPr>
              <a:t>Denmark</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a:solidFill>
                  <a:schemeClr val="tx1"/>
                </a:solidFill>
                <a:latin typeface="Open Sans Light"/>
                <a:ea typeface="Open Sans Light"/>
                <a:cs typeface="Open Sans Light"/>
                <a:sym typeface="Open Sans Light"/>
              </a:rPr>
              <a:t>France</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a:solidFill>
                  <a:schemeClr val="tx1"/>
                </a:solidFill>
                <a:latin typeface="Open Sans Light"/>
                <a:ea typeface="Open Sans Light"/>
                <a:cs typeface="Open Sans Light"/>
                <a:sym typeface="Open Sans Light"/>
              </a:rPr>
              <a:t>Finland</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a:solidFill>
                  <a:schemeClr val="tx1"/>
                </a:solidFill>
                <a:latin typeface="Open Sans Light"/>
                <a:ea typeface="Open Sans Light"/>
                <a:cs typeface="Open Sans Light"/>
                <a:sym typeface="Open Sans Light"/>
              </a:rPr>
              <a:t>Germany</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a:solidFill>
                  <a:schemeClr val="tx1"/>
                </a:solidFill>
                <a:latin typeface="Open Sans Light"/>
                <a:ea typeface="Open Sans Light"/>
                <a:cs typeface="Open Sans Light"/>
                <a:sym typeface="Open Sans Light"/>
              </a:rPr>
              <a:t>Greece</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a:solidFill>
                  <a:schemeClr val="tx1"/>
                </a:solidFill>
                <a:latin typeface="Open Sans Light"/>
                <a:ea typeface="Open Sans Light"/>
                <a:cs typeface="Open Sans Light"/>
                <a:sym typeface="Open Sans Light"/>
              </a:rPr>
              <a:t>Hungary</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smtClean="0">
                <a:solidFill>
                  <a:schemeClr val="tx1"/>
                </a:solidFill>
                <a:latin typeface="Open Sans Light"/>
                <a:ea typeface="Open Sans Light"/>
                <a:cs typeface="Open Sans Light"/>
                <a:sym typeface="Open Sans Light"/>
              </a:rPr>
              <a:t>Netherlands</a:t>
            </a:r>
            <a:endParaRPr lang="sl-SI" sz="2400" b="0" i="0" u="none" strike="noStrike" cap="none" dirty="0" smtClean="0">
              <a:solidFill>
                <a:schemeClr val="tx1"/>
              </a:solidFill>
              <a:latin typeface="Open Sans Light"/>
              <a:ea typeface="Open Sans Light"/>
              <a:cs typeface="Open Sans Light"/>
              <a:sym typeface="Open Sans Light"/>
            </a:endParaRPr>
          </a:p>
          <a:p>
            <a:pPr marL="285750" marR="0" lvl="0" indent="-285750" algn="l" rtl="0">
              <a:lnSpc>
                <a:spcPct val="80000"/>
              </a:lnSpc>
              <a:spcBef>
                <a:spcPts val="600"/>
              </a:spcBef>
              <a:spcAft>
                <a:spcPts val="0"/>
              </a:spcAft>
              <a:buClr>
                <a:srgbClr val="000000"/>
              </a:buClr>
              <a:buSzPts val="2000"/>
              <a:buFont typeface="Open Sans Light"/>
              <a:buChar char="»"/>
            </a:pPr>
            <a:r>
              <a:rPr lang="sl-SI" sz="2400" dirty="0" err="1" smtClean="0">
                <a:solidFill>
                  <a:schemeClr val="tx1"/>
                </a:solidFill>
                <a:latin typeface="Open Sans Light"/>
                <a:ea typeface="Open Sans Light"/>
                <a:cs typeface="Open Sans Light"/>
                <a:sym typeface="Open Sans Light"/>
              </a:rPr>
              <a:t>North</a:t>
            </a:r>
            <a:r>
              <a:rPr lang="sl-SI" sz="2400" dirty="0" smtClean="0">
                <a:solidFill>
                  <a:schemeClr val="tx1"/>
                </a:solidFill>
                <a:latin typeface="Open Sans Light"/>
                <a:ea typeface="Open Sans Light"/>
                <a:cs typeface="Open Sans Light"/>
                <a:sym typeface="Open Sans Light"/>
              </a:rPr>
              <a:t> </a:t>
            </a:r>
            <a:r>
              <a:rPr lang="sl-SI" sz="2400" dirty="0" err="1" smtClean="0">
                <a:solidFill>
                  <a:schemeClr val="tx1"/>
                </a:solidFill>
                <a:latin typeface="Open Sans Light"/>
                <a:ea typeface="Open Sans Light"/>
                <a:cs typeface="Open Sans Light"/>
                <a:sym typeface="Open Sans Light"/>
              </a:rPr>
              <a:t>Macedonia</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a:solidFill>
                  <a:schemeClr val="tx1"/>
                </a:solidFill>
                <a:latin typeface="Open Sans Light"/>
                <a:ea typeface="Open Sans Light"/>
                <a:cs typeface="Open Sans Light"/>
                <a:sym typeface="Open Sans Light"/>
              </a:rPr>
              <a:t>Norway</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smtClean="0">
                <a:solidFill>
                  <a:schemeClr val="tx1"/>
                </a:solidFill>
                <a:latin typeface="Open Sans Light"/>
                <a:ea typeface="Open Sans Light"/>
                <a:cs typeface="Open Sans Light"/>
                <a:sym typeface="Open Sans Light"/>
              </a:rPr>
              <a:t>Portugal</a:t>
            </a:r>
            <a:endParaRPr lang="sl-SI" sz="2400" b="0" i="0" u="none" strike="noStrike" cap="none" dirty="0" smtClean="0">
              <a:solidFill>
                <a:schemeClr val="tx1"/>
              </a:solidFill>
              <a:latin typeface="Open Sans Light"/>
              <a:ea typeface="Open Sans Light"/>
              <a:cs typeface="Open Sans Light"/>
              <a:sym typeface="Open Sans Light"/>
            </a:endParaRPr>
          </a:p>
          <a:p>
            <a:pPr marL="285750" marR="0" lvl="0" indent="-285750" algn="l" rtl="0">
              <a:lnSpc>
                <a:spcPct val="80000"/>
              </a:lnSpc>
              <a:spcBef>
                <a:spcPts val="600"/>
              </a:spcBef>
              <a:spcAft>
                <a:spcPts val="0"/>
              </a:spcAft>
              <a:buClr>
                <a:srgbClr val="000000"/>
              </a:buClr>
              <a:buSzPts val="2000"/>
              <a:buFont typeface="Open Sans Light"/>
              <a:buChar char="»"/>
            </a:pPr>
            <a:r>
              <a:rPr lang="sl-SI" sz="2400" dirty="0" err="1" smtClean="0">
                <a:solidFill>
                  <a:schemeClr val="tx1"/>
                </a:solidFill>
                <a:latin typeface="Open Sans Light"/>
                <a:ea typeface="Open Sans Light"/>
                <a:cs typeface="Open Sans Light"/>
                <a:sym typeface="Open Sans Light"/>
              </a:rPr>
              <a:t>Serbia</a:t>
            </a:r>
            <a:endParaRPr lang="sl-SI" sz="2400" b="0" i="0" u="none" strike="noStrike" cap="none" dirty="0" smtClean="0">
              <a:solidFill>
                <a:schemeClr val="tx1"/>
              </a:solidFill>
              <a:latin typeface="Open Sans Light"/>
              <a:ea typeface="Open Sans Light"/>
              <a:cs typeface="Open Sans Light"/>
              <a:sym typeface="Open Sans Light"/>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smtClean="0">
                <a:solidFill>
                  <a:schemeClr val="tx1"/>
                </a:solidFill>
                <a:latin typeface="Open Sans Light"/>
                <a:ea typeface="Open Sans Light"/>
                <a:cs typeface="Open Sans Light"/>
                <a:sym typeface="Open Sans Light"/>
              </a:rPr>
              <a:t>Slovakia</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a:solidFill>
                  <a:schemeClr val="tx1"/>
                </a:solidFill>
                <a:latin typeface="Open Sans Light"/>
                <a:ea typeface="Open Sans Light"/>
                <a:cs typeface="Open Sans Light"/>
                <a:sym typeface="Open Sans Light"/>
              </a:rPr>
              <a:t>Slovenia</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a:solidFill>
                  <a:schemeClr val="tx1"/>
                </a:solidFill>
                <a:latin typeface="Open Sans Light"/>
                <a:ea typeface="Open Sans Light"/>
                <a:cs typeface="Open Sans Light"/>
                <a:sym typeface="Open Sans Light"/>
              </a:rPr>
              <a:t>Sweden</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smtClean="0">
                <a:solidFill>
                  <a:schemeClr val="tx1"/>
                </a:solidFill>
                <a:latin typeface="Open Sans Light"/>
                <a:ea typeface="Open Sans Light"/>
                <a:cs typeface="Open Sans Light"/>
                <a:sym typeface="Open Sans Light"/>
              </a:rPr>
              <a:t>Switzerland</a:t>
            </a:r>
            <a:endParaRPr sz="2800" b="1" i="0" u="none" strike="noStrike" cap="none" dirty="0">
              <a:solidFill>
                <a:schemeClr val="tx1"/>
              </a:solidFill>
              <a:latin typeface="Helvetica Neue"/>
              <a:ea typeface="Helvetica Neue"/>
              <a:cs typeface="Helvetica Neue"/>
              <a:sym typeface="Helvetica Neue"/>
            </a:endParaRPr>
          </a:p>
          <a:p>
            <a:pPr marL="285750" marR="0" lvl="0" indent="-285750" algn="l" rtl="0">
              <a:lnSpc>
                <a:spcPct val="80000"/>
              </a:lnSpc>
              <a:spcBef>
                <a:spcPts val="600"/>
              </a:spcBef>
              <a:spcAft>
                <a:spcPts val="0"/>
              </a:spcAft>
              <a:buClr>
                <a:srgbClr val="000000"/>
              </a:buClr>
              <a:buSzPts val="2000"/>
              <a:buFont typeface="Open Sans Light"/>
              <a:buChar char="»"/>
            </a:pPr>
            <a:r>
              <a:rPr lang="en-US" sz="2400" b="0" i="0" u="none" strike="noStrike" cap="none" dirty="0">
                <a:solidFill>
                  <a:schemeClr val="tx1"/>
                </a:solidFill>
                <a:latin typeface="Open Sans Light"/>
                <a:ea typeface="Open Sans Light"/>
                <a:cs typeface="Open Sans Light"/>
                <a:sym typeface="Open Sans Light"/>
              </a:rPr>
              <a:t>UK</a:t>
            </a:r>
            <a:endParaRPr sz="1600" dirty="0">
              <a:solidFill>
                <a:schemeClr val="tx1"/>
              </a:solidFill>
            </a:endParaRPr>
          </a:p>
        </p:txBody>
      </p:sp>
      <p:pic>
        <p:nvPicPr>
          <p:cNvPr id="2" name="Picture 1"/>
          <p:cNvPicPr>
            <a:picLocks noChangeAspect="1"/>
          </p:cNvPicPr>
          <p:nvPr/>
        </p:nvPicPr>
        <p:blipFill>
          <a:blip r:embed="rId3"/>
          <a:stretch>
            <a:fillRect/>
          </a:stretch>
        </p:blipFill>
        <p:spPr>
          <a:xfrm>
            <a:off x="3886072" y="235267"/>
            <a:ext cx="9063744" cy="90467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1564" y="2496210"/>
            <a:ext cx="11681123" cy="6391115"/>
          </a:xfrm>
        </p:spPr>
        <p:txBody>
          <a:bodyPr/>
          <a:lstStyle/>
          <a:p>
            <a:pPr>
              <a:spcBef>
                <a:spcPts val="0"/>
              </a:spcBef>
              <a:defRPr/>
            </a:pPr>
            <a:endParaRPr lang="sl-SI" dirty="0" smtClean="0">
              <a:latin typeface="Open Sans Light" panose="020B0604020202020204" charset="0"/>
              <a:ea typeface="Open Sans Light" panose="020B0604020202020204" charset="0"/>
              <a:cs typeface="Open Sans Light" panose="020B0604020202020204" charset="0"/>
              <a:sym typeface="Avenir Roman"/>
            </a:endParaRPr>
          </a:p>
          <a:p>
            <a:pPr>
              <a:spcBef>
                <a:spcPts val="0"/>
              </a:spcBef>
              <a:defRPr/>
            </a:pPr>
            <a:endParaRPr lang="sl-SI" dirty="0">
              <a:latin typeface="Open Sans Light" panose="020B0604020202020204" charset="0"/>
              <a:ea typeface="Open Sans Light" panose="020B0604020202020204" charset="0"/>
              <a:cs typeface="Open Sans Light" panose="020B0604020202020204" charset="0"/>
              <a:sym typeface="Avenir Roman"/>
            </a:endParaRPr>
          </a:p>
          <a:p>
            <a:pPr>
              <a:spcBef>
                <a:spcPts val="0"/>
              </a:spcBef>
              <a:defRPr/>
            </a:pPr>
            <a:endParaRPr lang="sl-SI" dirty="0" smtClean="0">
              <a:latin typeface="Open Sans Light" panose="020B0604020202020204" charset="0"/>
              <a:ea typeface="Open Sans Light" panose="020B0604020202020204" charset="0"/>
              <a:cs typeface="Open Sans Light" panose="020B0604020202020204" charset="0"/>
              <a:sym typeface="Avenir Roman"/>
            </a:endParaRPr>
          </a:p>
          <a:p>
            <a:pPr>
              <a:spcBef>
                <a:spcPts val="0"/>
              </a:spcBef>
              <a:defRPr/>
            </a:pPr>
            <a:endParaRPr lang="sl-SI" dirty="0">
              <a:latin typeface="Open Sans Light" panose="020B0604020202020204" charset="0"/>
              <a:ea typeface="Open Sans Light" panose="020B0604020202020204" charset="0"/>
              <a:cs typeface="Open Sans Light" panose="020B0604020202020204" charset="0"/>
              <a:sym typeface="Avenir Roman"/>
            </a:endParaRPr>
          </a:p>
          <a:p>
            <a:pPr>
              <a:spcBef>
                <a:spcPts val="0"/>
              </a:spcBef>
              <a:defRPr/>
            </a:pPr>
            <a:endParaRPr lang="sl-SI" dirty="0" smtClean="0">
              <a:latin typeface="Open Sans Light" panose="020B0604020202020204" charset="0"/>
              <a:ea typeface="Open Sans Light" panose="020B0604020202020204" charset="0"/>
              <a:cs typeface="Open Sans Light" panose="020B0604020202020204" charset="0"/>
              <a:sym typeface="Avenir Roman"/>
            </a:endParaRPr>
          </a:p>
          <a:p>
            <a:pPr>
              <a:spcBef>
                <a:spcPts val="0"/>
              </a:spcBef>
              <a:defRPr/>
            </a:pPr>
            <a:endParaRPr lang="sl-SI" dirty="0" smtClean="0">
              <a:latin typeface="Open Sans Light" panose="020B0604020202020204" charset="0"/>
              <a:ea typeface="Open Sans Light" panose="020B0604020202020204" charset="0"/>
              <a:cs typeface="Open Sans Light" panose="020B0604020202020204" charset="0"/>
              <a:sym typeface="Avenir Roman"/>
            </a:endParaRPr>
          </a:p>
          <a:p>
            <a:pPr>
              <a:spcBef>
                <a:spcPts val="0"/>
              </a:spcBef>
              <a:defRPr/>
            </a:pPr>
            <a:endParaRPr lang="sl-SI" dirty="0">
              <a:latin typeface="Open Sans Light" panose="020B0604020202020204" charset="0"/>
              <a:ea typeface="Open Sans Light" panose="020B0604020202020204" charset="0"/>
              <a:cs typeface="Open Sans Light" panose="020B0604020202020204" charset="0"/>
              <a:sym typeface="Avenir Roman"/>
            </a:endParaRPr>
          </a:p>
          <a:p>
            <a:pPr>
              <a:spcBef>
                <a:spcPts val="0"/>
              </a:spcBef>
              <a:defRPr/>
            </a:pPr>
            <a:endParaRPr lang="sl-SI" dirty="0" smtClean="0">
              <a:latin typeface="Open Sans Light" panose="020B0604020202020204" charset="0"/>
              <a:ea typeface="Open Sans Light" panose="020B0604020202020204" charset="0"/>
              <a:cs typeface="Open Sans Light" panose="020B0604020202020204" charset="0"/>
              <a:sym typeface="Avenir Roman"/>
            </a:endParaRPr>
          </a:p>
          <a:p>
            <a:pPr marL="145161" indent="0">
              <a:spcBef>
                <a:spcPts val="0"/>
              </a:spcBef>
              <a:buNone/>
              <a:defRPr/>
            </a:pPr>
            <a:r>
              <a:rPr 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sym typeface="Avenir Roman"/>
              </a:rPr>
              <a:t>Activities include</a:t>
            </a:r>
            <a:r>
              <a:rPr lang="sl-SI" dirty="0" smtClean="0">
                <a:solidFill>
                  <a:schemeClr val="tx1"/>
                </a:solidFill>
                <a:latin typeface="Open Sans" panose="020B0606030504020204" pitchFamily="34" charset="0"/>
                <a:ea typeface="Open Sans" panose="020B0606030504020204" pitchFamily="34" charset="0"/>
                <a:cs typeface="Open Sans" panose="020B0606030504020204" pitchFamily="34" charset="0"/>
                <a:sym typeface="Avenir Roman"/>
              </a:rPr>
              <a:t>:</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venir Roman"/>
            </a:endParaRPr>
          </a:p>
          <a:p>
            <a:pPr marL="584200" indent="-584200" defTabSz="584200">
              <a:spcBef>
                <a:spcPts val="0"/>
              </a:spcBef>
              <a:buClrTx/>
              <a:buSzPct val="73000"/>
              <a:buBlip>
                <a:blip r:embed="rId3"/>
              </a:buBlip>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venir Roman"/>
              </a:rPr>
              <a:t> </a:t>
            </a:r>
            <a:r>
              <a:rPr lang="en-US" dirty="0">
                <a:solidFill>
                  <a:schemeClr val="tx1"/>
                </a:solidFill>
                <a:latin typeface="Open Sans" panose="020B0606030504020204" pitchFamily="34" charset="0"/>
                <a:ea typeface="+mj-ea"/>
                <a:cs typeface="+mj-cs"/>
                <a:sym typeface="Avenir Roman"/>
              </a:rPr>
              <a:t>checking the quality of data and </a:t>
            </a:r>
            <a:r>
              <a:rPr lang="en-US" dirty="0" smtClean="0">
                <a:solidFill>
                  <a:schemeClr val="tx1"/>
                </a:solidFill>
                <a:latin typeface="Open Sans" panose="020B0606030504020204" pitchFamily="34" charset="0"/>
                <a:ea typeface="+mj-ea"/>
                <a:cs typeface="+mj-cs"/>
                <a:sym typeface="Avenir Roman"/>
              </a:rPr>
              <a:t>metadata</a:t>
            </a:r>
            <a:r>
              <a:rPr lang="sl-SI" dirty="0" smtClean="0">
                <a:solidFill>
                  <a:schemeClr val="tx1"/>
                </a:solidFill>
                <a:latin typeface="Open Sans" panose="020B0606030504020204" pitchFamily="34" charset="0"/>
                <a:ea typeface="+mj-ea"/>
                <a:cs typeface="+mj-cs"/>
                <a:sym typeface="Avenir Roman"/>
              </a:rPr>
              <a:t>,</a:t>
            </a:r>
            <a:endParaRPr lang="en-GB" dirty="0">
              <a:solidFill>
                <a:schemeClr val="tx1"/>
              </a:solidFill>
              <a:latin typeface="Open Sans" panose="020B0606030504020204" pitchFamily="34" charset="0"/>
              <a:ea typeface="+mj-ea"/>
              <a:cs typeface="+mj-cs"/>
              <a:sym typeface="Avenir Roman"/>
            </a:endParaRPr>
          </a:p>
          <a:p>
            <a:pPr marL="584200" indent="-584200" defTabSz="584200">
              <a:spcBef>
                <a:spcPts val="0"/>
              </a:spcBef>
              <a:buClrTx/>
              <a:buSzPct val="73000"/>
              <a:buBlip>
                <a:blip r:embed="rId3"/>
              </a:buBlip>
              <a:defRPr/>
            </a:pPr>
            <a:r>
              <a:rPr lang="en-US" dirty="0">
                <a:solidFill>
                  <a:schemeClr val="tx1"/>
                </a:solidFill>
                <a:latin typeface="Open Sans" panose="020B0606030504020204" pitchFamily="34" charset="0"/>
                <a:ea typeface="+mj-ea"/>
                <a:cs typeface="+mj-cs"/>
                <a:sym typeface="Avenir Roman"/>
              </a:rPr>
              <a:t> maintaining </a:t>
            </a:r>
            <a:r>
              <a:rPr lang="en-US" dirty="0" smtClean="0">
                <a:solidFill>
                  <a:schemeClr val="tx1"/>
                </a:solidFill>
                <a:latin typeface="Open Sans" panose="020B0606030504020204" pitchFamily="34" charset="0"/>
                <a:ea typeface="+mj-ea"/>
                <a:cs typeface="+mj-cs"/>
                <a:sym typeface="Avenir Roman"/>
              </a:rPr>
              <a:t>catalogues</a:t>
            </a:r>
            <a:r>
              <a:rPr lang="sl-SI" dirty="0" smtClean="0">
                <a:solidFill>
                  <a:schemeClr val="tx1"/>
                </a:solidFill>
                <a:latin typeface="Open Sans" panose="020B0606030504020204" pitchFamily="34" charset="0"/>
                <a:ea typeface="+mj-ea"/>
                <a:cs typeface="+mj-cs"/>
                <a:sym typeface="Avenir Roman"/>
              </a:rPr>
              <a:t>,</a:t>
            </a:r>
            <a:endParaRPr lang="en-GB" dirty="0">
              <a:solidFill>
                <a:schemeClr val="tx1"/>
              </a:solidFill>
              <a:latin typeface="Open Sans" panose="020B0606030504020204" pitchFamily="34" charset="0"/>
              <a:ea typeface="+mj-ea"/>
              <a:cs typeface="+mj-cs"/>
              <a:sym typeface="Avenir Roman"/>
            </a:endParaRPr>
          </a:p>
          <a:p>
            <a:pPr marL="584200" indent="-584200" defTabSz="584200">
              <a:spcBef>
                <a:spcPts val="0"/>
              </a:spcBef>
              <a:buClrTx/>
              <a:buSzPct val="73000"/>
              <a:buBlip>
                <a:blip r:embed="rId3"/>
              </a:buBlip>
              <a:defRPr/>
            </a:pPr>
            <a:r>
              <a:rPr lang="en-US" dirty="0">
                <a:solidFill>
                  <a:schemeClr val="tx1"/>
                </a:solidFill>
                <a:latin typeface="Open Sans" panose="020B0606030504020204" pitchFamily="34" charset="0"/>
                <a:ea typeface="+mj-ea"/>
                <a:cs typeface="+mj-cs"/>
                <a:sym typeface="Avenir Roman"/>
              </a:rPr>
              <a:t> managing access to data through appropriate </a:t>
            </a:r>
            <a:r>
              <a:rPr lang="en-US" dirty="0" smtClean="0">
                <a:solidFill>
                  <a:schemeClr val="tx1"/>
                </a:solidFill>
                <a:latin typeface="Open Sans" panose="020B0606030504020204" pitchFamily="34" charset="0"/>
                <a:ea typeface="+mj-ea"/>
                <a:cs typeface="+mj-cs"/>
                <a:sym typeface="Avenir Roman"/>
              </a:rPr>
              <a:t>licensing</a:t>
            </a:r>
            <a:r>
              <a:rPr lang="sl-SI" dirty="0" smtClean="0">
                <a:solidFill>
                  <a:schemeClr val="tx1"/>
                </a:solidFill>
                <a:latin typeface="Open Sans" panose="020B0606030504020204" pitchFamily="34" charset="0"/>
                <a:ea typeface="+mj-ea"/>
                <a:cs typeface="+mj-cs"/>
                <a:sym typeface="Avenir Roman"/>
              </a:rPr>
              <a:t>,</a:t>
            </a:r>
            <a:r>
              <a:rPr lang="en-US" dirty="0" smtClean="0">
                <a:solidFill>
                  <a:schemeClr val="tx1"/>
                </a:solidFill>
                <a:latin typeface="Open Sans" panose="020B0606030504020204" pitchFamily="34" charset="0"/>
                <a:ea typeface="+mj-ea"/>
                <a:cs typeface="+mj-cs"/>
                <a:sym typeface="Avenir Roman"/>
              </a:rPr>
              <a:t> </a:t>
            </a:r>
            <a:endParaRPr lang="en-GB" dirty="0">
              <a:solidFill>
                <a:schemeClr val="tx1"/>
              </a:solidFill>
              <a:latin typeface="Open Sans" panose="020B0606030504020204" pitchFamily="34" charset="0"/>
              <a:ea typeface="+mj-ea"/>
              <a:cs typeface="+mj-cs"/>
              <a:sym typeface="Avenir Roman"/>
            </a:endParaRPr>
          </a:p>
          <a:p>
            <a:pPr marL="584200" indent="-584200" defTabSz="584200">
              <a:spcBef>
                <a:spcPts val="0"/>
              </a:spcBef>
              <a:buClrTx/>
              <a:buSzPct val="73000"/>
              <a:buBlip>
                <a:blip r:embed="rId3"/>
              </a:buBlip>
              <a:defRPr/>
            </a:pPr>
            <a:r>
              <a:rPr lang="en-US" dirty="0">
                <a:solidFill>
                  <a:schemeClr val="tx1"/>
                </a:solidFill>
                <a:latin typeface="Open Sans" panose="020B0606030504020204" pitchFamily="34" charset="0"/>
                <a:ea typeface="+mj-ea"/>
                <a:cs typeface="+mj-cs"/>
                <a:sym typeface="Avenir Roman"/>
              </a:rPr>
              <a:t> obtaining data </a:t>
            </a:r>
            <a:r>
              <a:rPr lang="sl-SI" dirty="0" err="1" smtClean="0">
                <a:solidFill>
                  <a:schemeClr val="tx1"/>
                </a:solidFill>
                <a:latin typeface="Open Sans" panose="020B0606030504020204" pitchFamily="34" charset="0"/>
                <a:ea typeface="+mj-ea"/>
                <a:cs typeface="+mj-cs"/>
                <a:sym typeface="Avenir Roman"/>
              </a:rPr>
              <a:t>and</a:t>
            </a:r>
            <a:endParaRPr lang="en-GB" dirty="0">
              <a:solidFill>
                <a:schemeClr val="tx1"/>
              </a:solidFill>
              <a:latin typeface="Open Sans" panose="020B0606030504020204" pitchFamily="34" charset="0"/>
              <a:ea typeface="+mj-ea"/>
              <a:cs typeface="+mj-cs"/>
              <a:sym typeface="Avenir Roman"/>
            </a:endParaRPr>
          </a:p>
          <a:p>
            <a:pPr marL="584200" indent="-584200" defTabSz="584200">
              <a:spcBef>
                <a:spcPts val="0"/>
              </a:spcBef>
              <a:buClrTx/>
              <a:buSzPct val="73000"/>
              <a:buBlip>
                <a:blip r:embed="rId3"/>
              </a:buBlip>
              <a:defRPr/>
            </a:pPr>
            <a:r>
              <a:rPr lang="en-US" dirty="0">
                <a:solidFill>
                  <a:schemeClr val="tx1"/>
                </a:solidFill>
                <a:latin typeface="Open Sans" panose="020B0606030504020204" pitchFamily="34" charset="0"/>
                <a:ea typeface="+mj-ea"/>
                <a:cs typeface="+mj-cs"/>
                <a:sym typeface="Avenir Roman"/>
              </a:rPr>
              <a:t> training for both those creating and using </a:t>
            </a:r>
            <a:r>
              <a:rPr lang="en-US" dirty="0" smtClean="0">
                <a:solidFill>
                  <a:schemeClr val="tx1"/>
                </a:solidFill>
                <a:latin typeface="Open Sans" panose="020B0606030504020204" pitchFamily="34" charset="0"/>
                <a:ea typeface="+mj-ea"/>
                <a:cs typeface="+mj-cs"/>
                <a:sym typeface="Avenir Roman"/>
              </a:rPr>
              <a:t>data</a:t>
            </a:r>
            <a:r>
              <a:rPr lang="sl-SI" dirty="0" smtClean="0">
                <a:solidFill>
                  <a:schemeClr val="tx1"/>
                </a:solidFill>
                <a:latin typeface="Open Sans" panose="020B0606030504020204" pitchFamily="34" charset="0"/>
                <a:ea typeface="+mj-ea"/>
                <a:cs typeface="+mj-cs"/>
                <a:sym typeface="Avenir Roman"/>
              </a:rPr>
              <a:t>.</a:t>
            </a:r>
            <a:endParaRPr lang="en-GB" dirty="0">
              <a:solidFill>
                <a:schemeClr val="tx1"/>
              </a:solidFill>
              <a:latin typeface="Open Sans" panose="020B0606030504020204" pitchFamily="34" charset="0"/>
              <a:ea typeface="+mj-ea"/>
              <a:cs typeface="+mj-cs"/>
              <a:sym typeface="Avenir Roman"/>
            </a:endParaRPr>
          </a:p>
          <a:p>
            <a:endParaRPr lang="sl-SI" dirty="0"/>
          </a:p>
        </p:txBody>
      </p:sp>
      <p:sp>
        <p:nvSpPr>
          <p:cNvPr id="3" name="Title 2"/>
          <p:cNvSpPr>
            <a:spLocks noGrp="1"/>
          </p:cNvSpPr>
          <p:nvPr>
            <p:ph type="title"/>
          </p:nvPr>
        </p:nvSpPr>
        <p:spPr/>
        <p:txBody>
          <a:bodyPr/>
          <a:lstStyle/>
          <a:p>
            <a:r>
              <a:rPr lang="en-GB" sz="5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National data services </a:t>
            </a:r>
            <a:endParaRPr lang="sl-SI" sz="5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1"/>
          <p:cNvGrpSpPr>
            <a:grpSpLocks/>
          </p:cNvGrpSpPr>
          <p:nvPr/>
        </p:nvGrpSpPr>
        <p:grpSpPr bwMode="auto">
          <a:xfrm>
            <a:off x="2265657" y="2780047"/>
            <a:ext cx="7617650" cy="2079626"/>
            <a:chOff x="497048" y="2848008"/>
            <a:chExt cx="8125646" cy="2955856"/>
          </a:xfrm>
        </p:grpSpPr>
        <p:sp>
          <p:nvSpPr>
            <p:cNvPr id="5" name="Freeform 4"/>
            <p:cNvSpPr/>
            <p:nvPr/>
          </p:nvSpPr>
          <p:spPr>
            <a:xfrm>
              <a:off x="497048" y="2848008"/>
              <a:ext cx="2956615" cy="2955855"/>
            </a:xfrm>
            <a:custGeom>
              <a:avLst/>
              <a:gdLst>
                <a:gd name="connsiteX0" fmla="*/ 0 w 2955855"/>
                <a:gd name="connsiteY0" fmla="*/ 1477928 h 2955855"/>
                <a:gd name="connsiteX1" fmla="*/ 1477928 w 2955855"/>
                <a:gd name="connsiteY1" fmla="*/ 0 h 2955855"/>
                <a:gd name="connsiteX2" fmla="*/ 2955856 w 2955855"/>
                <a:gd name="connsiteY2" fmla="*/ 1477928 h 2955855"/>
                <a:gd name="connsiteX3" fmla="*/ 1477928 w 2955855"/>
                <a:gd name="connsiteY3" fmla="*/ 2955856 h 2955855"/>
                <a:gd name="connsiteX4" fmla="*/ 0 w 2955855"/>
                <a:gd name="connsiteY4" fmla="*/ 1477928 h 295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855" h="2955855">
                  <a:moveTo>
                    <a:pt x="0" y="1477928"/>
                  </a:moveTo>
                  <a:cubicBezTo>
                    <a:pt x="0" y="661691"/>
                    <a:pt x="661691" y="0"/>
                    <a:pt x="1477928" y="0"/>
                  </a:cubicBezTo>
                  <a:cubicBezTo>
                    <a:pt x="2294165" y="0"/>
                    <a:pt x="2955856" y="661691"/>
                    <a:pt x="2955856" y="1477928"/>
                  </a:cubicBezTo>
                  <a:cubicBezTo>
                    <a:pt x="2955856" y="2294165"/>
                    <a:pt x="2294165" y="2955856"/>
                    <a:pt x="1477928" y="2955856"/>
                  </a:cubicBezTo>
                  <a:cubicBezTo>
                    <a:pt x="661691" y="2955856"/>
                    <a:pt x="0" y="2294165"/>
                    <a:pt x="0" y="1477928"/>
                  </a:cubicBezTo>
                  <a:close/>
                </a:path>
              </a:pathLst>
            </a:custGeom>
            <a:solidFill>
              <a:srgbClr val="5B9BD5">
                <a:hueOff val="0"/>
                <a:satOff val="0"/>
                <a:lumOff val="0"/>
                <a:alphaOff val="0"/>
              </a:srgbClr>
            </a:solidFill>
            <a:ln w="12700" cap="flat" cmpd="sng" algn="ctr">
              <a:noFill/>
              <a:prstDash val="solid"/>
              <a:miter lim="800000"/>
            </a:ln>
            <a:effectLst/>
          </p:spPr>
          <p:txBody>
            <a:bodyPr lIns="478595" tIns="478595" rIns="478595" bIns="478595" spcCol="1270" anchor="ctr"/>
            <a:lstStyle/>
            <a:p>
              <a:pPr marL="0" marR="0" lvl="0" indent="0" algn="ctr" defTabSz="1339367" eaLnBrk="1" fontAlgn="auto" latinLnBrk="0" hangingPunct="1">
                <a:lnSpc>
                  <a:spcPct val="90000"/>
                </a:lnSpc>
                <a:spcBef>
                  <a:spcPct val="0"/>
                </a:spcBef>
                <a:spcAft>
                  <a:spcPct val="35000"/>
                </a:spcAft>
                <a:buClrTx/>
                <a:buSzTx/>
                <a:buFontTx/>
                <a:buNone/>
                <a:tabLst/>
                <a:defRPr/>
              </a:pPr>
              <a:r>
                <a:rPr kumimoji="0" lang="en-GB" sz="3000" b="0" i="0" u="none" strike="noStrike" kern="1200" cap="none" spc="0" normalizeH="0" baseline="0" noProof="0" dirty="0">
                  <a:ln>
                    <a:noFill/>
                  </a:ln>
                  <a:solidFill>
                    <a:prstClr val="white"/>
                  </a:solidFill>
                  <a:effectLst/>
                  <a:uLnTx/>
                  <a:uFillTx/>
                  <a:latin typeface="Calibri"/>
                  <a:ea typeface="+mn-ea"/>
                  <a:cs typeface="+mn-cs"/>
                </a:rPr>
                <a:t>Archiving</a:t>
              </a:r>
            </a:p>
          </p:txBody>
        </p:sp>
        <p:sp>
          <p:nvSpPr>
            <p:cNvPr id="6" name="Freeform 5"/>
            <p:cNvSpPr/>
            <p:nvPr/>
          </p:nvSpPr>
          <p:spPr>
            <a:xfrm>
              <a:off x="3711935" y="3468512"/>
              <a:ext cx="1715379" cy="1714847"/>
            </a:xfrm>
            <a:custGeom>
              <a:avLst/>
              <a:gdLst>
                <a:gd name="connsiteX0" fmla="*/ 227243 w 1714396"/>
                <a:gd name="connsiteY0" fmla="*/ 655585 h 1714396"/>
                <a:gd name="connsiteX1" fmla="*/ 655585 w 1714396"/>
                <a:gd name="connsiteY1" fmla="*/ 655585 h 1714396"/>
                <a:gd name="connsiteX2" fmla="*/ 655585 w 1714396"/>
                <a:gd name="connsiteY2" fmla="*/ 227243 h 1714396"/>
                <a:gd name="connsiteX3" fmla="*/ 1058811 w 1714396"/>
                <a:gd name="connsiteY3" fmla="*/ 227243 h 1714396"/>
                <a:gd name="connsiteX4" fmla="*/ 1058811 w 1714396"/>
                <a:gd name="connsiteY4" fmla="*/ 655585 h 1714396"/>
                <a:gd name="connsiteX5" fmla="*/ 1487153 w 1714396"/>
                <a:gd name="connsiteY5" fmla="*/ 655585 h 1714396"/>
                <a:gd name="connsiteX6" fmla="*/ 1487153 w 1714396"/>
                <a:gd name="connsiteY6" fmla="*/ 1058811 h 1714396"/>
                <a:gd name="connsiteX7" fmla="*/ 1058811 w 1714396"/>
                <a:gd name="connsiteY7" fmla="*/ 1058811 h 1714396"/>
                <a:gd name="connsiteX8" fmla="*/ 1058811 w 1714396"/>
                <a:gd name="connsiteY8" fmla="*/ 1487153 h 1714396"/>
                <a:gd name="connsiteX9" fmla="*/ 655585 w 1714396"/>
                <a:gd name="connsiteY9" fmla="*/ 1487153 h 1714396"/>
                <a:gd name="connsiteX10" fmla="*/ 655585 w 1714396"/>
                <a:gd name="connsiteY10" fmla="*/ 1058811 h 1714396"/>
                <a:gd name="connsiteX11" fmla="*/ 227243 w 1714396"/>
                <a:gd name="connsiteY11" fmla="*/ 1058811 h 1714396"/>
                <a:gd name="connsiteX12" fmla="*/ 227243 w 1714396"/>
                <a:gd name="connsiteY12" fmla="*/ 655585 h 171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396" h="1714396">
                  <a:moveTo>
                    <a:pt x="227243" y="655585"/>
                  </a:moveTo>
                  <a:lnTo>
                    <a:pt x="655585" y="655585"/>
                  </a:lnTo>
                  <a:lnTo>
                    <a:pt x="655585" y="227243"/>
                  </a:lnTo>
                  <a:lnTo>
                    <a:pt x="1058811" y="227243"/>
                  </a:lnTo>
                  <a:lnTo>
                    <a:pt x="1058811" y="655585"/>
                  </a:lnTo>
                  <a:lnTo>
                    <a:pt x="1487153" y="655585"/>
                  </a:lnTo>
                  <a:lnTo>
                    <a:pt x="1487153" y="1058811"/>
                  </a:lnTo>
                  <a:lnTo>
                    <a:pt x="1058811" y="1058811"/>
                  </a:lnTo>
                  <a:lnTo>
                    <a:pt x="1058811" y="1487153"/>
                  </a:lnTo>
                  <a:lnTo>
                    <a:pt x="655585" y="1487153"/>
                  </a:lnTo>
                  <a:lnTo>
                    <a:pt x="655585" y="1058811"/>
                  </a:lnTo>
                  <a:lnTo>
                    <a:pt x="227243" y="1058811"/>
                  </a:lnTo>
                  <a:lnTo>
                    <a:pt x="227243" y="655585"/>
                  </a:lnTo>
                  <a:close/>
                </a:path>
              </a:pathLst>
            </a:custGeom>
            <a:solidFill>
              <a:srgbClr val="5B9BD5">
                <a:hueOff val="0"/>
                <a:satOff val="0"/>
                <a:lumOff val="0"/>
                <a:alphaOff val="0"/>
              </a:srgbClr>
            </a:solidFill>
            <a:ln>
              <a:noFill/>
            </a:ln>
            <a:effectLst/>
          </p:spPr>
          <p:txBody>
            <a:bodyPr lIns="227243" tIns="655585" rIns="227243" bIns="655585" spcCol="1270" anchor="ctr"/>
            <a:lstStyle/>
            <a:p>
              <a:pPr marL="0" marR="0" lvl="0" indent="0" algn="ctr" defTabSz="1041730" eaLnBrk="1" fontAlgn="auto" latinLnBrk="0" hangingPunct="1">
                <a:lnSpc>
                  <a:spcPct val="90000"/>
                </a:lnSpc>
                <a:spcBef>
                  <a:spcPct val="0"/>
                </a:spcBef>
                <a:spcAft>
                  <a:spcPct val="35000"/>
                </a:spcAft>
                <a:buClrTx/>
                <a:buSzTx/>
                <a:buFontTx/>
                <a:buNone/>
                <a:tabLst/>
                <a:defRPr/>
              </a:pPr>
              <a:endParaRPr kumimoji="0" lang="en-GB" sz="23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6"/>
            <p:cNvSpPr/>
            <p:nvPr/>
          </p:nvSpPr>
          <p:spPr>
            <a:xfrm>
              <a:off x="5666079" y="2848009"/>
              <a:ext cx="2956615" cy="2955855"/>
            </a:xfrm>
            <a:custGeom>
              <a:avLst/>
              <a:gdLst>
                <a:gd name="connsiteX0" fmla="*/ 0 w 2955855"/>
                <a:gd name="connsiteY0" fmla="*/ 1477928 h 2955855"/>
                <a:gd name="connsiteX1" fmla="*/ 1477928 w 2955855"/>
                <a:gd name="connsiteY1" fmla="*/ 0 h 2955855"/>
                <a:gd name="connsiteX2" fmla="*/ 2955856 w 2955855"/>
                <a:gd name="connsiteY2" fmla="*/ 1477928 h 2955855"/>
                <a:gd name="connsiteX3" fmla="*/ 1477928 w 2955855"/>
                <a:gd name="connsiteY3" fmla="*/ 2955856 h 2955855"/>
                <a:gd name="connsiteX4" fmla="*/ 0 w 2955855"/>
                <a:gd name="connsiteY4" fmla="*/ 1477928 h 295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855" h="2955855">
                  <a:moveTo>
                    <a:pt x="0" y="1477928"/>
                  </a:moveTo>
                  <a:cubicBezTo>
                    <a:pt x="0" y="661691"/>
                    <a:pt x="661691" y="0"/>
                    <a:pt x="1477928" y="0"/>
                  </a:cubicBezTo>
                  <a:cubicBezTo>
                    <a:pt x="2294165" y="0"/>
                    <a:pt x="2955856" y="661691"/>
                    <a:pt x="2955856" y="1477928"/>
                  </a:cubicBezTo>
                  <a:cubicBezTo>
                    <a:pt x="2955856" y="2294165"/>
                    <a:pt x="2294165" y="2955856"/>
                    <a:pt x="1477928" y="2955856"/>
                  </a:cubicBezTo>
                  <a:cubicBezTo>
                    <a:pt x="661691" y="2955856"/>
                    <a:pt x="0" y="2294165"/>
                    <a:pt x="0" y="1477928"/>
                  </a:cubicBezTo>
                  <a:close/>
                </a:path>
              </a:pathLst>
            </a:custGeom>
            <a:solidFill>
              <a:srgbClr val="5B9BD5">
                <a:hueOff val="8008003"/>
                <a:satOff val="-25989"/>
                <a:lumOff val="1178"/>
                <a:alphaOff val="0"/>
              </a:srgbClr>
            </a:solidFill>
            <a:ln w="12700" cap="flat" cmpd="sng" algn="ctr">
              <a:noFill/>
              <a:prstDash val="solid"/>
              <a:miter lim="800000"/>
            </a:ln>
            <a:effectLst/>
          </p:spPr>
          <p:txBody>
            <a:bodyPr lIns="477325" tIns="477325" rIns="477325" bIns="477325" spcCol="1270" anchor="ctr"/>
            <a:lstStyle/>
            <a:p>
              <a:pPr marL="0" marR="0" lvl="0" indent="0" algn="ctr" defTabSz="1302163" eaLnBrk="1" fontAlgn="auto" latinLnBrk="0" hangingPunct="1">
                <a:lnSpc>
                  <a:spcPct val="90000"/>
                </a:lnSpc>
                <a:spcBef>
                  <a:spcPct val="0"/>
                </a:spcBef>
                <a:spcAft>
                  <a:spcPct val="35000"/>
                </a:spcAft>
                <a:buClrTx/>
                <a:buSzTx/>
                <a:buFontTx/>
                <a:buNone/>
                <a:tabLst/>
                <a:defRPr/>
              </a:pPr>
              <a:r>
                <a:rPr kumimoji="0" lang="en-GB" sz="2900" b="0" i="0" u="none" strike="noStrike" kern="1200" cap="none" spc="0" normalizeH="0" baseline="0" noProof="0" dirty="0">
                  <a:ln>
                    <a:noFill/>
                  </a:ln>
                  <a:solidFill>
                    <a:prstClr val="white"/>
                  </a:solidFill>
                  <a:effectLst/>
                  <a:uLnTx/>
                  <a:uFillTx/>
                  <a:latin typeface="Calibri"/>
                  <a:ea typeface="+mn-ea"/>
                  <a:cs typeface="+mn-cs"/>
                </a:rPr>
                <a:t>Discovery and reuse</a:t>
              </a:r>
            </a:p>
          </p:txBody>
        </p:sp>
      </p:grpSp>
    </p:spTree>
    <p:extLst>
      <p:ext uri="{BB962C8B-B14F-4D97-AF65-F5344CB8AC3E}">
        <p14:creationId xmlns:p14="http://schemas.microsoft.com/office/powerpoint/2010/main" val="3837507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92084" y="2622550"/>
            <a:ext cx="11037044" cy="4998906"/>
          </a:xfrm>
        </p:spPr>
        <p:txBody>
          <a:bodyPr>
            <a:normAutofit/>
          </a:bodyPr>
          <a:lstStyle/>
          <a:p>
            <a:pPr marL="0" indent="0">
              <a:spcBef>
                <a:spcPts val="600"/>
              </a:spcBef>
              <a:buNone/>
            </a:pPr>
            <a:r>
              <a:rPr lang="en-GB" dirty="0" smtClean="0">
                <a:solidFill>
                  <a:schemeClr val="tx1"/>
                </a:solidFill>
              </a:rPr>
              <a:t>Open </a:t>
            </a:r>
            <a:r>
              <a:rPr lang="en-GB" dirty="0">
                <a:solidFill>
                  <a:schemeClr val="tx1"/>
                </a:solidFill>
              </a:rPr>
              <a:t>access (OA) can be defined as </a:t>
            </a:r>
            <a:r>
              <a:rPr lang="en-GB" b="1" u="sng" dirty="0">
                <a:solidFill>
                  <a:schemeClr val="tx1"/>
                </a:solidFill>
              </a:rPr>
              <a:t>the practice of providing on-line access to scientific information that is free of charge to the user and that is re-usable</a:t>
            </a:r>
            <a:r>
              <a:rPr lang="en-GB" dirty="0" smtClean="0">
                <a:solidFill>
                  <a:schemeClr val="tx1"/>
                </a:solidFill>
              </a:rPr>
              <a:t>.</a:t>
            </a:r>
            <a:endParaRPr lang="sl-SI" dirty="0" smtClean="0">
              <a:solidFill>
                <a:schemeClr val="tx1"/>
              </a:solidFill>
            </a:endParaRPr>
          </a:p>
          <a:p>
            <a:pPr marL="0" indent="0">
              <a:spcBef>
                <a:spcPts val="600"/>
              </a:spcBef>
              <a:buNone/>
            </a:pPr>
            <a:endParaRPr lang="sl-SI" dirty="0" smtClean="0">
              <a:solidFill>
                <a:schemeClr val="tx1"/>
              </a:solidFill>
            </a:endParaRPr>
          </a:p>
          <a:p>
            <a:pPr marL="0" indent="0">
              <a:spcBef>
                <a:spcPts val="600"/>
              </a:spcBef>
              <a:buNone/>
            </a:pPr>
            <a:r>
              <a:rPr lang="en-GB" dirty="0" smtClean="0">
                <a:solidFill>
                  <a:schemeClr val="tx1"/>
                </a:solidFill>
              </a:rPr>
              <a:t>Open </a:t>
            </a:r>
            <a:r>
              <a:rPr lang="en-GB" dirty="0">
                <a:solidFill>
                  <a:schemeClr val="tx1"/>
                </a:solidFill>
              </a:rPr>
              <a:t>access to 'scientific information' refers to two main categories:</a:t>
            </a:r>
          </a:p>
          <a:p>
            <a:pPr>
              <a:spcBef>
                <a:spcPts val="600"/>
              </a:spcBef>
            </a:pPr>
            <a:r>
              <a:rPr lang="en-GB" b="1" dirty="0">
                <a:solidFill>
                  <a:srgbClr val="FF0000"/>
                </a:solidFill>
              </a:rPr>
              <a:t>Peer-reviewed scientific publications </a:t>
            </a:r>
            <a:r>
              <a:rPr lang="en-GB" dirty="0">
                <a:solidFill>
                  <a:schemeClr val="tx1"/>
                </a:solidFill>
              </a:rPr>
              <a:t>(primarily research articles published in academic journals)</a:t>
            </a:r>
          </a:p>
          <a:p>
            <a:pPr>
              <a:spcBef>
                <a:spcPts val="600"/>
              </a:spcBef>
            </a:pPr>
            <a:r>
              <a:rPr lang="en-GB" b="1" dirty="0">
                <a:solidFill>
                  <a:srgbClr val="FF0000"/>
                </a:solidFill>
              </a:rPr>
              <a:t>Scientific research data: data underlying publications and/or other data </a:t>
            </a:r>
            <a:r>
              <a:rPr lang="en-GB" dirty="0">
                <a:solidFill>
                  <a:schemeClr val="tx1"/>
                </a:solidFill>
              </a:rPr>
              <a:t>(such as curated but unpublished datasets or raw data</a:t>
            </a:r>
            <a:r>
              <a:rPr lang="en-GB" dirty="0" smtClean="0">
                <a:solidFill>
                  <a:schemeClr val="tx1"/>
                </a:solidFill>
              </a:rPr>
              <a:t>)</a:t>
            </a:r>
            <a:endParaRPr lang="en-GB" dirty="0">
              <a:solidFill>
                <a:schemeClr val="tx1"/>
              </a:solidFill>
            </a:endParaRPr>
          </a:p>
        </p:txBody>
      </p:sp>
      <p:sp>
        <p:nvSpPr>
          <p:cNvPr id="5" name="Title 4"/>
          <p:cNvSpPr>
            <a:spLocks noGrp="1"/>
          </p:cNvSpPr>
          <p:nvPr>
            <p:ph type="title"/>
          </p:nvPr>
        </p:nvSpPr>
        <p:spPr/>
        <p:txBody>
          <a:bodyPr>
            <a:normAutofit fontScale="90000"/>
          </a:bodyPr>
          <a:lstStyle/>
          <a:p>
            <a:r>
              <a:rPr lang="en-GB" dirty="0">
                <a:solidFill>
                  <a:schemeClr val="tx1"/>
                </a:solidFill>
                <a:latin typeface="+mj-lt"/>
                <a:ea typeface="Arial"/>
                <a:cs typeface="Open Sans Light" panose="020B0604020202020204" charset="0"/>
                <a:sym typeface="Arial"/>
              </a:rPr>
              <a:t>Open Access to research data </a:t>
            </a:r>
            <a:r>
              <a:rPr lang="en-GB" sz="3600" dirty="0">
                <a:solidFill>
                  <a:schemeClr val="tx1"/>
                </a:solidFill>
                <a:latin typeface="+mj-lt"/>
                <a:ea typeface="Arial"/>
                <a:cs typeface="Open Sans Light" panose="020B0604020202020204" charset="0"/>
                <a:sym typeface="Arial"/>
              </a:rPr>
              <a:t>(European Commission)</a:t>
            </a:r>
            <a:endParaRPr lang="sl-SI" dirty="0">
              <a:solidFill>
                <a:schemeClr val="tx1"/>
              </a:solidFill>
              <a:latin typeface="+mj-lt"/>
            </a:endParaRPr>
          </a:p>
        </p:txBody>
      </p:sp>
      <p:pic>
        <p:nvPicPr>
          <p:cNvPr id="7" name="Picture 6"/>
          <p:cNvPicPr>
            <a:picLocks noChangeAspect="1"/>
          </p:cNvPicPr>
          <p:nvPr/>
        </p:nvPicPr>
        <p:blipFill>
          <a:blip r:embed="rId3"/>
          <a:stretch>
            <a:fillRect/>
          </a:stretch>
        </p:blipFill>
        <p:spPr>
          <a:xfrm>
            <a:off x="1091946" y="8361434"/>
            <a:ext cx="10537182" cy="654550"/>
          </a:xfrm>
          <a:prstGeom prst="rect">
            <a:avLst/>
          </a:prstGeom>
        </p:spPr>
      </p:pic>
    </p:spTree>
    <p:extLst>
      <p:ext uri="{BB962C8B-B14F-4D97-AF65-F5344CB8AC3E}">
        <p14:creationId xmlns:p14="http://schemas.microsoft.com/office/powerpoint/2010/main" val="340738391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16349" y="6215268"/>
            <a:ext cx="452163" cy="954107"/>
          </a:xfrm>
          <a:prstGeom prst="rect">
            <a:avLst/>
          </a:prstGeom>
          <a:noFill/>
        </p:spPr>
        <p:txBody>
          <a:bodyPr wrap="square" rtlCol="0">
            <a:spAutoFit/>
          </a:bodyPr>
          <a:lstStyle/>
          <a:p>
            <a:r>
              <a:rPr lang="en-GB" i="1" dirty="0" smtClean="0">
                <a:hlinkClick r:id="rId3"/>
              </a:rPr>
              <a:t>Source</a:t>
            </a:r>
            <a:r>
              <a:rPr lang="en-GB" i="1" dirty="0" smtClean="0"/>
              <a:t>: EC</a:t>
            </a:r>
            <a:endParaRPr lang="en-GB" i="1" dirty="0"/>
          </a:p>
        </p:txBody>
      </p:sp>
      <p:pic>
        <p:nvPicPr>
          <p:cNvPr id="8" name="Picture 7"/>
          <p:cNvPicPr>
            <a:picLocks noChangeAspect="1"/>
          </p:cNvPicPr>
          <p:nvPr/>
        </p:nvPicPr>
        <p:blipFill>
          <a:blip r:embed="rId4"/>
          <a:stretch>
            <a:fillRect/>
          </a:stretch>
        </p:blipFill>
        <p:spPr>
          <a:xfrm>
            <a:off x="182880" y="5759286"/>
            <a:ext cx="10009390" cy="3427386"/>
          </a:xfrm>
          <a:prstGeom prst="rect">
            <a:avLst/>
          </a:prstGeom>
        </p:spPr>
      </p:pic>
      <p:pic>
        <p:nvPicPr>
          <p:cNvPr id="9" name="Picture 8"/>
          <p:cNvPicPr>
            <a:picLocks noChangeAspect="1"/>
          </p:cNvPicPr>
          <p:nvPr/>
        </p:nvPicPr>
        <p:blipFill>
          <a:blip r:embed="rId5"/>
          <a:stretch>
            <a:fillRect/>
          </a:stretch>
        </p:blipFill>
        <p:spPr>
          <a:xfrm>
            <a:off x="0" y="910351"/>
            <a:ext cx="12754534" cy="4180057"/>
          </a:xfrm>
          <a:prstGeom prst="rect">
            <a:avLst/>
          </a:prstGeom>
        </p:spPr>
      </p:pic>
      <p:pic>
        <p:nvPicPr>
          <p:cNvPr id="10" name="Picture 9"/>
          <p:cNvPicPr>
            <a:picLocks noChangeAspect="1"/>
          </p:cNvPicPr>
          <p:nvPr/>
        </p:nvPicPr>
        <p:blipFill>
          <a:blip r:embed="rId6"/>
          <a:stretch>
            <a:fillRect/>
          </a:stretch>
        </p:blipFill>
        <p:spPr>
          <a:xfrm>
            <a:off x="9351022" y="5556315"/>
            <a:ext cx="3403512" cy="2092264"/>
          </a:xfrm>
          <a:prstGeom prst="rect">
            <a:avLst/>
          </a:prstGeom>
        </p:spPr>
      </p:pic>
      <p:pic>
        <p:nvPicPr>
          <p:cNvPr id="11" name="Picture 10"/>
          <p:cNvPicPr>
            <a:picLocks noChangeAspect="1"/>
          </p:cNvPicPr>
          <p:nvPr/>
        </p:nvPicPr>
        <p:blipFill>
          <a:blip r:embed="rId7"/>
          <a:stretch>
            <a:fillRect/>
          </a:stretch>
        </p:blipFill>
        <p:spPr>
          <a:xfrm>
            <a:off x="9860823" y="466866"/>
            <a:ext cx="2893711" cy="1411277"/>
          </a:xfrm>
          <a:prstGeom prst="rect">
            <a:avLst/>
          </a:prstGeom>
        </p:spPr>
      </p:pic>
    </p:spTree>
    <p:extLst>
      <p:ext uri="{BB962C8B-B14F-4D97-AF65-F5344CB8AC3E}">
        <p14:creationId xmlns:p14="http://schemas.microsoft.com/office/powerpoint/2010/main" val="289733215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body" idx="1"/>
          </p:nvPr>
        </p:nvSpPr>
        <p:spPr>
          <a:xfrm>
            <a:off x="798904" y="2322575"/>
            <a:ext cx="11326039" cy="1248283"/>
          </a:xfrm>
        </p:spPr>
        <p:txBody>
          <a:bodyPr>
            <a:normAutofit/>
          </a:bodyPr>
          <a:lstStyle/>
          <a:p>
            <a:pPr marL="0" lvl="0" indent="0">
              <a:lnSpc>
                <a:spcPct val="115000"/>
              </a:lnSpc>
              <a:spcBef>
                <a:spcPts val="0"/>
              </a:spcBef>
              <a:spcAft>
                <a:spcPts val="0"/>
              </a:spcAft>
              <a:buClr>
                <a:srgbClr val="000000"/>
              </a:buClr>
              <a:buSzPts val="2000"/>
              <a:buNone/>
            </a:pPr>
            <a:r>
              <a:rPr lang="en-GB" dirty="0" smtClean="0">
                <a:solidFill>
                  <a:srgbClr val="000000"/>
                </a:solidFill>
                <a:latin typeface="+mj-lt"/>
                <a:ea typeface="Arial"/>
                <a:cs typeface="Open Sans Light" panose="020B0604020202020204" charset="0"/>
                <a:sym typeface="Arial"/>
              </a:rPr>
              <a:t>I</a:t>
            </a:r>
            <a:r>
              <a:rPr lang="en-GB" sz="3200" dirty="0" smtClean="0">
                <a:solidFill>
                  <a:srgbClr val="000000"/>
                </a:solidFill>
                <a:latin typeface="+mj-lt"/>
                <a:ea typeface="Arial"/>
                <a:cs typeface="Open Sans Light" panose="020B0604020202020204" charset="0"/>
                <a:sym typeface="Arial"/>
              </a:rPr>
              <a:t>mportance of research infrastructures / data repositories</a:t>
            </a:r>
            <a:endParaRPr lang="en-GB" dirty="0"/>
          </a:p>
        </p:txBody>
      </p:sp>
      <p:sp>
        <p:nvSpPr>
          <p:cNvPr id="2" name="Title 1"/>
          <p:cNvSpPr>
            <a:spLocks noGrp="1"/>
          </p:cNvSpPr>
          <p:nvPr>
            <p:ph type="title"/>
          </p:nvPr>
        </p:nvSpPr>
        <p:spPr/>
        <p:txBody>
          <a:bodyPr>
            <a:normAutofit/>
          </a:bodyPr>
          <a:lstStyle/>
          <a:p>
            <a:r>
              <a:rPr lang="en-GB" sz="5200" dirty="0">
                <a:solidFill>
                  <a:schemeClr val="tx1"/>
                </a:solidFill>
                <a:latin typeface="+mj-lt"/>
                <a:ea typeface="Arial"/>
                <a:cs typeface="Open Sans Light" panose="020B0604020202020204" charset="0"/>
                <a:sym typeface="Arial"/>
              </a:rPr>
              <a:t>Open Access to research data</a:t>
            </a:r>
            <a:endParaRPr lang="sl-SI" sz="5200" dirty="0">
              <a:solidFill>
                <a:schemeClr val="tx1"/>
              </a:solidFill>
              <a:latin typeface="+mj-lt"/>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98904" y="3570858"/>
            <a:ext cx="11636935" cy="4457573"/>
          </a:xfrm>
          <a:prstGeom prst="rect">
            <a:avLst/>
          </a:prstGeom>
          <a:noFill/>
          <a:ln>
            <a:noFill/>
          </a:ln>
        </p:spPr>
      </p:pic>
      <p:sp>
        <p:nvSpPr>
          <p:cNvPr id="6" name="TextBox 5"/>
          <p:cNvSpPr txBox="1"/>
          <p:nvPr/>
        </p:nvSpPr>
        <p:spPr>
          <a:xfrm>
            <a:off x="11016244" y="8214113"/>
            <a:ext cx="1404730" cy="369332"/>
          </a:xfrm>
          <a:prstGeom prst="rect">
            <a:avLst/>
          </a:prstGeom>
          <a:noFill/>
        </p:spPr>
        <p:txBody>
          <a:bodyPr wrap="square" rtlCol="0">
            <a:spAutoFit/>
          </a:bodyPr>
          <a:lstStyle/>
          <a:p>
            <a:r>
              <a:rPr lang="en-GB" i="1" dirty="0" smtClean="0">
                <a:hlinkClick r:id="rId4"/>
              </a:rPr>
              <a:t>Source</a:t>
            </a:r>
            <a:r>
              <a:rPr lang="en-GB" i="1" dirty="0" smtClean="0"/>
              <a:t>: EC</a:t>
            </a:r>
            <a:endParaRPr lang="en-GB" i="1" dirty="0"/>
          </a:p>
        </p:txBody>
      </p:sp>
    </p:spTree>
    <p:extLst>
      <p:ext uri="{BB962C8B-B14F-4D97-AF65-F5344CB8AC3E}">
        <p14:creationId xmlns:p14="http://schemas.microsoft.com/office/powerpoint/2010/main" val="365555185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horizon europe"/>
          <p:cNvPicPr/>
          <p:nvPr/>
        </p:nvPicPr>
        <p:blipFill>
          <a:blip r:embed="rId3">
            <a:extLst>
              <a:ext uri="{28A0092B-C50C-407E-A947-70E740481C1C}">
                <a14:useLocalDpi xmlns:a14="http://schemas.microsoft.com/office/drawing/2010/main" val="0"/>
              </a:ext>
            </a:extLst>
          </a:blip>
          <a:srcRect/>
          <a:stretch>
            <a:fillRect/>
          </a:stretch>
        </p:blipFill>
        <p:spPr bwMode="auto">
          <a:xfrm>
            <a:off x="741294" y="1609344"/>
            <a:ext cx="4891410" cy="1946743"/>
          </a:xfrm>
          <a:prstGeom prst="rect">
            <a:avLst/>
          </a:prstGeom>
          <a:noFill/>
          <a:ln>
            <a:noFill/>
          </a:ln>
        </p:spPr>
      </p:pic>
      <p:pic>
        <p:nvPicPr>
          <p:cNvPr id="8" name="Picture 7"/>
          <p:cNvPicPr>
            <a:picLocks noChangeAspect="1"/>
          </p:cNvPicPr>
          <p:nvPr/>
        </p:nvPicPr>
        <p:blipFill>
          <a:blip r:embed="rId4"/>
          <a:stretch>
            <a:fillRect/>
          </a:stretch>
        </p:blipFill>
        <p:spPr>
          <a:xfrm>
            <a:off x="2768046" y="3988302"/>
            <a:ext cx="4480072" cy="770213"/>
          </a:xfrm>
          <a:prstGeom prst="rect">
            <a:avLst/>
          </a:prstGeom>
        </p:spPr>
      </p:pic>
      <p:pic>
        <p:nvPicPr>
          <p:cNvPr id="9" name="Picture 8"/>
          <p:cNvPicPr>
            <a:picLocks noChangeAspect="1"/>
          </p:cNvPicPr>
          <p:nvPr/>
        </p:nvPicPr>
        <p:blipFill>
          <a:blip r:embed="rId5"/>
          <a:stretch>
            <a:fillRect/>
          </a:stretch>
        </p:blipFill>
        <p:spPr>
          <a:xfrm>
            <a:off x="533665" y="5951890"/>
            <a:ext cx="12167716" cy="546182"/>
          </a:xfrm>
          <a:prstGeom prst="rect">
            <a:avLst/>
          </a:prstGeom>
        </p:spPr>
      </p:pic>
      <p:pic>
        <p:nvPicPr>
          <p:cNvPr id="10" name="Picture 9"/>
          <p:cNvPicPr>
            <a:picLocks noChangeAspect="1"/>
          </p:cNvPicPr>
          <p:nvPr/>
        </p:nvPicPr>
        <p:blipFill>
          <a:blip r:embed="rId6"/>
          <a:stretch>
            <a:fillRect/>
          </a:stretch>
        </p:blipFill>
        <p:spPr>
          <a:xfrm>
            <a:off x="741293" y="4960737"/>
            <a:ext cx="1084205" cy="823579"/>
          </a:xfrm>
          <a:prstGeom prst="rect">
            <a:avLst/>
          </a:prstGeom>
        </p:spPr>
      </p:pic>
      <p:pic>
        <p:nvPicPr>
          <p:cNvPr id="11" name="Picture 10"/>
          <p:cNvPicPr>
            <a:picLocks noChangeAspect="1"/>
          </p:cNvPicPr>
          <p:nvPr/>
        </p:nvPicPr>
        <p:blipFill>
          <a:blip r:embed="rId7"/>
          <a:stretch>
            <a:fillRect/>
          </a:stretch>
        </p:blipFill>
        <p:spPr>
          <a:xfrm>
            <a:off x="4854022" y="3184228"/>
            <a:ext cx="1668796" cy="333759"/>
          </a:xfrm>
          <a:prstGeom prst="rect">
            <a:avLst/>
          </a:prstGeom>
        </p:spPr>
      </p:pic>
    </p:spTree>
    <p:extLst>
      <p:ext uri="{BB962C8B-B14F-4D97-AF65-F5344CB8AC3E}">
        <p14:creationId xmlns:p14="http://schemas.microsoft.com/office/powerpoint/2010/main" val="98089108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1565" y="2267711"/>
            <a:ext cx="11037044" cy="4324353"/>
          </a:xfrm>
        </p:spPr>
        <p:txBody>
          <a:bodyPr/>
          <a:lstStyle/>
          <a:p>
            <a:pPr lvl="0" fontAlgn="base">
              <a:spcBef>
                <a:spcPts val="0"/>
              </a:spcBef>
              <a:defRPr/>
            </a:pPr>
            <a:r>
              <a:rPr lang="cs-CZ" dirty="0">
                <a:solidFill>
                  <a:schemeClr val="tx1"/>
                </a:solidFill>
                <a:sym typeface="Open Sans"/>
              </a:rPr>
              <a:t>Founded in 1997</a:t>
            </a:r>
          </a:p>
          <a:p>
            <a:pPr lvl="0" fontAlgn="base">
              <a:spcBef>
                <a:spcPts val="0"/>
              </a:spcBef>
              <a:defRPr/>
            </a:pPr>
            <a:r>
              <a:rPr lang="en-US" dirty="0">
                <a:solidFill>
                  <a:schemeClr val="tx1"/>
                </a:solidFill>
                <a:sym typeface="Open Sans"/>
              </a:rPr>
              <a:t>Slovenian national data repository for social sciences</a:t>
            </a:r>
          </a:p>
          <a:p>
            <a:pPr lvl="0" fontAlgn="base">
              <a:spcBef>
                <a:spcPts val="0"/>
              </a:spcBef>
              <a:defRPr/>
            </a:pPr>
            <a:r>
              <a:rPr lang="en-US" dirty="0">
                <a:solidFill>
                  <a:schemeClr val="tx1"/>
                </a:solidFill>
                <a:sym typeface="Open Sans"/>
              </a:rPr>
              <a:t>600 social science surveys with data in a data catalogue + 150 with metadata</a:t>
            </a:r>
          </a:p>
          <a:p>
            <a:pPr lvl="0" fontAlgn="base">
              <a:spcBef>
                <a:spcPts val="0"/>
              </a:spcBef>
              <a:defRPr/>
            </a:pPr>
            <a:r>
              <a:rPr lang="sl-SI" dirty="0">
                <a:solidFill>
                  <a:schemeClr val="tx1"/>
                </a:solidFill>
                <a:sym typeface="Open Sans"/>
              </a:rPr>
              <a:t>C</a:t>
            </a:r>
            <a:r>
              <a:rPr lang="en-US" dirty="0">
                <a:solidFill>
                  <a:schemeClr val="tx1"/>
                </a:solidFill>
                <a:sym typeface="Open Sans"/>
              </a:rPr>
              <a:t>ca. </a:t>
            </a:r>
            <a:r>
              <a:rPr lang="sl-SI" dirty="0">
                <a:solidFill>
                  <a:schemeClr val="tx1"/>
                </a:solidFill>
                <a:sym typeface="Open Sans"/>
              </a:rPr>
              <a:t>800</a:t>
            </a:r>
            <a:r>
              <a:rPr lang="en-US" dirty="0">
                <a:solidFill>
                  <a:schemeClr val="tx1"/>
                </a:solidFill>
                <a:sym typeface="Open Sans"/>
              </a:rPr>
              <a:t> users registered in 2017 (90 % education, 10 % scientific/research purpose)</a:t>
            </a:r>
          </a:p>
          <a:p>
            <a:pPr lvl="0" fontAlgn="base">
              <a:spcBef>
                <a:spcPts val="0"/>
              </a:spcBef>
              <a:defRPr/>
            </a:pPr>
            <a:r>
              <a:rPr lang="en-US" dirty="0">
                <a:solidFill>
                  <a:schemeClr val="tx1"/>
                </a:solidFill>
                <a:sym typeface="Open Sans"/>
              </a:rPr>
              <a:t>168 survey data used for detailed secondary-analysis in 2017</a:t>
            </a:r>
            <a:endParaRPr lang="sl-SI" dirty="0">
              <a:solidFill>
                <a:schemeClr val="tx1"/>
              </a:solidFill>
              <a:sym typeface="Open Sans"/>
            </a:endParaRPr>
          </a:p>
          <a:p>
            <a:pPr marL="342900" lvl="0" indent="-342900" fontAlgn="base">
              <a:spcBef>
                <a:spcPct val="0"/>
              </a:spcBef>
              <a:spcAft>
                <a:spcPct val="0"/>
              </a:spcAft>
              <a:buClrTx/>
              <a:buSzTx/>
              <a:buFont typeface="Arial" panose="020B0604020202020204" pitchFamily="34" charset="0"/>
              <a:buChar char="•"/>
            </a:pPr>
            <a:endParaRPr lang="sl-SI" sz="2800" kern="1200" dirty="0">
              <a:solidFill>
                <a:srgbClr val="262626"/>
              </a:solidFill>
              <a:latin typeface="Open Sans Light" panose="020B0604020202020204" charset="0"/>
              <a:ea typeface="+mn-ea"/>
              <a:cs typeface="Open Sans Light" panose="020B0604020202020204" charset="0"/>
            </a:endParaRPr>
          </a:p>
          <a:p>
            <a:pPr marL="342900" lvl="0" indent="-342900" fontAlgn="base">
              <a:spcBef>
                <a:spcPct val="0"/>
              </a:spcBef>
              <a:spcAft>
                <a:spcPct val="0"/>
              </a:spcAft>
              <a:buClrTx/>
              <a:buSzTx/>
              <a:buFont typeface="Arial" panose="020B0604020202020204" pitchFamily="34" charset="0"/>
              <a:buChar char="•"/>
            </a:pPr>
            <a:endParaRPr lang="sl-SI" sz="2800" kern="1200" dirty="0" smtClean="0">
              <a:solidFill>
                <a:srgbClr val="262626"/>
              </a:solidFill>
              <a:latin typeface="Open Sans Light" panose="020B0604020202020204" charset="0"/>
              <a:ea typeface="+mn-ea"/>
              <a:cs typeface="Open Sans Light" panose="020B0604020202020204" charset="0"/>
            </a:endParaRPr>
          </a:p>
          <a:p>
            <a:pPr marL="342900" lvl="0" indent="-342900" fontAlgn="base">
              <a:spcBef>
                <a:spcPct val="0"/>
              </a:spcBef>
              <a:spcAft>
                <a:spcPct val="0"/>
              </a:spcAft>
              <a:buClrTx/>
              <a:buSzTx/>
              <a:buFont typeface="Arial" panose="020B0604020202020204" pitchFamily="34" charset="0"/>
              <a:buChar char="•"/>
            </a:pPr>
            <a:endParaRPr lang="sl-SI" sz="2400" kern="1200" dirty="0">
              <a:solidFill>
                <a:srgbClr val="262626"/>
              </a:solidFill>
              <a:latin typeface="Open Sans Light" panose="020B0604020202020204" charset="0"/>
              <a:ea typeface="+mn-ea"/>
              <a:cs typeface="Open Sans Light" panose="020B0604020202020204" charset="0"/>
            </a:endParaRPr>
          </a:p>
          <a:p>
            <a:pPr marL="342900" lvl="0" indent="-342900" fontAlgn="base">
              <a:spcBef>
                <a:spcPct val="0"/>
              </a:spcBef>
              <a:spcAft>
                <a:spcPct val="0"/>
              </a:spcAft>
              <a:buClrTx/>
              <a:buSzTx/>
              <a:buFont typeface="Arial" panose="020B0604020202020204" pitchFamily="34" charset="0"/>
              <a:buChar char="•"/>
            </a:pPr>
            <a:endParaRPr lang="sl-SI" sz="2400" kern="1200" dirty="0" smtClean="0">
              <a:solidFill>
                <a:srgbClr val="262626"/>
              </a:solidFill>
              <a:latin typeface="Open Sans Light" panose="020B0604020202020204" charset="0"/>
              <a:ea typeface="+mn-ea"/>
              <a:cs typeface="Open Sans Light" panose="020B0604020202020204" charset="0"/>
            </a:endParaRPr>
          </a:p>
          <a:p>
            <a:pPr marL="342900" lvl="0" indent="-342900" fontAlgn="base">
              <a:spcBef>
                <a:spcPct val="0"/>
              </a:spcBef>
              <a:spcAft>
                <a:spcPct val="0"/>
              </a:spcAft>
              <a:buClrTx/>
              <a:buSzTx/>
              <a:buFont typeface="Arial" panose="020B0604020202020204" pitchFamily="34" charset="0"/>
              <a:buChar char="•"/>
            </a:pPr>
            <a:endParaRPr lang="sl-SI" sz="2400" kern="1200" dirty="0">
              <a:solidFill>
                <a:srgbClr val="262626"/>
              </a:solidFill>
              <a:latin typeface="Open Sans Light" panose="020B0604020202020204" charset="0"/>
              <a:ea typeface="+mn-ea"/>
              <a:cs typeface="Open Sans Light" panose="020B0604020202020204" charset="0"/>
            </a:endParaRPr>
          </a:p>
          <a:p>
            <a:pPr marL="342900" lvl="0" indent="-342900" fontAlgn="base">
              <a:spcBef>
                <a:spcPct val="0"/>
              </a:spcBef>
              <a:spcAft>
                <a:spcPct val="0"/>
              </a:spcAft>
              <a:buClrTx/>
              <a:buSzTx/>
              <a:buFont typeface="Arial" panose="020B0604020202020204" pitchFamily="34" charset="0"/>
              <a:buChar char="•"/>
            </a:pPr>
            <a:endParaRPr lang="sl-SI" sz="2400" kern="1200" dirty="0" smtClean="0">
              <a:solidFill>
                <a:srgbClr val="262626"/>
              </a:solidFill>
              <a:latin typeface="Open Sans Light" panose="020B0604020202020204" charset="0"/>
              <a:ea typeface="+mn-ea"/>
              <a:cs typeface="Open Sans Light" panose="020B0604020202020204" charset="0"/>
            </a:endParaRPr>
          </a:p>
          <a:p>
            <a:pPr marL="342900" lvl="0" indent="-342900" fontAlgn="base">
              <a:spcBef>
                <a:spcPct val="0"/>
              </a:spcBef>
              <a:spcAft>
                <a:spcPct val="0"/>
              </a:spcAft>
              <a:buClrTx/>
              <a:buSzTx/>
              <a:buFont typeface="Arial" panose="020B0604020202020204" pitchFamily="34" charset="0"/>
              <a:buChar char="•"/>
            </a:pPr>
            <a:endParaRPr lang="en-US" sz="2400" kern="1200" dirty="0">
              <a:solidFill>
                <a:srgbClr val="262626"/>
              </a:solidFill>
              <a:latin typeface="Open Sans Light" panose="020B0604020202020204" charset="0"/>
              <a:ea typeface="+mn-ea"/>
              <a:cs typeface="Open Sans Light" panose="020B0604020202020204" charset="0"/>
            </a:endParaRPr>
          </a:p>
          <a:p>
            <a:endParaRPr lang="sl-SI" dirty="0"/>
          </a:p>
        </p:txBody>
      </p:sp>
      <p:sp>
        <p:nvSpPr>
          <p:cNvPr id="3" name="Title 2"/>
          <p:cNvSpPr>
            <a:spLocks noGrp="1"/>
          </p:cNvSpPr>
          <p:nvPr>
            <p:ph type="title"/>
          </p:nvPr>
        </p:nvSpPr>
        <p:spPr>
          <a:xfrm>
            <a:off x="681565" y="885494"/>
            <a:ext cx="11670856" cy="997079"/>
          </a:xfrm>
        </p:spPr>
        <p:txBody>
          <a:bodyPr>
            <a:normAutofit fontScale="90000"/>
          </a:bodyPr>
          <a:lstStyle/>
          <a:p>
            <a:r>
              <a:rPr lang="cs-CZ" sz="4800" dirty="0" smtClean="0">
                <a:latin typeface="Open Sans Light" panose="020B0604020202020204" charset="0"/>
                <a:ea typeface="Arial"/>
                <a:cs typeface="Open Sans Light" panose="020B0604020202020204" charset="0"/>
              </a:rPr>
              <a:t/>
            </a:r>
            <a:br>
              <a:rPr lang="cs-CZ" sz="4800" dirty="0" smtClean="0">
                <a:latin typeface="Open Sans Light" panose="020B0604020202020204" charset="0"/>
                <a:ea typeface="Arial"/>
                <a:cs typeface="Open Sans Light" panose="020B0604020202020204" charset="0"/>
              </a:rPr>
            </a:br>
            <a:r>
              <a:rPr lang="cs-CZ" sz="52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Slovenian </a:t>
            </a:r>
            <a:r>
              <a:rPr lang="cs-CZ" sz="5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Social Science Data Archives (ADP)</a:t>
            </a:r>
            <a:r>
              <a:rPr lang="cs-CZ" sz="6600" dirty="0">
                <a:latin typeface="Open Sans" panose="020B0606030504020204" pitchFamily="34" charset="0"/>
                <a:ea typeface="Open Sans" panose="020B0606030504020204" pitchFamily="34" charset="0"/>
                <a:cs typeface="Open Sans" panose="020B0606030504020204" pitchFamily="34" charset="0"/>
              </a:rPr>
              <a:t/>
            </a:r>
            <a:br>
              <a:rPr lang="cs-CZ" sz="6600" dirty="0">
                <a:latin typeface="Open Sans" panose="020B0606030504020204" pitchFamily="34" charset="0"/>
                <a:ea typeface="Open Sans" panose="020B0606030504020204" pitchFamily="34" charset="0"/>
                <a:cs typeface="Open Sans" panose="020B0606030504020204" pitchFamily="34" charset="0"/>
              </a:rPr>
            </a:br>
            <a:endParaRPr lang="sl-SI" sz="6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3"/>
          <a:stretch>
            <a:fillRect/>
          </a:stretch>
        </p:blipFill>
        <p:spPr>
          <a:xfrm>
            <a:off x="180183" y="6095537"/>
            <a:ext cx="4506841" cy="3516799"/>
          </a:xfrm>
          <a:prstGeom prst="rect">
            <a:avLst/>
          </a:prstGeom>
        </p:spPr>
      </p:pic>
      <p:sp>
        <p:nvSpPr>
          <p:cNvPr id="5" name="Rectangle 19"/>
          <p:cNvSpPr>
            <a:spLocks noChangeArrowheads="1"/>
          </p:cNvSpPr>
          <p:nvPr/>
        </p:nvSpPr>
        <p:spPr bwMode="auto">
          <a:xfrm>
            <a:off x="5650992" y="5683668"/>
            <a:ext cx="6701429" cy="3535664"/>
          </a:xfrm>
          <a:prstGeom prst="rect">
            <a:avLst/>
          </a:prstGeom>
          <a:noFill/>
          <a:ln w="9525">
            <a:noFill/>
            <a:miter lim="800000"/>
            <a:headEnd/>
            <a:tailEnd/>
          </a:ln>
        </p:spPr>
        <p:txBody>
          <a:bodyPr/>
          <a:lstStyle/>
          <a:p>
            <a:pPr marL="584200" indent="-584200" defTabSz="584200" fontAlgn="base">
              <a:buClrTx/>
              <a:buSzPct val="73000"/>
              <a:buBlip>
                <a:blip r:embed="rId4"/>
              </a:buBlip>
              <a:defRPr/>
            </a:pPr>
            <a:r>
              <a:rPr lang="en-GB" sz="2800" dirty="0">
                <a:solidFill>
                  <a:schemeClr val="tx1"/>
                </a:solidFill>
                <a:latin typeface="Open Sans" panose="020B0606030504020204" pitchFamily="34" charset="0"/>
                <a:ea typeface="+mj-ea"/>
                <a:cs typeface="+mj-cs"/>
              </a:rPr>
              <a:t>Oldest</a:t>
            </a:r>
            <a:r>
              <a:rPr lang="cs-CZ" sz="2800" dirty="0">
                <a:solidFill>
                  <a:schemeClr val="tx1"/>
                </a:solidFill>
                <a:latin typeface="Open Sans" panose="020B0606030504020204" pitchFamily="34" charset="0"/>
                <a:ea typeface="+mj-ea"/>
                <a:cs typeface="+mj-cs"/>
              </a:rPr>
              <a:t> data </a:t>
            </a:r>
            <a:r>
              <a:rPr lang="en-GB" sz="2800" dirty="0">
                <a:solidFill>
                  <a:schemeClr val="tx1"/>
                </a:solidFill>
                <a:latin typeface="Open Sans" panose="020B0606030504020204" pitchFamily="34" charset="0"/>
                <a:ea typeface="+mj-ea"/>
                <a:cs typeface="+mj-cs"/>
              </a:rPr>
              <a:t>sets in the archive</a:t>
            </a:r>
            <a:r>
              <a:rPr lang="cs-CZ" sz="2800" dirty="0">
                <a:solidFill>
                  <a:schemeClr val="tx1"/>
                </a:solidFill>
                <a:latin typeface="Open Sans" panose="020B0606030504020204" pitchFamily="34" charset="0"/>
                <a:ea typeface="+mj-ea"/>
                <a:cs typeface="+mj-cs"/>
              </a:rPr>
              <a:t> (public </a:t>
            </a:r>
            <a:r>
              <a:rPr lang="en-GB" sz="2800" dirty="0">
                <a:solidFill>
                  <a:schemeClr val="tx1"/>
                </a:solidFill>
                <a:latin typeface="Open Sans" panose="020B0606030504020204" pitchFamily="34" charset="0"/>
                <a:ea typeface="+mj-ea"/>
                <a:cs typeface="+mj-cs"/>
              </a:rPr>
              <a:t>opinion</a:t>
            </a:r>
            <a:r>
              <a:rPr lang="cs-CZ" sz="2800" dirty="0">
                <a:solidFill>
                  <a:schemeClr val="tx1"/>
                </a:solidFill>
                <a:latin typeface="Open Sans" panose="020B0606030504020204" pitchFamily="34" charset="0"/>
                <a:ea typeface="+mj-ea"/>
                <a:cs typeface="+mj-cs"/>
              </a:rPr>
              <a:t> </a:t>
            </a:r>
            <a:r>
              <a:rPr lang="en-GB" sz="2800" dirty="0">
                <a:solidFill>
                  <a:schemeClr val="tx1"/>
                </a:solidFill>
                <a:latin typeface="Open Sans" panose="020B0606030504020204" pitchFamily="34" charset="0"/>
                <a:ea typeface="+mj-ea"/>
                <a:cs typeface="+mj-cs"/>
              </a:rPr>
              <a:t>polls</a:t>
            </a:r>
            <a:r>
              <a:rPr lang="cs-CZ" sz="2800" dirty="0">
                <a:solidFill>
                  <a:schemeClr val="tx1"/>
                </a:solidFill>
                <a:latin typeface="Open Sans" panose="020B0606030504020204" pitchFamily="34" charset="0"/>
                <a:ea typeface="+mj-ea"/>
                <a:cs typeface="+mj-cs"/>
              </a:rPr>
              <a:t>) are </a:t>
            </a:r>
            <a:r>
              <a:rPr lang="en-GB" sz="2800" dirty="0">
                <a:solidFill>
                  <a:schemeClr val="tx1"/>
                </a:solidFill>
                <a:latin typeface="Open Sans" panose="020B0606030504020204" pitchFamily="34" charset="0"/>
                <a:ea typeface="+mj-ea"/>
                <a:cs typeface="+mj-cs"/>
              </a:rPr>
              <a:t>from</a:t>
            </a:r>
            <a:r>
              <a:rPr lang="cs-CZ" sz="2800" dirty="0">
                <a:solidFill>
                  <a:schemeClr val="tx1"/>
                </a:solidFill>
                <a:latin typeface="Open Sans" panose="020B0606030504020204" pitchFamily="34" charset="0"/>
                <a:ea typeface="+mj-ea"/>
                <a:cs typeface="+mj-cs"/>
              </a:rPr>
              <a:t> 1966</a:t>
            </a:r>
          </a:p>
          <a:p>
            <a:pPr marL="584200" indent="-584200" defTabSz="584200" fontAlgn="base">
              <a:buClrTx/>
              <a:buSzPct val="73000"/>
              <a:buBlip>
                <a:blip r:embed="rId4"/>
              </a:buBlip>
              <a:defRPr/>
            </a:pPr>
            <a:r>
              <a:rPr lang="en-GB" sz="2800" dirty="0">
                <a:solidFill>
                  <a:schemeClr val="tx1"/>
                </a:solidFill>
                <a:latin typeface="Open Sans" panose="020B0606030504020204" pitchFamily="34" charset="0"/>
                <a:ea typeface="+mj-ea"/>
                <a:cs typeface="+mj-cs"/>
              </a:rPr>
              <a:t>Wide range of topics covered </a:t>
            </a:r>
          </a:p>
          <a:p>
            <a:pPr marL="584200" indent="-584200" defTabSz="584200" fontAlgn="base">
              <a:buClrTx/>
              <a:buSzPct val="73000"/>
              <a:buBlip>
                <a:blip r:embed="rId4"/>
              </a:buBlip>
              <a:defRPr/>
            </a:pPr>
            <a:r>
              <a:rPr lang="en-GB" sz="2800" dirty="0">
                <a:solidFill>
                  <a:schemeClr val="tx1"/>
                </a:solidFill>
                <a:latin typeface="Open Sans" panose="020B0606030504020204" pitchFamily="34" charset="0"/>
                <a:ea typeface="+mj-ea"/>
                <a:cs typeface="+mj-cs"/>
              </a:rPr>
              <a:t>In most cases data relates only to Slovenia / few international</a:t>
            </a:r>
          </a:p>
          <a:p>
            <a:pPr marL="584200" indent="-584200" defTabSz="584200" fontAlgn="base">
              <a:buClrTx/>
              <a:buSzPct val="73000"/>
              <a:buBlip>
                <a:blip r:embed="rId4"/>
              </a:buBlip>
              <a:defRPr/>
            </a:pPr>
            <a:r>
              <a:rPr lang="en-GB" sz="2800" dirty="0">
                <a:solidFill>
                  <a:schemeClr val="tx1"/>
                </a:solidFill>
                <a:latin typeface="Open Sans" panose="020B0606030504020204" pitchFamily="34" charset="0"/>
                <a:ea typeface="+mj-ea"/>
                <a:cs typeface="+mj-cs"/>
              </a:rPr>
              <a:t>Metadata in SI </a:t>
            </a:r>
            <a:r>
              <a:rPr lang="sl-SI" sz="2800" dirty="0" err="1">
                <a:solidFill>
                  <a:schemeClr val="tx1"/>
                </a:solidFill>
                <a:latin typeface="Open Sans" panose="020B0606030504020204" pitchFamily="34" charset="0"/>
                <a:ea typeface="+mj-ea"/>
                <a:cs typeface="+mj-cs"/>
              </a:rPr>
              <a:t>and</a:t>
            </a:r>
            <a:r>
              <a:rPr lang="en-GB" sz="2800" dirty="0">
                <a:solidFill>
                  <a:schemeClr val="tx1"/>
                </a:solidFill>
                <a:latin typeface="Open Sans" panose="020B0606030504020204" pitchFamily="34" charset="0"/>
                <a:ea typeface="+mj-ea"/>
                <a:cs typeface="+mj-cs"/>
              </a:rPr>
              <a:t> EN, </a:t>
            </a:r>
            <a:r>
              <a:rPr lang="sl-SI" sz="2800" dirty="0" err="1" smtClean="0">
                <a:solidFill>
                  <a:schemeClr val="tx1"/>
                </a:solidFill>
                <a:latin typeface="Open Sans" panose="020B0606030504020204" pitchFamily="34" charset="0"/>
                <a:ea typeface="+mj-ea"/>
                <a:cs typeface="+mj-cs"/>
              </a:rPr>
              <a:t>d</a:t>
            </a:r>
            <a:r>
              <a:rPr lang="en-GB" sz="2800" dirty="0" err="1" smtClean="0">
                <a:solidFill>
                  <a:schemeClr val="tx1"/>
                </a:solidFill>
                <a:latin typeface="Open Sans" panose="020B0606030504020204" pitchFamily="34" charset="0"/>
                <a:ea typeface="+mj-ea"/>
                <a:cs typeface="+mj-cs"/>
              </a:rPr>
              <a:t>atafiles</a:t>
            </a:r>
            <a:r>
              <a:rPr lang="en-GB" sz="2800" dirty="0" smtClean="0">
                <a:solidFill>
                  <a:schemeClr val="tx1"/>
                </a:solidFill>
                <a:latin typeface="Open Sans" panose="020B0606030504020204" pitchFamily="34" charset="0"/>
                <a:ea typeface="+mj-ea"/>
                <a:cs typeface="+mj-cs"/>
              </a:rPr>
              <a:t> </a:t>
            </a:r>
            <a:r>
              <a:rPr lang="en-GB" sz="2800" dirty="0">
                <a:solidFill>
                  <a:schemeClr val="tx1"/>
                </a:solidFill>
                <a:latin typeface="Open Sans" panose="020B0606030504020204" pitchFamily="34" charset="0"/>
                <a:ea typeface="+mj-ea"/>
                <a:cs typeface="+mj-cs"/>
              </a:rPr>
              <a:t>mostly in SI</a:t>
            </a:r>
          </a:p>
          <a:p>
            <a:pPr marL="342900" indent="-342900">
              <a:buFont typeface="Wingdings" pitchFamily="2" charset="2"/>
              <a:buChar char="q"/>
            </a:pPr>
            <a:endParaRPr lang="cs-CZ" sz="2400" dirty="0"/>
          </a:p>
          <a:p>
            <a:pPr marL="342900" indent="-342900">
              <a:buFont typeface="Wingdings" pitchFamily="2" charset="2"/>
              <a:buChar char="q"/>
            </a:pPr>
            <a:endParaRPr lang="en-GB" sz="2400" dirty="0"/>
          </a:p>
        </p:txBody>
      </p:sp>
    </p:spTree>
    <p:extLst>
      <p:ext uri="{BB962C8B-B14F-4D97-AF65-F5344CB8AC3E}">
        <p14:creationId xmlns:p14="http://schemas.microsoft.com/office/powerpoint/2010/main" val="17630387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681565" y="885494"/>
            <a:ext cx="11037043" cy="997079"/>
          </a:xfrm>
          <a:prstGeom prst="rect">
            <a:avLst/>
          </a:prstGeom>
          <a:noFill/>
          <a:ln>
            <a:noFill/>
          </a:ln>
        </p:spPr>
        <p:txBody>
          <a:bodyPr spcFirstLastPara="1" wrap="square" lIns="50800" tIns="50800" rIns="50800" bIns="50800" anchor="ctr" anchorCtr="0">
            <a:noAutofit/>
          </a:bodyPr>
          <a:lstStyle/>
          <a:p>
            <a:pPr lvl="0"/>
            <a:r>
              <a:rPr lang="en-GB" sz="5200" b="1" dirty="0">
                <a:solidFill>
                  <a:schemeClr val="tx1"/>
                </a:solidFill>
              </a:rPr>
              <a:t>UK Data Service</a:t>
            </a:r>
            <a:endParaRPr sz="5200" b="1" dirty="0">
              <a:solidFill>
                <a:schemeClr val="tx1"/>
              </a:solidFill>
            </a:endParaRPr>
          </a:p>
        </p:txBody>
      </p:sp>
      <p:sp>
        <p:nvSpPr>
          <p:cNvPr id="5" name="Subtitle 3"/>
          <p:cNvSpPr txBox="1">
            <a:spLocks/>
          </p:cNvSpPr>
          <p:nvPr/>
        </p:nvSpPr>
        <p:spPr>
          <a:xfrm>
            <a:off x="914400" y="1882573"/>
            <a:ext cx="10699750" cy="1839195"/>
          </a:xfrm>
          <a:prstGeom prst="rect">
            <a:avLst/>
          </a:prstGeom>
        </p:spPr>
        <p:txBody>
          <a:bodyPr/>
          <a:lstStyle>
            <a:lvl1pPr marL="0" indent="0" algn="l" rtl="0" fontAlgn="base">
              <a:lnSpc>
                <a:spcPct val="90000"/>
              </a:lnSpc>
              <a:spcBef>
                <a:spcPts val="1000"/>
              </a:spcBef>
              <a:spcAft>
                <a:spcPct val="0"/>
              </a:spcAft>
              <a:buFont typeface="Arial" charset="0"/>
              <a:buNone/>
              <a:defRPr sz="2400" kern="120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rtl="0" fontAlgn="base">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sz="2400" b="0" i="0" u="none" strike="noStrike" kern="1200" cap="none" spc="0" normalizeH="0" baseline="0" noProof="0" dirty="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Access to the UK’s largest collection of social, economic and population data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Support for users with training and guidance.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smtClean="0">
              <a:ln>
                <a:noFill/>
              </a:ln>
              <a:solidFill>
                <a:sysClr val="windowText" lastClr="000000">
                  <a:lumMod val="85000"/>
                  <a:lumOff val="15000"/>
                </a:sys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smtClean="0">
              <a:ln>
                <a:noFill/>
              </a:ln>
              <a:solidFill>
                <a:sysClr val="windowText" lastClr="000000">
                  <a:lumMod val="85000"/>
                  <a:lumOff val="15000"/>
                </a:sys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ysClr val="windowText" lastClr="000000">
                  <a:lumMod val="85000"/>
                  <a:lumOff val="15000"/>
                </a:sys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Rectangle 19"/>
          <p:cNvSpPr>
            <a:spLocks noChangeArrowheads="1"/>
          </p:cNvSpPr>
          <p:nvPr/>
        </p:nvSpPr>
        <p:spPr bwMode="auto">
          <a:xfrm>
            <a:off x="6727241" y="4411579"/>
            <a:ext cx="5561012" cy="4154905"/>
          </a:xfrm>
          <a:prstGeom prst="rect">
            <a:avLst/>
          </a:prstGeom>
          <a:noFill/>
          <a:ln w="9525">
            <a:noFill/>
            <a:miter lim="800000"/>
            <a:headEnd/>
            <a:tailEnd/>
          </a:ln>
        </p:spPr>
        <p:txBody>
          <a:bodyPr/>
          <a:lstStyle/>
          <a:p>
            <a:pPr marL="584200" indent="-584200" defTabSz="584200" fontAlgn="base">
              <a:buClrTx/>
              <a:buSzPct val="73000"/>
              <a:buBlip>
                <a:blip r:embed="rId3"/>
              </a:buBlip>
              <a:defRPr/>
            </a:pPr>
            <a:r>
              <a:rPr lang="en-GB" sz="2800" dirty="0">
                <a:solidFill>
                  <a:schemeClr val="tx1"/>
                </a:solidFill>
                <a:latin typeface="Open Sans" panose="020B0606030504020204" pitchFamily="34" charset="0"/>
                <a:ea typeface="+mj-ea"/>
                <a:cs typeface="+mj-cs"/>
                <a:sym typeface="Helvetica"/>
              </a:rPr>
              <a:t>major UK and cross-national surveys</a:t>
            </a:r>
          </a:p>
          <a:p>
            <a:pPr marL="584200" indent="-584200" defTabSz="584200" fontAlgn="base">
              <a:buClrTx/>
              <a:buSzPct val="73000"/>
              <a:buBlip>
                <a:blip r:embed="rId3"/>
              </a:buBlip>
              <a:defRPr/>
            </a:pPr>
            <a:r>
              <a:rPr lang="en-GB" sz="2800" dirty="0">
                <a:solidFill>
                  <a:schemeClr val="tx1"/>
                </a:solidFill>
                <a:latin typeface="Open Sans" panose="020B0606030504020204" pitchFamily="34" charset="0"/>
                <a:ea typeface="+mj-ea"/>
                <a:cs typeface="+mj-cs"/>
                <a:sym typeface="Helvetica"/>
              </a:rPr>
              <a:t>longitudinal studies (household panel and cohort studies)</a:t>
            </a:r>
          </a:p>
          <a:p>
            <a:pPr marL="584200" indent="-584200" defTabSz="584200" fontAlgn="base">
              <a:buClrTx/>
              <a:buSzPct val="73000"/>
              <a:buBlip>
                <a:blip r:embed="rId3"/>
              </a:buBlip>
              <a:defRPr/>
            </a:pPr>
            <a:r>
              <a:rPr lang="en-GB" sz="2800" dirty="0">
                <a:solidFill>
                  <a:schemeClr val="tx1"/>
                </a:solidFill>
                <a:latin typeface="Open Sans" panose="020B0606030504020204" pitchFamily="34" charset="0"/>
                <a:ea typeface="+mj-ea"/>
                <a:cs typeface="+mj-cs"/>
                <a:sym typeface="Helvetica"/>
              </a:rPr>
              <a:t>UK Census 1971-2011</a:t>
            </a:r>
          </a:p>
          <a:p>
            <a:pPr marL="584200" indent="-584200" defTabSz="584200" fontAlgn="base">
              <a:buClrTx/>
              <a:buSzPct val="73000"/>
              <a:buBlip>
                <a:blip r:embed="rId3"/>
              </a:buBlip>
              <a:defRPr/>
            </a:pPr>
            <a:r>
              <a:rPr lang="en-GB" sz="2800" dirty="0">
                <a:solidFill>
                  <a:schemeClr val="tx1"/>
                </a:solidFill>
                <a:latin typeface="Open Sans" panose="020B0606030504020204" pitchFamily="34" charset="0"/>
                <a:ea typeface="+mj-ea"/>
                <a:cs typeface="+mj-cs"/>
                <a:sym typeface="Helvetica"/>
              </a:rPr>
              <a:t>qualitative data collections</a:t>
            </a:r>
          </a:p>
          <a:p>
            <a:pPr marL="584200" indent="-584200" defTabSz="584200" fontAlgn="base">
              <a:buClrTx/>
              <a:buSzPct val="73000"/>
              <a:buBlip>
                <a:blip r:embed="rId3"/>
              </a:buBlip>
              <a:defRPr/>
            </a:pPr>
            <a:r>
              <a:rPr lang="en-GB" sz="2800" dirty="0">
                <a:solidFill>
                  <a:schemeClr val="tx1"/>
                </a:solidFill>
                <a:latin typeface="Open Sans" panose="020B0606030504020204" pitchFamily="34" charset="0"/>
                <a:ea typeface="+mj-ea"/>
                <a:cs typeface="+mj-cs"/>
                <a:sym typeface="Helvetica"/>
              </a:rPr>
              <a:t>research data in a researcher repository (</a:t>
            </a:r>
            <a:r>
              <a:rPr lang="en-GB" sz="2800" dirty="0" err="1">
                <a:solidFill>
                  <a:schemeClr val="tx1"/>
                </a:solidFill>
                <a:latin typeface="Open Sans" panose="020B0606030504020204" pitchFamily="34" charset="0"/>
                <a:ea typeface="+mj-ea"/>
                <a:cs typeface="+mj-cs"/>
                <a:sym typeface="Helvetica"/>
              </a:rPr>
              <a:t>Reshare</a:t>
            </a:r>
            <a:r>
              <a:rPr lang="en-GB" sz="2800" dirty="0">
                <a:solidFill>
                  <a:schemeClr val="tx1"/>
                </a:solidFill>
                <a:latin typeface="Open Sans Light"/>
              </a:rPr>
              <a:t>)</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325" y="4411579"/>
            <a:ext cx="5822950" cy="3882189"/>
          </a:xfrm>
          <a:prstGeom prst="rect">
            <a:avLst/>
          </a:prstGeom>
          <a:noFill/>
          <a:ln w="9525">
            <a:noFill/>
            <a:miter lim="800000"/>
            <a:headEnd/>
            <a:tailEnd/>
          </a:ln>
        </p:spPr>
      </p:pic>
      <p:sp>
        <p:nvSpPr>
          <p:cNvPr id="2" name="Rectangle 1"/>
          <p:cNvSpPr/>
          <p:nvPr/>
        </p:nvSpPr>
        <p:spPr>
          <a:xfrm>
            <a:off x="4341764" y="8675802"/>
            <a:ext cx="1449436" cy="307777"/>
          </a:xfrm>
          <a:prstGeom prst="rect">
            <a:avLst/>
          </a:prstGeom>
        </p:spPr>
        <p:txBody>
          <a:bodyPr wrap="none">
            <a:spAutoFit/>
          </a:bodyPr>
          <a:lstStyle/>
          <a:p>
            <a:r>
              <a:rPr lang="sl-SI" dirty="0" smtClean="0">
                <a:hlinkClick r:id="rId5"/>
              </a:rPr>
              <a:t>UK data </a:t>
            </a:r>
            <a:r>
              <a:rPr lang="sl-SI" dirty="0" err="1" smtClean="0">
                <a:hlinkClick r:id="rId5"/>
              </a:rPr>
              <a:t>service</a:t>
            </a:r>
            <a:endParaRPr lang="sl-SI"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5200" dirty="0">
                <a:solidFill>
                  <a:schemeClr val="tx1"/>
                </a:solidFill>
              </a:rPr>
              <a:t>Cross-national studies </a:t>
            </a:r>
            <a:endParaRPr lang="sl-SI" sz="5200" dirty="0">
              <a:solidFill>
                <a:schemeClr val="tx1"/>
              </a:solidFill>
            </a:endParaRPr>
          </a:p>
        </p:txBody>
      </p:sp>
      <p:sp>
        <p:nvSpPr>
          <p:cNvPr id="5" name="Subtitle 5"/>
          <p:cNvSpPr txBox="1">
            <a:spLocks/>
          </p:cNvSpPr>
          <p:nvPr/>
        </p:nvSpPr>
        <p:spPr>
          <a:xfrm>
            <a:off x="523875" y="1929320"/>
            <a:ext cx="12403822" cy="979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92500" lnSpcReduction="10000"/>
          </a:bodyPr>
          <a:lstStyle>
            <a:lvl1pPr marL="584200" marR="0" indent="-584200" algn="l" defTabSz="584200" rtl="0" eaLnBrk="1" latinLnBrk="0" hangingPunct="1">
              <a:lnSpc>
                <a:spcPct val="100000"/>
              </a:lnSpc>
              <a:spcBef>
                <a:spcPts val="4200"/>
              </a:spcBef>
              <a:spcAft>
                <a:spcPts val="0"/>
              </a:spcAft>
              <a:buClrTx/>
              <a:buSzPct val="73000"/>
              <a:buFontTx/>
              <a:buBlip>
                <a:blip r:embed="rId3"/>
              </a:buBlip>
              <a:tabLst/>
              <a:defRPr sz="3200" b="0" i="0" u="none" strike="noStrike" cap="none" spc="0" baseline="0">
                <a:ln>
                  <a:noFill/>
                </a:ln>
                <a:solidFill>
                  <a:schemeClr val="tx1">
                    <a:lumMod val="75000"/>
                    <a:lumOff val="25000"/>
                  </a:schemeClr>
                </a:solidFill>
                <a:uFillTx/>
                <a:latin typeface="Open Sans" panose="020B0606030504020204" pitchFamily="34" charset="0"/>
                <a:ea typeface="+mj-ea"/>
                <a:cs typeface="+mj-cs"/>
                <a:sym typeface="Helvetica"/>
              </a:defRPr>
            </a:lvl1pPr>
            <a:lvl2pPr marL="889000" marR="0" indent="-444500" algn="l" defTabSz="584200" rtl="0" eaLnBrk="1" latinLnBrk="0" hangingPunct="1">
              <a:lnSpc>
                <a:spcPct val="100000"/>
              </a:lnSpc>
              <a:spcBef>
                <a:spcPts val="4200"/>
              </a:spcBef>
              <a:spcAft>
                <a:spcPts val="0"/>
              </a:spcAft>
              <a:buClrTx/>
              <a:buSzPct val="50000"/>
              <a:buFontTx/>
              <a:buBlip>
                <a:blip r:embed="rId3"/>
              </a:buBlip>
              <a:tabLst/>
              <a:defRPr sz="3200" b="0" i="0" u="none" strike="noStrike" cap="none" spc="0" baseline="0">
                <a:ln>
                  <a:noFill/>
                </a:ln>
                <a:solidFill>
                  <a:schemeClr val="tx1">
                    <a:lumMod val="75000"/>
                    <a:lumOff val="25000"/>
                  </a:schemeClr>
                </a:solidFill>
                <a:uFillTx/>
                <a:latin typeface="Open Sans" panose="020B0606030504020204" pitchFamily="34" charset="0"/>
                <a:ea typeface="+mj-ea"/>
                <a:cs typeface="+mj-cs"/>
                <a:sym typeface="Helvetica"/>
              </a:defRPr>
            </a:lvl2pPr>
            <a:lvl3pPr marL="1333500" marR="0" indent="-444500" algn="l" defTabSz="584200" rtl="0" eaLnBrk="1" latinLnBrk="0" hangingPunct="1">
              <a:lnSpc>
                <a:spcPct val="100000"/>
              </a:lnSpc>
              <a:spcBef>
                <a:spcPts val="4200"/>
              </a:spcBef>
              <a:spcAft>
                <a:spcPts val="0"/>
              </a:spcAft>
              <a:buClrTx/>
              <a:buSzPct val="50000"/>
              <a:buFontTx/>
              <a:buBlip>
                <a:blip r:embed="rId3"/>
              </a:buBlip>
              <a:tabLst/>
              <a:defRPr sz="3200" b="0" i="0" u="none" strike="noStrike" cap="none" spc="0" baseline="0">
                <a:ln>
                  <a:noFill/>
                </a:ln>
                <a:solidFill>
                  <a:schemeClr val="tx1">
                    <a:lumMod val="75000"/>
                    <a:lumOff val="25000"/>
                  </a:schemeClr>
                </a:solidFill>
                <a:uFillTx/>
                <a:latin typeface="Open Sans" panose="020B0606030504020204" pitchFamily="34" charset="0"/>
                <a:ea typeface="+mj-ea"/>
                <a:cs typeface="+mj-cs"/>
                <a:sym typeface="Helvetica"/>
              </a:defRPr>
            </a:lvl3pPr>
            <a:lvl4pPr marL="1778000" marR="0" indent="-444500" algn="l" defTabSz="584200" rtl="0" eaLnBrk="1" latinLnBrk="0" hangingPunct="1">
              <a:lnSpc>
                <a:spcPct val="100000"/>
              </a:lnSpc>
              <a:spcBef>
                <a:spcPts val="4200"/>
              </a:spcBef>
              <a:spcAft>
                <a:spcPts val="0"/>
              </a:spcAft>
              <a:buClrTx/>
              <a:buSzPct val="50000"/>
              <a:buFontTx/>
              <a:buBlip>
                <a:blip r:embed="rId3"/>
              </a:buBlip>
              <a:tabLst/>
              <a:defRPr sz="3200" b="0" i="0" u="none" strike="noStrike" cap="none" spc="0" baseline="0">
                <a:ln>
                  <a:noFill/>
                </a:ln>
                <a:solidFill>
                  <a:schemeClr val="tx1">
                    <a:lumMod val="75000"/>
                    <a:lumOff val="25000"/>
                  </a:schemeClr>
                </a:solidFill>
                <a:uFillTx/>
                <a:latin typeface="Open Sans" panose="020B0606030504020204" pitchFamily="34" charset="0"/>
                <a:ea typeface="+mj-ea"/>
                <a:cs typeface="+mj-cs"/>
                <a:sym typeface="Helvetica"/>
              </a:defRPr>
            </a:lvl4pPr>
            <a:lvl5pPr marL="2222500" marR="0" indent="-444500" algn="l" defTabSz="584200" rtl="0" eaLnBrk="1" latinLnBrk="0" hangingPunct="1">
              <a:lnSpc>
                <a:spcPct val="100000"/>
              </a:lnSpc>
              <a:spcBef>
                <a:spcPts val="4200"/>
              </a:spcBef>
              <a:spcAft>
                <a:spcPts val="0"/>
              </a:spcAft>
              <a:buClrTx/>
              <a:buSzPct val="50000"/>
              <a:buFontTx/>
              <a:buBlip>
                <a:blip r:embed="rId3"/>
              </a:buBlip>
              <a:tabLst/>
              <a:defRPr sz="3200" b="0" i="0" u="none" strike="noStrike" cap="none" spc="0" baseline="0">
                <a:ln>
                  <a:noFill/>
                </a:ln>
                <a:solidFill>
                  <a:schemeClr val="tx1">
                    <a:lumMod val="75000"/>
                    <a:lumOff val="25000"/>
                  </a:schemeClr>
                </a:solidFill>
                <a:uFillTx/>
                <a:latin typeface="Open Sans" panose="020B0606030504020204" pitchFamily="34" charset="0"/>
                <a:ea typeface="+mj-ea"/>
                <a:cs typeface="+mj-cs"/>
                <a:sym typeface="Helvetica"/>
              </a:defRPr>
            </a:lvl5pPr>
            <a:lvl6pPr marL="2667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6pPr>
            <a:lvl7pPr marL="3111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7pPr>
            <a:lvl8pPr marL="35560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8pPr>
            <a:lvl9pPr marL="4000500" marR="0" indent="-444500" algn="l" defTabSz="584200" rtl="0" eaLnBrk="1"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6A6C76"/>
                </a:solidFill>
                <a:uFillTx/>
                <a:latin typeface="+mj-lt"/>
                <a:ea typeface="+mj-ea"/>
                <a:cs typeface="+mj-cs"/>
                <a:sym typeface="Helvetica"/>
              </a:defRPr>
            </a:lvl9pPr>
          </a:lstStyle>
          <a:p>
            <a:pPr marL="0" indent="0">
              <a:buFont typeface="Arial" panose="020B0604020202020204" pitchFamily="34" charset="0"/>
              <a:buNone/>
              <a:defRPr/>
            </a:pPr>
            <a:r>
              <a:rPr lang="en-GB" dirty="0" smtClean="0">
                <a:solidFill>
                  <a:schemeClr val="tx1"/>
                </a:solidFill>
              </a:rPr>
              <a:t>International survey research programmes include many European countries</a:t>
            </a:r>
            <a:endParaRPr lang="en-GB" dirty="0">
              <a:solidFill>
                <a:schemeClr val="tx1"/>
              </a:solidFill>
            </a:endParaRPr>
          </a:p>
        </p:txBody>
      </p:sp>
      <p:graphicFrame>
        <p:nvGraphicFramePr>
          <p:cNvPr id="6" name="Diagram 5"/>
          <p:cNvGraphicFramePr/>
          <p:nvPr>
            <p:extLst>
              <p:ext uri="{D42A27DB-BD31-4B8C-83A1-F6EECF244321}">
                <p14:modId xmlns:p14="http://schemas.microsoft.com/office/powerpoint/2010/main" val="3241078"/>
              </p:ext>
            </p:extLst>
          </p:nvPr>
        </p:nvGraphicFramePr>
        <p:xfrm>
          <a:off x="681564" y="2724150"/>
          <a:ext cx="10693571" cy="62369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580766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09581" y="2813345"/>
            <a:ext cx="11037044" cy="4998906"/>
          </a:xfrm>
        </p:spPr>
        <p:txBody>
          <a:bodyPr>
            <a:normAutofit/>
          </a:bodyPr>
          <a:lstStyle/>
          <a:p>
            <a:endParaRPr lang="sl-SI" sz="3200" dirty="0" smtClean="0">
              <a:latin typeface="+mj-lt"/>
            </a:endParaRPr>
          </a:p>
          <a:p>
            <a:r>
              <a:rPr lang="en-GB" sz="3200" dirty="0">
                <a:solidFill>
                  <a:schemeClr val="tx1"/>
                </a:solidFill>
                <a:latin typeface="+mj-lt"/>
                <a:ea typeface="Open Sans Light" panose="020B0604020202020204" charset="0"/>
                <a:cs typeface="Open Sans Light" panose="020B0604020202020204" charset="0"/>
              </a:rPr>
              <a:t>Data types and sources</a:t>
            </a:r>
            <a:endParaRPr lang="sl-SI" sz="3200" dirty="0" smtClean="0">
              <a:solidFill>
                <a:schemeClr val="tx1"/>
              </a:solidFill>
              <a:latin typeface="+mj-lt"/>
            </a:endParaRPr>
          </a:p>
          <a:p>
            <a:r>
              <a:rPr lang="en-GB" sz="3200" dirty="0">
                <a:solidFill>
                  <a:schemeClr val="tx1"/>
                </a:solidFill>
                <a:latin typeface="+mj-lt"/>
                <a:ea typeface="Open Sans Light" panose="020B0604020202020204" charset="0"/>
                <a:cs typeface="Open Sans Light" panose="020B0604020202020204" charset="0"/>
              </a:rPr>
              <a:t>Identify what you need </a:t>
            </a:r>
          </a:p>
          <a:p>
            <a:r>
              <a:rPr lang="en-GB" sz="3200" dirty="0">
                <a:solidFill>
                  <a:schemeClr val="tx1"/>
                </a:solidFill>
                <a:latin typeface="+mj-lt"/>
                <a:ea typeface="Open Sans Light" panose="020B0604020202020204" charset="0"/>
                <a:cs typeface="Open Sans Light" panose="020B0604020202020204" charset="0"/>
              </a:rPr>
              <a:t>Searching data archives </a:t>
            </a:r>
            <a:endParaRPr lang="sl-SI" sz="3200" dirty="0">
              <a:solidFill>
                <a:schemeClr val="tx1"/>
              </a:solidFill>
              <a:latin typeface="+mj-lt"/>
            </a:endParaRPr>
          </a:p>
          <a:p>
            <a:r>
              <a:rPr lang="en-GB" sz="3200" dirty="0" smtClean="0">
                <a:solidFill>
                  <a:schemeClr val="tx1"/>
                </a:solidFill>
                <a:latin typeface="+mj-lt"/>
                <a:ea typeface="Open Sans Light" panose="020B0604020202020204" charset="0"/>
                <a:cs typeface="Open Sans Light" panose="020B0604020202020204" charset="0"/>
              </a:rPr>
              <a:t>Evaluating </a:t>
            </a:r>
            <a:r>
              <a:rPr lang="en-GB" sz="3200" dirty="0">
                <a:solidFill>
                  <a:schemeClr val="tx1"/>
                </a:solidFill>
                <a:latin typeface="+mj-lt"/>
                <a:ea typeface="Open Sans Light" panose="020B0604020202020204" charset="0"/>
                <a:cs typeface="Open Sans Light" panose="020B0604020202020204" charset="0"/>
              </a:rPr>
              <a:t>data: quality and usefulness</a:t>
            </a:r>
          </a:p>
          <a:p>
            <a:r>
              <a:rPr lang="en-GB" sz="3200" dirty="0">
                <a:solidFill>
                  <a:schemeClr val="tx1"/>
                </a:solidFill>
                <a:latin typeface="+mj-lt"/>
                <a:ea typeface="Open Sans Light" panose="020B0604020202020204" charset="0"/>
                <a:cs typeface="Open Sans Light" panose="020B0604020202020204" charset="0"/>
              </a:rPr>
              <a:t>Accessing </a:t>
            </a:r>
            <a:r>
              <a:rPr lang="en-GB" sz="3200" dirty="0" smtClean="0">
                <a:solidFill>
                  <a:schemeClr val="tx1"/>
                </a:solidFill>
                <a:latin typeface="+mj-lt"/>
                <a:ea typeface="Open Sans Light" panose="020B0604020202020204" charset="0"/>
                <a:cs typeface="Open Sans Light" panose="020B0604020202020204" charset="0"/>
              </a:rPr>
              <a:t>data</a:t>
            </a:r>
            <a:endParaRPr lang="sl-SI" sz="3200" dirty="0">
              <a:solidFill>
                <a:schemeClr val="tx1"/>
              </a:solidFill>
              <a:latin typeface="+mj-lt"/>
            </a:endParaRPr>
          </a:p>
        </p:txBody>
      </p:sp>
      <p:sp>
        <p:nvSpPr>
          <p:cNvPr id="13313" name="Title 3"/>
          <p:cNvSpPr>
            <a:spLocks noGrp="1"/>
          </p:cNvSpPr>
          <p:nvPr>
            <p:ph type="title"/>
          </p:nvPr>
        </p:nvSpPr>
        <p:spPr bwMode="auto">
          <a:noFill/>
          <a:ln>
            <a:miter lim="800000"/>
            <a:headEnd/>
            <a:tailEnd/>
          </a:ln>
        </p:spPr>
        <p:txBody>
          <a:bodyPr vert="horz" wrap="square" lIns="109234" tIns="54617" rIns="109234" bIns="54617" numCol="1" anchor="t" anchorCtr="0" compatLnSpc="1">
            <a:prstTxWarp prst="textNoShape">
              <a:avLst/>
            </a:prstTxWarp>
            <a:normAutofit/>
          </a:bodyPr>
          <a:lstStyle/>
          <a:p>
            <a:r>
              <a:rPr lang="en-GB" sz="5200" dirty="0" smtClean="0">
                <a:solidFill>
                  <a:schemeClr val="tx1"/>
                </a:solidFill>
              </a:rPr>
              <a:t>Overview</a:t>
            </a:r>
          </a:p>
        </p:txBody>
      </p:sp>
      <p:pic>
        <p:nvPicPr>
          <p:cNvPr id="1331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9261" y="885494"/>
            <a:ext cx="5176519" cy="4603610"/>
          </a:xfrm>
          <a:prstGeom prst="rect">
            <a:avLst/>
          </a:prstGeom>
          <a:noFill/>
          <a:ln w="9525">
            <a:noFill/>
            <a:miter lim="800000"/>
            <a:headEnd/>
            <a:tailEnd/>
          </a:ln>
        </p:spPr>
      </p:pic>
      <p:grpSp>
        <p:nvGrpSpPr>
          <p:cNvPr id="10" name="Group 9"/>
          <p:cNvGrpSpPr/>
          <p:nvPr/>
        </p:nvGrpSpPr>
        <p:grpSpPr>
          <a:xfrm>
            <a:off x="8738826" y="7170734"/>
            <a:ext cx="2927454" cy="246221"/>
            <a:chOff x="8970486" y="4774606"/>
            <a:chExt cx="2927454" cy="246221"/>
          </a:xfrm>
        </p:grpSpPr>
        <p:pic>
          <p:nvPicPr>
            <p:cNvPr id="11" name="Picture 10" descr="https://licensebuttons.net/l/by-sa/3.0/88x31.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8970486" y="4774606"/>
              <a:ext cx="421640" cy="174070"/>
            </a:xfrm>
            <a:prstGeom prst="rect">
              <a:avLst/>
            </a:prstGeom>
            <a:noFill/>
            <a:ln>
              <a:noFill/>
            </a:ln>
          </p:spPr>
        </p:pic>
        <p:sp>
          <p:nvSpPr>
            <p:cNvPr id="12" name="Rectangle 11"/>
            <p:cNvSpPr/>
            <p:nvPr/>
          </p:nvSpPr>
          <p:spPr>
            <a:xfrm>
              <a:off x="9392126" y="4774606"/>
              <a:ext cx="2505814" cy="246221"/>
            </a:xfrm>
            <a:prstGeom prst="rect">
              <a:avLst/>
            </a:prstGeom>
          </p:spPr>
          <p:txBody>
            <a:bodyPr wrap="none">
              <a:spAutoFit/>
            </a:bodyPr>
            <a:lstStyle/>
            <a:p>
              <a:r>
                <a:rPr lang="en-GB" sz="1000" i="1" dirty="0"/>
                <a:t>CESSDA Training Working Group (2017)</a:t>
              </a:r>
              <a:endParaRPr lang="en-GB" sz="1000" dirty="0"/>
            </a:p>
          </p:txBody>
        </p:sp>
      </p:grpSp>
    </p:spTree>
    <p:extLst>
      <p:ext uri="{BB962C8B-B14F-4D97-AF65-F5344CB8AC3E}">
        <p14:creationId xmlns:p14="http://schemas.microsoft.com/office/powerpoint/2010/main" val="371763838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39862" y="2802300"/>
            <a:ext cx="11732554" cy="5116403"/>
          </a:xfrm>
        </p:spPr>
        <p:txBody>
          <a:bodyPr/>
          <a:lstStyle/>
          <a:p>
            <a:pPr fontAlgn="base">
              <a:spcBef>
                <a:spcPts val="0"/>
              </a:spcBef>
              <a:defRPr/>
            </a:pPr>
            <a:r>
              <a:rPr lang="en-GB" sz="3600" dirty="0">
                <a:solidFill>
                  <a:schemeClr val="tx1"/>
                </a:solidFill>
              </a:rPr>
              <a:t>annual programme </a:t>
            </a:r>
            <a:r>
              <a:rPr lang="sl-SI" sz="3600" dirty="0">
                <a:solidFill>
                  <a:schemeClr val="tx1"/>
                </a:solidFill>
              </a:rPr>
              <a:t>(</a:t>
            </a:r>
            <a:r>
              <a:rPr lang="sl-SI" sz="3600" dirty="0" err="1">
                <a:solidFill>
                  <a:schemeClr val="tx1"/>
                </a:solidFill>
              </a:rPr>
              <a:t>started</a:t>
            </a:r>
            <a:r>
              <a:rPr lang="sl-SI" sz="3600" dirty="0">
                <a:solidFill>
                  <a:schemeClr val="tx1"/>
                </a:solidFill>
              </a:rPr>
              <a:t> in 1984)</a:t>
            </a:r>
            <a:endParaRPr lang="en-GB" sz="3600" dirty="0">
              <a:solidFill>
                <a:schemeClr val="tx1"/>
              </a:solidFill>
            </a:endParaRPr>
          </a:p>
          <a:p>
            <a:pPr fontAlgn="base">
              <a:spcBef>
                <a:spcPts val="0"/>
              </a:spcBef>
              <a:defRPr/>
            </a:pPr>
            <a:r>
              <a:rPr lang="en-GB" sz="3600" dirty="0">
                <a:solidFill>
                  <a:schemeClr val="tx1"/>
                </a:solidFill>
              </a:rPr>
              <a:t>cross-national collaboration </a:t>
            </a:r>
          </a:p>
          <a:p>
            <a:pPr fontAlgn="base">
              <a:spcBef>
                <a:spcPts val="0"/>
              </a:spcBef>
              <a:defRPr/>
            </a:pPr>
            <a:r>
              <a:rPr lang="en-GB" sz="3600" dirty="0">
                <a:solidFill>
                  <a:schemeClr val="tx1"/>
                </a:solidFill>
              </a:rPr>
              <a:t>rotating thematic modules </a:t>
            </a:r>
            <a:r>
              <a:rPr lang="en-GB" sz="3600" dirty="0" smtClean="0">
                <a:solidFill>
                  <a:schemeClr val="tx1"/>
                </a:solidFill>
              </a:rPr>
              <a:t>e.g.</a:t>
            </a:r>
            <a:endParaRPr lang="sl-SI" sz="3600" dirty="0" smtClean="0">
              <a:solidFill>
                <a:schemeClr val="tx1"/>
              </a:solidFill>
            </a:endParaRPr>
          </a:p>
          <a:p>
            <a:pPr lvl="1" fontAlgn="base">
              <a:spcBef>
                <a:spcPts val="0"/>
              </a:spcBef>
              <a:defRPr/>
            </a:pPr>
            <a:r>
              <a:rPr lang="en-GB" sz="3200" dirty="0" smtClean="0">
                <a:solidFill>
                  <a:schemeClr val="tx1"/>
                </a:solidFill>
              </a:rPr>
              <a:t>Citizenship</a:t>
            </a:r>
            <a:r>
              <a:rPr lang="en-GB" sz="3200" dirty="0">
                <a:solidFill>
                  <a:schemeClr val="tx1"/>
                </a:solidFill>
              </a:rPr>
              <a:t>: 2004 and </a:t>
            </a:r>
            <a:r>
              <a:rPr lang="en-GB" sz="3200" dirty="0" smtClean="0">
                <a:solidFill>
                  <a:schemeClr val="tx1"/>
                </a:solidFill>
              </a:rPr>
              <a:t>2014</a:t>
            </a:r>
            <a:endParaRPr lang="sl-SI" sz="3200" dirty="0" smtClean="0">
              <a:solidFill>
                <a:schemeClr val="tx1"/>
              </a:solidFill>
            </a:endParaRPr>
          </a:p>
          <a:p>
            <a:pPr lvl="1" fontAlgn="base">
              <a:spcBef>
                <a:spcPts val="0"/>
              </a:spcBef>
              <a:defRPr/>
            </a:pPr>
            <a:r>
              <a:rPr lang="en-GB" sz="3200" dirty="0" smtClean="0">
                <a:solidFill>
                  <a:schemeClr val="tx1"/>
                </a:solidFill>
              </a:rPr>
              <a:t>Work </a:t>
            </a:r>
            <a:r>
              <a:rPr lang="en-GB" sz="3200" dirty="0">
                <a:solidFill>
                  <a:schemeClr val="tx1"/>
                </a:solidFill>
              </a:rPr>
              <a:t>Orientations: 1989, 1997, 2005, </a:t>
            </a:r>
            <a:r>
              <a:rPr lang="en-GB" sz="3200" dirty="0" smtClean="0">
                <a:solidFill>
                  <a:schemeClr val="tx1"/>
                </a:solidFill>
              </a:rPr>
              <a:t>2015</a:t>
            </a:r>
            <a:endParaRPr lang="sl-SI" sz="3200" dirty="0" smtClean="0">
              <a:solidFill>
                <a:schemeClr val="tx1"/>
              </a:solidFill>
            </a:endParaRPr>
          </a:p>
          <a:p>
            <a:pPr lvl="1" fontAlgn="base">
              <a:spcBef>
                <a:spcPts val="0"/>
              </a:spcBef>
              <a:defRPr/>
            </a:pPr>
            <a:r>
              <a:rPr lang="en-GB" sz="3200" dirty="0" smtClean="0">
                <a:solidFill>
                  <a:schemeClr val="tx1"/>
                </a:solidFill>
              </a:rPr>
              <a:t>Role </a:t>
            </a:r>
            <a:r>
              <a:rPr lang="en-GB" sz="3200" dirty="0">
                <a:solidFill>
                  <a:schemeClr val="tx1"/>
                </a:solidFill>
              </a:rPr>
              <a:t>of Government</a:t>
            </a:r>
            <a:r>
              <a:rPr lang="en-GB" sz="3200" dirty="0">
                <a:latin typeface="Open Sans Light" panose="020B0604020202020204" charset="0"/>
                <a:ea typeface="Open Sans Light" panose="020B0604020202020204" charset="0"/>
                <a:cs typeface="Open Sans Light" panose="020B0604020202020204" charset="0"/>
              </a:rPr>
              <a:t>: </a:t>
            </a:r>
            <a:r>
              <a:rPr lang="en-GB" sz="3200" dirty="0">
                <a:solidFill>
                  <a:schemeClr val="tx1"/>
                </a:solidFill>
              </a:rPr>
              <a:t>1985, 1990, 1996, 2006, 2016</a:t>
            </a:r>
          </a:p>
          <a:p>
            <a:pPr>
              <a:spcBef>
                <a:spcPts val="0"/>
              </a:spcBef>
              <a:defRPr/>
            </a:pPr>
            <a:endParaRPr lang="en-GB" sz="3600" dirty="0">
              <a:latin typeface="Open Sans Light" panose="020B0604020202020204" charset="0"/>
              <a:ea typeface="Open Sans Light" panose="020B0604020202020204" charset="0"/>
              <a:cs typeface="Open Sans Light" panose="020B0604020202020204" charset="0"/>
            </a:endParaRPr>
          </a:p>
        </p:txBody>
      </p:sp>
      <p:sp>
        <p:nvSpPr>
          <p:cNvPr id="3" name="Title 2"/>
          <p:cNvSpPr>
            <a:spLocks noGrp="1"/>
          </p:cNvSpPr>
          <p:nvPr>
            <p:ph type="title"/>
          </p:nvPr>
        </p:nvSpPr>
        <p:spPr>
          <a:xfrm>
            <a:off x="739862" y="1499132"/>
            <a:ext cx="12323236" cy="997079"/>
          </a:xfrm>
        </p:spPr>
        <p:txBody>
          <a:bodyPr>
            <a:normAutofit fontScale="90000"/>
          </a:bodyPr>
          <a:lstStyle/>
          <a:p>
            <a:r>
              <a:rPr lang="en-GB" dirty="0" smtClean="0">
                <a:solidFill>
                  <a:schemeClr val="tx1"/>
                </a:solidFill>
                <a:latin typeface="+mj-lt"/>
                <a:ea typeface="Open Sans" panose="020B0606030504020204" pitchFamily="34" charset="0"/>
                <a:cs typeface="Open Sans" panose="020B0606030504020204" pitchFamily="34" charset="0"/>
              </a:rPr>
              <a:t>International Social Survey Programme </a:t>
            </a:r>
            <a:r>
              <a:rPr lang="sl-SI" dirty="0" smtClean="0">
                <a:solidFill>
                  <a:schemeClr val="tx1"/>
                </a:solidFill>
                <a:latin typeface="+mj-lt"/>
                <a:ea typeface="Open Sans Light" panose="020B0604020202020204" charset="0"/>
                <a:cs typeface="Open Sans Light" panose="020B0604020202020204" charset="0"/>
              </a:rPr>
              <a:t>(</a:t>
            </a:r>
            <a:r>
              <a:rPr lang="en-GB" dirty="0" smtClean="0">
                <a:solidFill>
                  <a:schemeClr val="tx1"/>
                </a:solidFill>
                <a:latin typeface="+mj-lt"/>
                <a:ea typeface="Open Sans Light" panose="020B0604020202020204" charset="0"/>
                <a:cs typeface="Open Sans Light" panose="020B0604020202020204" charset="0"/>
                <a:hlinkClick r:id="rId3"/>
              </a:rPr>
              <a:t>ISSP</a:t>
            </a:r>
            <a:r>
              <a:rPr lang="sl-SI" dirty="0" smtClean="0">
                <a:solidFill>
                  <a:schemeClr val="tx1"/>
                </a:solidFill>
                <a:latin typeface="+mj-lt"/>
                <a:ea typeface="Open Sans Light" panose="020B0604020202020204" charset="0"/>
                <a:cs typeface="Open Sans Light" panose="020B0604020202020204" charset="0"/>
              </a:rPr>
              <a:t>)</a:t>
            </a:r>
            <a:r>
              <a:rPr lang="en-GB" sz="5400" dirty="0" smtClean="0">
                <a:latin typeface="Open Sans Light" panose="020B0604020202020204" charset="0"/>
                <a:ea typeface="Open Sans Light" panose="020B0604020202020204" charset="0"/>
                <a:cs typeface="Open Sans Light" panose="020B0604020202020204" charset="0"/>
              </a:rPr>
              <a:t/>
            </a:r>
            <a:br>
              <a:rPr lang="en-GB" sz="5400" dirty="0" smtClean="0">
                <a:latin typeface="Open Sans Light" panose="020B0604020202020204" charset="0"/>
                <a:ea typeface="Open Sans Light" panose="020B0604020202020204" charset="0"/>
                <a:cs typeface="Open Sans Light" panose="020B0604020202020204" charset="0"/>
              </a:rPr>
            </a:br>
            <a:endParaRPr lang="sl-SI" sz="5400" dirty="0"/>
          </a:p>
        </p:txBody>
      </p:sp>
      <p:pic>
        <p:nvPicPr>
          <p:cNvPr id="4" name="Picture 6" descr="ISSP"/>
          <p:cNvPicPr>
            <a:picLocks noChangeAspect="1" noChangeArrowheads="1"/>
          </p:cNvPicPr>
          <p:nvPr/>
        </p:nvPicPr>
        <p:blipFill>
          <a:blip r:embed="rId4"/>
          <a:srcRect/>
          <a:stretch>
            <a:fillRect/>
          </a:stretch>
        </p:blipFill>
        <p:spPr bwMode="auto">
          <a:xfrm>
            <a:off x="10099885" y="3900802"/>
            <a:ext cx="2230437" cy="881062"/>
          </a:xfrm>
          <a:prstGeom prst="rect">
            <a:avLst/>
          </a:prstGeom>
          <a:noFill/>
          <a:ln w="9525">
            <a:noFill/>
            <a:miter lim="800000"/>
            <a:headEnd/>
            <a:tailEnd/>
          </a:ln>
        </p:spPr>
      </p:pic>
      <p:pic>
        <p:nvPicPr>
          <p:cNvPr id="5" name="Picture 4"/>
          <p:cNvPicPr>
            <a:picLocks noChangeAspect="1"/>
          </p:cNvPicPr>
          <p:nvPr/>
        </p:nvPicPr>
        <p:blipFill>
          <a:blip r:embed="rId5"/>
          <a:stretch>
            <a:fillRect/>
          </a:stretch>
        </p:blipFill>
        <p:spPr>
          <a:xfrm>
            <a:off x="3596917" y="8238964"/>
            <a:ext cx="3158756" cy="640691"/>
          </a:xfrm>
          <a:prstGeom prst="rect">
            <a:avLst/>
          </a:prstGeom>
        </p:spPr>
      </p:pic>
      <p:pic>
        <p:nvPicPr>
          <p:cNvPr id="6" name="Picture 5"/>
          <p:cNvPicPr>
            <a:picLocks noChangeAspect="1"/>
          </p:cNvPicPr>
          <p:nvPr/>
        </p:nvPicPr>
        <p:blipFill>
          <a:blip r:embed="rId6"/>
          <a:stretch>
            <a:fillRect/>
          </a:stretch>
        </p:blipFill>
        <p:spPr>
          <a:xfrm>
            <a:off x="7950219" y="7067516"/>
            <a:ext cx="3684279" cy="1989058"/>
          </a:xfrm>
          <a:prstGeom prst="rect">
            <a:avLst/>
          </a:prstGeom>
        </p:spPr>
      </p:pic>
      <p:pic>
        <p:nvPicPr>
          <p:cNvPr id="7" name="Picture 6"/>
          <p:cNvPicPr>
            <a:picLocks noChangeAspect="1"/>
          </p:cNvPicPr>
          <p:nvPr/>
        </p:nvPicPr>
        <p:blipFill>
          <a:blip r:embed="rId7"/>
          <a:stretch>
            <a:fillRect/>
          </a:stretch>
        </p:blipFill>
        <p:spPr>
          <a:xfrm>
            <a:off x="739862" y="7495117"/>
            <a:ext cx="1662509" cy="837800"/>
          </a:xfrm>
          <a:prstGeom prst="rect">
            <a:avLst/>
          </a:prstGeom>
        </p:spPr>
      </p:pic>
    </p:spTree>
    <p:extLst>
      <p:ext uri="{BB962C8B-B14F-4D97-AF65-F5344CB8AC3E}">
        <p14:creationId xmlns:p14="http://schemas.microsoft.com/office/powerpoint/2010/main" val="380168077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1565" y="2124515"/>
            <a:ext cx="11893476" cy="6570306"/>
          </a:xfrm>
        </p:spPr>
        <p:txBody>
          <a:bodyPr/>
          <a:lstStyle/>
          <a:p>
            <a:pPr indent="-457200">
              <a:spcBef>
                <a:spcPts val="0"/>
              </a:spcBef>
              <a:buFont typeface="Arial" panose="020B0604020202020204" pitchFamily="34" charset="0"/>
              <a:buChar char="•"/>
              <a:defRPr/>
            </a:pPr>
            <a:endParaRPr lang="sl-SI" sz="3000" dirty="0" smtClean="0">
              <a:solidFill>
                <a:schemeClr val="tx1"/>
              </a:solidFill>
              <a:latin typeface="+mj-lt"/>
              <a:ea typeface="Open Sans Light" panose="020B0604020202020204" charset="0"/>
              <a:cs typeface="Open Sans Light" panose="020B0604020202020204" charset="0"/>
            </a:endParaRPr>
          </a:p>
          <a:p>
            <a:pPr fontAlgn="base">
              <a:spcBef>
                <a:spcPts val="0"/>
              </a:spcBef>
              <a:defRPr/>
            </a:pPr>
            <a:r>
              <a:rPr lang="en-GB" dirty="0">
                <a:solidFill>
                  <a:schemeClr val="tx1"/>
                </a:solidFill>
              </a:rPr>
              <a:t>A </a:t>
            </a:r>
            <a:r>
              <a:rPr lang="en-GB" dirty="0" smtClean="0">
                <a:solidFill>
                  <a:schemeClr val="tx1"/>
                </a:solidFill>
              </a:rPr>
              <a:t>biennial cross-national survey (started in 2002)</a:t>
            </a:r>
          </a:p>
          <a:p>
            <a:pPr fontAlgn="base">
              <a:spcBef>
                <a:spcPts val="0"/>
              </a:spcBef>
              <a:defRPr/>
            </a:pPr>
            <a:r>
              <a:rPr lang="en-GB" dirty="0" smtClean="0">
                <a:solidFill>
                  <a:schemeClr val="tx1"/>
                </a:solidFill>
              </a:rPr>
              <a:t>Highest methodological standard</a:t>
            </a:r>
          </a:p>
          <a:p>
            <a:pPr fontAlgn="base">
              <a:spcBef>
                <a:spcPts val="0"/>
              </a:spcBef>
              <a:defRPr/>
            </a:pPr>
            <a:r>
              <a:rPr lang="en-GB" dirty="0" smtClean="0">
                <a:solidFill>
                  <a:schemeClr val="tx1"/>
                </a:solidFill>
              </a:rPr>
              <a:t>Freely available data for 36 countries (23 countries in 2016</a:t>
            </a:r>
            <a:r>
              <a:rPr lang="sl-SI" dirty="0" smtClean="0">
                <a:solidFill>
                  <a:schemeClr val="tx1"/>
                </a:solidFill>
              </a:rPr>
              <a:t>)</a:t>
            </a:r>
            <a:endParaRPr lang="sl-SI" dirty="0">
              <a:solidFill>
                <a:schemeClr val="tx1"/>
              </a:solidFill>
            </a:endParaRPr>
          </a:p>
          <a:p>
            <a:pPr fontAlgn="base">
              <a:spcBef>
                <a:spcPts val="0"/>
              </a:spcBef>
              <a:defRPr/>
            </a:pPr>
            <a:endParaRPr lang="sl-SI" dirty="0">
              <a:solidFill>
                <a:schemeClr val="tx1"/>
              </a:solidFill>
            </a:endParaRPr>
          </a:p>
          <a:p>
            <a:pPr fontAlgn="base">
              <a:spcBef>
                <a:spcPts val="0"/>
              </a:spcBef>
              <a:defRPr/>
            </a:pPr>
            <a:endParaRPr lang="sl-SI" dirty="0">
              <a:solidFill>
                <a:schemeClr val="tx1"/>
              </a:solidFill>
            </a:endParaRPr>
          </a:p>
          <a:p>
            <a:pPr fontAlgn="base">
              <a:spcBef>
                <a:spcPts val="0"/>
              </a:spcBef>
              <a:defRPr/>
            </a:pPr>
            <a:endParaRPr lang="sl-SI" dirty="0">
              <a:solidFill>
                <a:schemeClr val="tx1"/>
              </a:solidFill>
            </a:endParaRPr>
          </a:p>
          <a:p>
            <a:pPr indent="-457200">
              <a:spcBef>
                <a:spcPts val="0"/>
              </a:spcBef>
              <a:buFont typeface="Arial" panose="020B0604020202020204" pitchFamily="34" charset="0"/>
              <a:buChar char="•"/>
              <a:defRPr/>
            </a:pPr>
            <a:endParaRPr lang="sl-SI" dirty="0">
              <a:latin typeface="Open Sans Light" panose="020B0604020202020204" charset="0"/>
              <a:ea typeface="Open Sans Light" panose="020B0604020202020204" charset="0"/>
              <a:cs typeface="Open Sans Light" panose="020B0604020202020204" charset="0"/>
            </a:endParaRPr>
          </a:p>
          <a:p>
            <a:pPr indent="-457200">
              <a:spcBef>
                <a:spcPts val="0"/>
              </a:spcBef>
              <a:buFont typeface="Arial" panose="020B0604020202020204" pitchFamily="34" charset="0"/>
              <a:buChar char="•"/>
              <a:defRPr/>
            </a:pPr>
            <a:endParaRPr lang="sl-SI" dirty="0" smtClean="0">
              <a:latin typeface="Open Sans Light" panose="020B0604020202020204" charset="0"/>
              <a:ea typeface="Open Sans Light" panose="020B0604020202020204" charset="0"/>
              <a:cs typeface="Open Sans Light" panose="020B0604020202020204" charset="0"/>
            </a:endParaRPr>
          </a:p>
          <a:p>
            <a:pPr indent="-457200">
              <a:spcBef>
                <a:spcPts val="0"/>
              </a:spcBef>
              <a:buFont typeface="Arial" panose="020B0604020202020204" pitchFamily="34" charset="0"/>
              <a:buChar char="•"/>
              <a:defRPr/>
            </a:pPr>
            <a:endParaRPr lang="sl-SI" dirty="0" smtClean="0">
              <a:latin typeface="Open Sans Light" panose="020B0604020202020204" charset="0"/>
              <a:ea typeface="Open Sans Light" panose="020B0604020202020204" charset="0"/>
              <a:cs typeface="Open Sans Light" panose="020B0604020202020204" charset="0"/>
            </a:endParaRPr>
          </a:p>
          <a:p>
            <a:pPr indent="-457200">
              <a:spcBef>
                <a:spcPts val="0"/>
              </a:spcBef>
              <a:buFont typeface="Arial" panose="020B0604020202020204" pitchFamily="34" charset="0"/>
              <a:buChar char="•"/>
              <a:defRPr/>
            </a:pPr>
            <a:endParaRPr lang="sl-SI" dirty="0">
              <a:latin typeface="Open Sans Light" panose="020B0604020202020204" charset="0"/>
              <a:ea typeface="Open Sans Light" panose="020B0604020202020204" charset="0"/>
              <a:cs typeface="Open Sans Light" panose="020B0604020202020204" charset="0"/>
            </a:endParaRPr>
          </a:p>
          <a:p>
            <a:endParaRPr lang="sl-SI" dirty="0"/>
          </a:p>
        </p:txBody>
      </p:sp>
      <p:sp>
        <p:nvSpPr>
          <p:cNvPr id="3" name="Title 2"/>
          <p:cNvSpPr>
            <a:spLocks noGrp="1"/>
          </p:cNvSpPr>
          <p:nvPr>
            <p:ph type="title"/>
          </p:nvPr>
        </p:nvSpPr>
        <p:spPr>
          <a:xfrm>
            <a:off x="569270" y="834188"/>
            <a:ext cx="11037044" cy="1048385"/>
          </a:xfrm>
        </p:spPr>
        <p:txBody>
          <a:bodyPr>
            <a:normAutofit fontScale="90000"/>
          </a:bodyPr>
          <a:lstStyle/>
          <a:p>
            <a:r>
              <a:rPr lang="sl-SI" sz="6000" dirty="0" smtClean="0">
                <a:latin typeface="Open Sans Light" panose="020B0604020202020204" charset="0"/>
                <a:ea typeface="Open Sans Light" panose="020B0604020202020204" charset="0"/>
                <a:cs typeface="Open Sans Light" panose="020B0604020202020204" charset="0"/>
              </a:rPr>
              <a:t/>
            </a:r>
            <a:br>
              <a:rPr lang="sl-SI" sz="6000" dirty="0" smtClean="0">
                <a:latin typeface="Open Sans Light" panose="020B0604020202020204" charset="0"/>
                <a:ea typeface="Open Sans Light" panose="020B0604020202020204" charset="0"/>
                <a:cs typeface="Open Sans Light" panose="020B0604020202020204" charset="0"/>
              </a:rPr>
            </a:br>
            <a:r>
              <a:rPr lang="en-GB" dirty="0" smtClean="0">
                <a:solidFill>
                  <a:schemeClr val="tx1"/>
                </a:solidFill>
                <a:latin typeface="+mj-lt"/>
                <a:ea typeface="Open Sans" panose="020B0606030504020204" pitchFamily="34" charset="0"/>
                <a:cs typeface="Open Sans" panose="020B0606030504020204" pitchFamily="34" charset="0"/>
              </a:rPr>
              <a:t>European Social Survey </a:t>
            </a:r>
            <a:r>
              <a:rPr lang="en-GB" dirty="0" smtClean="0">
                <a:solidFill>
                  <a:schemeClr val="tx1"/>
                </a:solidFill>
                <a:latin typeface="+mj-lt"/>
                <a:ea typeface="Open Sans Light" panose="020B0604020202020204" charset="0"/>
                <a:cs typeface="Open Sans Light" panose="020B0604020202020204" charset="0"/>
              </a:rPr>
              <a:t>(</a:t>
            </a:r>
            <a:r>
              <a:rPr lang="en-GB" dirty="0" smtClean="0">
                <a:solidFill>
                  <a:schemeClr val="tx1"/>
                </a:solidFill>
                <a:latin typeface="+mj-lt"/>
                <a:ea typeface="Open Sans Light" panose="020B0604020202020204" charset="0"/>
                <a:cs typeface="Open Sans Light" panose="020B0604020202020204" charset="0"/>
                <a:hlinkClick r:id="rId3"/>
              </a:rPr>
              <a:t>ESS</a:t>
            </a:r>
            <a:r>
              <a:rPr lang="en-GB" dirty="0" smtClean="0">
                <a:solidFill>
                  <a:schemeClr val="tx1"/>
                </a:solidFill>
                <a:latin typeface="+mj-lt"/>
                <a:ea typeface="Open Sans Light" panose="020B0604020202020204" charset="0"/>
                <a:cs typeface="Open Sans Light" panose="020B0604020202020204" charset="0"/>
              </a:rPr>
              <a:t>)</a:t>
            </a:r>
            <a:r>
              <a:rPr lang="en-GB" sz="5400" dirty="0" smtClean="0">
                <a:latin typeface="Open Sans Light" panose="020B0604020202020204" charset="0"/>
                <a:ea typeface="Open Sans Light" panose="020B0604020202020204" charset="0"/>
                <a:cs typeface="Open Sans Light" panose="020B0604020202020204" charset="0"/>
              </a:rPr>
              <a:t/>
            </a:r>
            <a:br>
              <a:rPr lang="en-GB" sz="5400" dirty="0" smtClean="0">
                <a:latin typeface="Open Sans Light" panose="020B0604020202020204" charset="0"/>
                <a:ea typeface="Open Sans Light" panose="020B0604020202020204" charset="0"/>
                <a:cs typeface="Open Sans Light" panose="020B0604020202020204" charset="0"/>
              </a:rPr>
            </a:br>
            <a:endParaRPr lang="sl-SI" sz="5400" dirty="0"/>
          </a:p>
        </p:txBody>
      </p:sp>
      <p:pic>
        <p:nvPicPr>
          <p:cNvPr id="4" name="Picture 3"/>
          <p:cNvPicPr>
            <a:picLocks noChangeAspect="1"/>
          </p:cNvPicPr>
          <p:nvPr/>
        </p:nvPicPr>
        <p:blipFill>
          <a:blip r:embed="rId4"/>
          <a:stretch>
            <a:fillRect/>
          </a:stretch>
        </p:blipFill>
        <p:spPr>
          <a:xfrm>
            <a:off x="497844" y="4370832"/>
            <a:ext cx="8127372" cy="3794241"/>
          </a:xfrm>
          <a:prstGeom prst="rect">
            <a:avLst/>
          </a:prstGeom>
        </p:spPr>
      </p:pic>
      <p:sp>
        <p:nvSpPr>
          <p:cNvPr id="9" name="Rectangle 8"/>
          <p:cNvSpPr/>
          <p:nvPr/>
        </p:nvSpPr>
        <p:spPr>
          <a:xfrm>
            <a:off x="8702045" y="6853388"/>
            <a:ext cx="1151277" cy="307777"/>
          </a:xfrm>
          <a:prstGeom prst="rect">
            <a:avLst/>
          </a:prstGeom>
        </p:spPr>
        <p:txBody>
          <a:bodyPr wrap="none">
            <a:spAutoFit/>
          </a:bodyPr>
          <a:lstStyle/>
          <a:p>
            <a:r>
              <a:rPr lang="sl-SI" dirty="0" err="1">
                <a:latin typeface="Open Sans Light" panose="020B0604020202020204" charset="0"/>
                <a:ea typeface="Open Sans Light" panose="020B0604020202020204" charset="0"/>
                <a:cs typeface="Open Sans Light" panose="020B0604020202020204" charset="0"/>
              </a:rPr>
              <a:t>Source</a:t>
            </a:r>
            <a:r>
              <a:rPr lang="sl-SI" dirty="0">
                <a:latin typeface="Open Sans Light" panose="020B0604020202020204" charset="0"/>
                <a:ea typeface="Open Sans Light" panose="020B0604020202020204" charset="0"/>
                <a:cs typeface="Open Sans Light" panose="020B0604020202020204" charset="0"/>
              </a:rPr>
              <a:t>: </a:t>
            </a:r>
            <a:r>
              <a:rPr lang="sl-SI" dirty="0">
                <a:latin typeface="Open Sans Light" panose="020B0604020202020204" charset="0"/>
                <a:ea typeface="Open Sans Light" panose="020B0604020202020204" charset="0"/>
                <a:cs typeface="Open Sans Light" panose="020B0604020202020204" charset="0"/>
                <a:hlinkClick r:id="rId5"/>
              </a:rPr>
              <a:t>ESS</a:t>
            </a:r>
            <a:endParaRPr lang="sl-SI" dirty="0">
              <a:latin typeface="Open Sans Light" panose="020B0604020202020204" charset="0"/>
              <a:ea typeface="Open Sans Light" panose="020B0604020202020204" charset="0"/>
              <a:cs typeface="Open Sans Light" panose="020B0604020202020204" charset="0"/>
            </a:endParaRPr>
          </a:p>
        </p:txBody>
      </p:sp>
      <p:pic>
        <p:nvPicPr>
          <p:cNvPr id="10" name="Picture 9"/>
          <p:cNvPicPr>
            <a:picLocks noChangeAspect="1"/>
          </p:cNvPicPr>
          <p:nvPr/>
        </p:nvPicPr>
        <p:blipFill>
          <a:blip r:embed="rId6"/>
          <a:stretch>
            <a:fillRect/>
          </a:stretch>
        </p:blipFill>
        <p:spPr>
          <a:xfrm>
            <a:off x="9490466" y="7635077"/>
            <a:ext cx="2219325" cy="752475"/>
          </a:xfrm>
          <a:prstGeom prst="rect">
            <a:avLst/>
          </a:prstGeom>
        </p:spPr>
      </p:pic>
      <p:sp>
        <p:nvSpPr>
          <p:cNvPr id="6" name="TextBox 5"/>
          <p:cNvSpPr txBox="1"/>
          <p:nvPr/>
        </p:nvSpPr>
        <p:spPr>
          <a:xfrm>
            <a:off x="8808937" y="4926517"/>
            <a:ext cx="3514334" cy="180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rtlCol="0">
            <a:normAutofit lnSpcReduction="10000"/>
          </a:bodyPr>
          <a:lstStyle/>
          <a:p>
            <a:r>
              <a:rPr lang="en-SI" sz="2800" dirty="0">
                <a:latin typeface="+mj-lt"/>
              </a:rPr>
              <a:t>Probably most used / cited data. 125 T registered users, 89 T data downloads</a:t>
            </a:r>
            <a:endParaRPr lang="en-GB" sz="2800" dirty="0">
              <a:latin typeface="+mj-lt"/>
            </a:endParaRPr>
          </a:p>
          <a:p>
            <a:pPr algn="l"/>
            <a:endParaRPr lang="sl-SI" dirty="0" err="1">
              <a:solidFill>
                <a:schemeClr val="bg1"/>
              </a:solidFill>
            </a:endParaRPr>
          </a:p>
        </p:txBody>
      </p:sp>
    </p:spTree>
    <p:extLst>
      <p:ext uri="{BB962C8B-B14F-4D97-AF65-F5344CB8AC3E}">
        <p14:creationId xmlns:p14="http://schemas.microsoft.com/office/powerpoint/2010/main" val="160145661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922" r="13527"/>
          <a:stretch>
            <a:fillRect/>
          </a:stretch>
        </p:blipFill>
        <p:spPr bwMode="auto">
          <a:xfrm>
            <a:off x="0" y="0"/>
            <a:ext cx="13024123" cy="8577072"/>
          </a:xfrm>
          <a:prstGeom prst="rect">
            <a:avLst/>
          </a:prstGeom>
          <a:noFill/>
          <a:ln w="9525">
            <a:noFill/>
            <a:miter lim="800000"/>
            <a:headEnd/>
            <a:tailEnd/>
          </a:ln>
        </p:spPr>
      </p:pic>
    </p:spTree>
    <p:extLst>
      <p:ext uri="{BB962C8B-B14F-4D97-AF65-F5344CB8AC3E}">
        <p14:creationId xmlns:p14="http://schemas.microsoft.com/office/powerpoint/2010/main" val="258677349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81565" y="2496211"/>
            <a:ext cx="11037044" cy="3045053"/>
          </a:xfrm>
          <a:prstGeom prst="rect">
            <a:avLst/>
          </a:prstGeom>
        </p:spPr>
        <p:txBody>
          <a:bodyPr/>
          <a:lstStyle/>
          <a:p>
            <a:pPr marL="584200" indent="-584200" defTabSz="584200" fontAlgn="base">
              <a:spcBef>
                <a:spcPts val="0"/>
              </a:spcBef>
              <a:buClrTx/>
              <a:buSzPct val="73000"/>
              <a:buBlip>
                <a:blip r:embed="rId3"/>
              </a:buBlip>
              <a:defRPr/>
            </a:pPr>
            <a:r>
              <a:rPr lang="en-GB" dirty="0">
                <a:solidFill>
                  <a:schemeClr val="tx1"/>
                </a:solidFill>
                <a:latin typeface="Open Sans" panose="020B0606030504020204" pitchFamily="34" charset="0"/>
                <a:ea typeface="+mj-ea"/>
                <a:cs typeface="+mj-cs"/>
                <a:sym typeface="Helvetica"/>
              </a:rPr>
              <a:t>longitudinal study</a:t>
            </a:r>
          </a:p>
          <a:p>
            <a:pPr marL="584200" indent="-584200" defTabSz="584200" fontAlgn="base">
              <a:spcBef>
                <a:spcPts val="0"/>
              </a:spcBef>
              <a:buClrTx/>
              <a:buSzPct val="73000"/>
              <a:buBlip>
                <a:blip r:embed="rId3"/>
              </a:buBlip>
              <a:defRPr/>
            </a:pPr>
            <a:r>
              <a:rPr lang="en-GB" dirty="0">
                <a:solidFill>
                  <a:schemeClr val="tx1"/>
                </a:solidFill>
                <a:latin typeface="Open Sans" panose="020B0606030504020204" pitchFamily="34" charset="0"/>
                <a:ea typeface="+mj-ea"/>
                <a:cs typeface="+mj-cs"/>
                <a:sym typeface="Helvetica"/>
              </a:rPr>
              <a:t>more than 1</a:t>
            </a:r>
            <a:r>
              <a:rPr lang="sl-SI" dirty="0">
                <a:solidFill>
                  <a:schemeClr val="tx1"/>
                </a:solidFill>
                <a:latin typeface="Open Sans" panose="020B0606030504020204" pitchFamily="34" charset="0"/>
                <a:ea typeface="+mj-ea"/>
                <a:cs typeface="+mj-cs"/>
                <a:sym typeface="Helvetica"/>
              </a:rPr>
              <a:t>40</a:t>
            </a:r>
            <a:r>
              <a:rPr lang="en-GB" dirty="0">
                <a:solidFill>
                  <a:schemeClr val="tx1"/>
                </a:solidFill>
                <a:latin typeface="Open Sans" panose="020B0606030504020204" pitchFamily="34" charset="0"/>
                <a:ea typeface="+mj-ea"/>
                <a:cs typeface="+mj-cs"/>
                <a:sym typeface="Helvetica"/>
              </a:rPr>
              <a:t>,000 individuals aged 50 </a:t>
            </a:r>
          </a:p>
          <a:p>
            <a:pPr marL="584200" indent="-584200" defTabSz="584200" fontAlgn="base">
              <a:spcBef>
                <a:spcPts val="0"/>
              </a:spcBef>
              <a:buClrTx/>
              <a:buSzPct val="73000"/>
              <a:buBlip>
                <a:blip r:embed="rId3"/>
              </a:buBlip>
              <a:defRPr/>
            </a:pPr>
            <a:r>
              <a:rPr lang="en-GB" dirty="0">
                <a:solidFill>
                  <a:schemeClr val="tx1"/>
                </a:solidFill>
                <a:latin typeface="Open Sans" panose="020B0606030504020204" pitchFamily="34" charset="0"/>
                <a:ea typeface="+mj-ea"/>
                <a:cs typeface="+mj-cs"/>
                <a:sym typeface="Helvetica"/>
              </a:rPr>
              <a:t>27 European countries and Israel</a:t>
            </a:r>
          </a:p>
          <a:p>
            <a:pPr marL="584200" indent="-584200" defTabSz="584200" fontAlgn="base">
              <a:spcBef>
                <a:spcPts val="0"/>
              </a:spcBef>
              <a:buClrTx/>
              <a:buSzPct val="73000"/>
              <a:buBlip>
                <a:blip r:embed="rId3"/>
              </a:buBlip>
              <a:defRPr/>
            </a:pPr>
            <a:r>
              <a:rPr lang="sl-SI" dirty="0" err="1">
                <a:solidFill>
                  <a:schemeClr val="tx1"/>
                </a:solidFill>
                <a:latin typeface="Open Sans" panose="020B0606030504020204" pitchFamily="34" charset="0"/>
                <a:ea typeface="+mj-ea"/>
                <a:cs typeface="+mj-cs"/>
                <a:sym typeface="Helvetica"/>
              </a:rPr>
              <a:t>micro</a:t>
            </a:r>
            <a:r>
              <a:rPr lang="sl-SI" dirty="0">
                <a:solidFill>
                  <a:schemeClr val="tx1"/>
                </a:solidFill>
                <a:latin typeface="Open Sans" panose="020B0606030504020204" pitchFamily="34" charset="0"/>
                <a:ea typeface="+mj-ea"/>
                <a:cs typeface="+mj-cs"/>
                <a:sym typeface="Helvetica"/>
              </a:rPr>
              <a:t> data on </a:t>
            </a:r>
            <a:r>
              <a:rPr lang="en-GB" dirty="0">
                <a:solidFill>
                  <a:schemeClr val="tx1"/>
                </a:solidFill>
                <a:latin typeface="Open Sans" panose="020B0606030504020204" pitchFamily="34" charset="0"/>
                <a:ea typeface="+mj-ea"/>
                <a:cs typeface="+mj-cs"/>
                <a:sym typeface="Helvetica"/>
              </a:rPr>
              <a:t>health, socio-economic status and social and family networks</a:t>
            </a:r>
          </a:p>
          <a:p>
            <a:pPr fontAlgn="auto">
              <a:spcBef>
                <a:spcPts val="0"/>
              </a:spcBef>
              <a:spcAft>
                <a:spcPts val="0"/>
              </a:spcAft>
              <a:defRPr/>
            </a:pPr>
            <a:endParaRPr lang="en-GB" sz="2800" dirty="0">
              <a:latin typeface="Open Sans Light" panose="020B0604020202020204" charset="0"/>
              <a:ea typeface="Open Sans Light" panose="020B0604020202020204" charset="0"/>
              <a:cs typeface="Open Sans Light" panose="020B0604020202020204" charset="0"/>
            </a:endParaRPr>
          </a:p>
        </p:txBody>
      </p:sp>
      <p:sp>
        <p:nvSpPr>
          <p:cNvPr id="3" name="Title 2"/>
          <p:cNvSpPr>
            <a:spLocks noGrp="1"/>
          </p:cNvSpPr>
          <p:nvPr>
            <p:ph type="title"/>
          </p:nvPr>
        </p:nvSpPr>
        <p:spPr/>
        <p:txBody>
          <a:bodyPr>
            <a:normAutofit fontScale="90000"/>
          </a:bodyPr>
          <a:lstStyle/>
          <a:p>
            <a:r>
              <a:rPr lang="en-GB" sz="5200" b="1" dirty="0" smtClean="0">
                <a:solidFill>
                  <a:schemeClr val="tx1"/>
                </a:solidFill>
              </a:rPr>
              <a:t>Survey of Health, Ageing and Retirement in Europe (</a:t>
            </a:r>
            <a:r>
              <a:rPr lang="en-GB" sz="5200" b="1" dirty="0" smtClean="0">
                <a:solidFill>
                  <a:schemeClr val="tx1"/>
                </a:solidFill>
                <a:hlinkClick r:id="rId4"/>
              </a:rPr>
              <a:t>SHARE</a:t>
            </a:r>
            <a:r>
              <a:rPr lang="en-GB" sz="5200" b="1" dirty="0" smtClean="0">
                <a:solidFill>
                  <a:schemeClr val="tx1"/>
                </a:solidFill>
              </a:rPr>
              <a:t>)</a:t>
            </a:r>
            <a:endParaRPr lang="en-GB" sz="5200" b="1" dirty="0">
              <a:solidFill>
                <a:schemeClr val="tx1"/>
              </a:solidFill>
            </a:endParaRPr>
          </a:p>
        </p:txBody>
      </p:sp>
      <p:pic>
        <p:nvPicPr>
          <p:cNvPr id="5" name="Picture 2"/>
          <p:cNvPicPr>
            <a:picLocks noChangeAspect="1" noChangeArrowheads="1"/>
          </p:cNvPicPr>
          <p:nvPr/>
        </p:nvPicPr>
        <p:blipFill>
          <a:blip r:embed="rId5"/>
          <a:srcRect/>
          <a:stretch>
            <a:fillRect/>
          </a:stretch>
        </p:blipFill>
        <p:spPr bwMode="auto">
          <a:xfrm>
            <a:off x="9567506" y="2318642"/>
            <a:ext cx="2541282" cy="1213390"/>
          </a:xfrm>
          <a:prstGeom prst="rect">
            <a:avLst/>
          </a:prstGeom>
          <a:noFill/>
          <a:ln w="9525">
            <a:noFill/>
            <a:miter lim="800000"/>
            <a:headEnd/>
            <a:tailEnd/>
          </a:ln>
        </p:spPr>
      </p:pic>
      <p:pic>
        <p:nvPicPr>
          <p:cNvPr id="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t="3256"/>
          <a:stretch>
            <a:fillRect/>
          </a:stretch>
        </p:blipFill>
        <p:spPr bwMode="auto">
          <a:xfrm>
            <a:off x="1144139" y="5196727"/>
            <a:ext cx="9145368" cy="3963085"/>
          </a:xfrm>
          <a:prstGeom prst="rect">
            <a:avLst/>
          </a:prstGeom>
          <a:noFill/>
          <a:ln w="9525">
            <a:noFill/>
            <a:miter lim="800000"/>
            <a:headEnd/>
            <a:tailEnd/>
          </a:ln>
        </p:spPr>
      </p:pic>
    </p:spTree>
    <p:extLst>
      <p:ext uri="{BB962C8B-B14F-4D97-AF65-F5344CB8AC3E}">
        <p14:creationId xmlns:p14="http://schemas.microsoft.com/office/powerpoint/2010/main" val="366905912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tx1"/>
                </a:solidFill>
              </a:rPr>
              <a:t>Examples: Longitudinal studies</a:t>
            </a:r>
            <a:endParaRPr lang="sl-SI" dirty="0">
              <a:solidFill>
                <a:schemeClr val="tx1"/>
              </a:solidFill>
            </a:endParaRPr>
          </a:p>
        </p:txBody>
      </p:sp>
      <p:sp>
        <p:nvSpPr>
          <p:cNvPr id="5" name="Text Placeholder 2"/>
          <p:cNvSpPr txBox="1">
            <a:spLocks/>
          </p:cNvSpPr>
          <p:nvPr/>
        </p:nvSpPr>
        <p:spPr>
          <a:xfrm>
            <a:off x="681565" y="2240548"/>
            <a:ext cx="11037043" cy="2451233"/>
          </a:xfrm>
          <a:prstGeom prst="rect">
            <a:avLst/>
          </a:prstGeom>
        </p:spPr>
        <p:txBody>
          <a:bodyPr/>
          <a:lstStyle>
            <a:lvl1pPr marL="0" indent="0" algn="l" rtl="0" fontAlgn="base">
              <a:lnSpc>
                <a:spcPct val="90000"/>
              </a:lnSpc>
              <a:spcBef>
                <a:spcPts val="1000"/>
              </a:spcBef>
              <a:spcAft>
                <a:spcPct val="0"/>
              </a:spcAft>
              <a:buFont typeface="Arial" charset="0"/>
              <a:buNone/>
              <a:defRPr sz="2400" kern="120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rtl="0" fontAlgn="base">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j-lt"/>
              </a:rPr>
              <a:t>Household panel studies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j-lt"/>
                <a:ea typeface="Open Sans Light" panose="020B0604020202020204" charset="0"/>
                <a:cs typeface="Open Sans Light" panose="020B0604020202020204" charset="0"/>
                <a:sym typeface="Avenir Roman"/>
              </a:rPr>
              <a:t>following households over time and asking questions on a broad range of topics such as household composition, </a:t>
            </a:r>
            <a:r>
              <a:rPr kumimoji="0" lang="en-US" sz="3200" b="0" i="0" u="none" strike="noStrike" kern="1200" cap="none" spc="0" normalizeH="0" baseline="0" noProof="0" dirty="0" smtClean="0">
                <a:ln>
                  <a:noFill/>
                </a:ln>
                <a:solidFill>
                  <a:schemeClr val="tx1"/>
                </a:solidFill>
                <a:effectLst/>
                <a:uLnTx/>
                <a:uFillTx/>
                <a:latin typeface="+mj-lt"/>
                <a:ea typeface="Open Sans Light" panose="020B0604020202020204" charset="0"/>
                <a:cs typeface="Open Sans Light" panose="020B0604020202020204" charset="0"/>
                <a:sym typeface="Avenir Roman"/>
              </a:rPr>
              <a:t>employment, earnings, health, social and political participation and life-satisfaction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j-lt"/>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3200" b="0" i="0" u="none" strike="noStrike" kern="1200" cap="none" spc="0" normalizeH="0" baseline="0" noProof="0" dirty="0" smtClean="0">
              <a:ln>
                <a:noFill/>
              </a:ln>
              <a:solidFill>
                <a:schemeClr val="tx1"/>
              </a:solidFill>
              <a:effectLst/>
              <a:uLnTx/>
              <a:uFillTx/>
              <a:latin typeface="+mj-lt"/>
            </a:endParaRPr>
          </a:p>
          <a:p>
            <a:pPr marL="584200" lvl="0" indent="-584200" defTabSz="584200">
              <a:lnSpc>
                <a:spcPct val="100000"/>
              </a:lnSpc>
              <a:spcBef>
                <a:spcPts val="0"/>
              </a:spcBef>
              <a:spcAft>
                <a:spcPts val="0"/>
              </a:spcAft>
              <a:buClrTx/>
              <a:buSzPct val="73000"/>
              <a:buBlip>
                <a:blip r:embed="rId3"/>
              </a:buBlip>
              <a:defRPr/>
            </a:pPr>
            <a:r>
              <a:rPr lang="en-GB" sz="3200" dirty="0">
                <a:solidFill>
                  <a:schemeClr val="tx1"/>
                </a:solidFill>
                <a:latin typeface="Open Sans" panose="020B0606030504020204" pitchFamily="34" charset="0"/>
                <a:ea typeface="+mj-ea"/>
                <a:cs typeface="+mj-cs"/>
                <a:sym typeface="Helvetica"/>
              </a:rPr>
              <a:t>German Socio-Economic Panel (SOEP</a:t>
            </a:r>
            <a:r>
              <a:rPr lang="en-GB" sz="3200" dirty="0" smtClean="0">
                <a:solidFill>
                  <a:schemeClr val="tx1"/>
                </a:solidFill>
                <a:latin typeface="Open Sans" panose="020B0606030504020204" pitchFamily="34" charset="0"/>
                <a:ea typeface="+mj-ea"/>
                <a:cs typeface="+mj-cs"/>
                <a:sym typeface="Helvetica"/>
              </a:rPr>
              <a:t>)</a:t>
            </a:r>
            <a:endParaRPr lang="en-GB" sz="3200" dirty="0">
              <a:solidFill>
                <a:schemeClr val="tx1"/>
              </a:solidFill>
              <a:latin typeface="Open Sans" panose="020B0606030504020204" pitchFamily="34" charset="0"/>
              <a:ea typeface="+mj-ea"/>
              <a:cs typeface="+mj-cs"/>
              <a:sym typeface="Helvetica"/>
            </a:endParaRPr>
          </a:p>
          <a:p>
            <a:pPr marL="584200" lvl="0" indent="-584200" defTabSz="584200">
              <a:lnSpc>
                <a:spcPct val="100000"/>
              </a:lnSpc>
              <a:spcBef>
                <a:spcPts val="0"/>
              </a:spcBef>
              <a:spcAft>
                <a:spcPts val="0"/>
              </a:spcAft>
              <a:buClrTx/>
              <a:buSzPct val="73000"/>
              <a:buBlip>
                <a:blip r:embed="rId3"/>
              </a:buBlip>
              <a:defRPr/>
            </a:pPr>
            <a:r>
              <a:rPr lang="en-GB" sz="3200" dirty="0">
                <a:solidFill>
                  <a:schemeClr val="tx1"/>
                </a:solidFill>
                <a:latin typeface="Open Sans" panose="020B0606030504020204" pitchFamily="34" charset="0"/>
                <a:ea typeface="+mj-ea"/>
                <a:cs typeface="+mj-cs"/>
                <a:sym typeface="Helvetica"/>
              </a:rPr>
              <a:t>Understanding society (and the British Household Panel Study</a:t>
            </a:r>
            <a:r>
              <a:rPr lang="en-GB" sz="3200" dirty="0" smtClean="0">
                <a:solidFill>
                  <a:schemeClr val="tx1"/>
                </a:solidFill>
                <a:latin typeface="Open Sans" panose="020B0606030504020204" pitchFamily="34" charset="0"/>
                <a:ea typeface="+mj-ea"/>
                <a:cs typeface="+mj-cs"/>
                <a:sym typeface="Helvetica"/>
              </a:rPr>
              <a:t>)</a:t>
            </a:r>
            <a:endParaRPr lang="en-GB" sz="3200" dirty="0">
              <a:solidFill>
                <a:schemeClr val="tx1"/>
              </a:solidFill>
              <a:latin typeface="Open Sans" panose="020B0606030504020204" pitchFamily="34" charset="0"/>
              <a:ea typeface="+mj-ea"/>
              <a:cs typeface="+mj-cs"/>
              <a:sym typeface="Helvetica"/>
            </a:endParaRPr>
          </a:p>
          <a:p>
            <a:pPr marL="584200" lvl="0" indent="-584200" defTabSz="584200">
              <a:lnSpc>
                <a:spcPct val="100000"/>
              </a:lnSpc>
              <a:spcBef>
                <a:spcPts val="0"/>
              </a:spcBef>
              <a:spcAft>
                <a:spcPts val="0"/>
              </a:spcAft>
              <a:buClrTx/>
              <a:buSzPct val="73000"/>
              <a:buBlip>
                <a:blip r:embed="rId3"/>
              </a:buBlip>
              <a:defRPr/>
            </a:pPr>
            <a:r>
              <a:rPr lang="en-GB" sz="3200" dirty="0">
                <a:solidFill>
                  <a:schemeClr val="tx1"/>
                </a:solidFill>
                <a:latin typeface="Open Sans" panose="020B0606030504020204" pitchFamily="34" charset="0"/>
                <a:ea typeface="+mj-ea"/>
                <a:cs typeface="+mj-cs"/>
                <a:sym typeface="Helvetica"/>
              </a:rPr>
              <a:t>Swiss Household </a:t>
            </a:r>
            <a:r>
              <a:rPr kumimoji="0" lang="en-GB" sz="3200" b="0" i="0" u="none" strike="noStrike" kern="1200" cap="none" spc="0" normalizeH="0" baseline="0" noProof="0" dirty="0" smtClean="0">
                <a:ln>
                  <a:noFill/>
                </a:ln>
                <a:solidFill>
                  <a:schemeClr val="tx1"/>
                </a:solidFill>
                <a:effectLst/>
                <a:uLnTx/>
                <a:uFillTx/>
                <a:latin typeface="+mj-lt"/>
              </a:rPr>
              <a:t>Panel</a:t>
            </a:r>
            <a:endParaRPr kumimoji="0" lang="en-GB" sz="3200" b="0" i="0" u="none" strike="noStrike" kern="1200" cap="none" spc="0" normalizeH="0" baseline="0" noProof="0" dirty="0">
              <a:ln>
                <a:noFill/>
              </a:ln>
              <a:solidFill>
                <a:schemeClr val="tx1"/>
              </a:solidFill>
              <a:effectLst/>
              <a:uLnTx/>
              <a:uFillTx/>
              <a:latin typeface="+mj-lt"/>
            </a:endParaRPr>
          </a:p>
        </p:txBody>
      </p:sp>
      <p:pic>
        <p:nvPicPr>
          <p:cNvPr id="6" name="Picture 8" descr="https://paneldata.org/study_files/soep-core/logo.png"/>
          <p:cNvPicPr>
            <a:picLocks noChangeAspect="1" noChangeArrowheads="1"/>
          </p:cNvPicPr>
          <p:nvPr/>
        </p:nvPicPr>
        <p:blipFill>
          <a:blip r:embed="rId4"/>
          <a:srcRect/>
          <a:stretch>
            <a:fillRect/>
          </a:stretch>
        </p:blipFill>
        <p:spPr bwMode="auto">
          <a:xfrm>
            <a:off x="9560943" y="4691781"/>
            <a:ext cx="1871662" cy="1403350"/>
          </a:xfrm>
          <a:prstGeom prst="rect">
            <a:avLst/>
          </a:prstGeom>
          <a:noFill/>
          <a:ln w="9525">
            <a:noFill/>
            <a:miter lim="800000"/>
            <a:headEnd/>
            <a:tailEnd/>
          </a:ln>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97158" y="6888347"/>
            <a:ext cx="3452813" cy="1012825"/>
          </a:xfrm>
          <a:prstGeom prst="rect">
            <a:avLst/>
          </a:prstGeom>
          <a:noFill/>
          <a:ln w="9525">
            <a:noFill/>
            <a:miter lim="800000"/>
            <a:headEnd/>
            <a:tailEnd/>
          </a:ln>
        </p:spPr>
      </p:pic>
      <p:pic>
        <p:nvPicPr>
          <p:cNvPr id="8" name="Picture 4" descr="http://forscenter.ch/wp-content/uploads/2013/11/Logo-SHP.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1703" y="7901172"/>
            <a:ext cx="3983038" cy="950913"/>
          </a:xfrm>
          <a:prstGeom prst="rect">
            <a:avLst/>
          </a:prstGeom>
          <a:noFill/>
          <a:ln w="9525">
            <a:noFill/>
            <a:miter lim="800000"/>
            <a:headEnd/>
            <a:tailEnd/>
          </a:ln>
        </p:spPr>
      </p:pic>
    </p:spTree>
    <p:extLst>
      <p:ext uri="{BB962C8B-B14F-4D97-AF65-F5344CB8AC3E}">
        <p14:creationId xmlns:p14="http://schemas.microsoft.com/office/powerpoint/2010/main" val="288543859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64" y="885494"/>
            <a:ext cx="11882291" cy="997079"/>
          </a:xfrm>
        </p:spPr>
        <p:txBody>
          <a:bodyPr>
            <a:normAutofit fontScale="90000"/>
          </a:bodyPr>
          <a:lstStyle/>
          <a:p>
            <a:r>
              <a:rPr lang="en-GB" sz="5400" dirty="0" smtClean="0"/>
              <a:t>Five key data providing organizations</a:t>
            </a:r>
            <a:endParaRPr lang="en-GB" sz="5400" dirty="0"/>
          </a:p>
        </p:txBody>
      </p:sp>
      <p:graphicFrame>
        <p:nvGraphicFramePr>
          <p:cNvPr id="9" name="Diagram 8"/>
          <p:cNvGraphicFramePr/>
          <p:nvPr>
            <p:extLst>
              <p:ext uri="{D42A27DB-BD31-4B8C-83A1-F6EECF244321}">
                <p14:modId xmlns:p14="http://schemas.microsoft.com/office/powerpoint/2010/main" val="629913528"/>
              </p:ext>
            </p:extLst>
          </p:nvPr>
        </p:nvGraphicFramePr>
        <p:xfrm>
          <a:off x="439437" y="2253207"/>
          <a:ext cx="12289011" cy="5793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95272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1565" y="2286000"/>
            <a:ext cx="11037044" cy="6355181"/>
          </a:xfrm>
        </p:spPr>
        <p:txBody>
          <a:bodyPr>
            <a:normAutofit/>
          </a:bodyPr>
          <a:lstStyle/>
          <a:p>
            <a:pPr>
              <a:buNone/>
              <a:defRPr/>
            </a:pPr>
            <a:r>
              <a:rPr lang="en-GB" sz="3500" dirty="0"/>
              <a:t>Statistical office of the European </a:t>
            </a:r>
            <a:r>
              <a:rPr lang="sl-SI" sz="3500" dirty="0"/>
              <a:t>Union</a:t>
            </a:r>
            <a:endParaRPr lang="en-GB" sz="3500" dirty="0"/>
          </a:p>
          <a:p>
            <a:pPr>
              <a:buNone/>
              <a:defRPr/>
            </a:pPr>
            <a:r>
              <a:rPr lang="en-GB" sz="3500" dirty="0"/>
              <a:t>Provides national and sub-national data </a:t>
            </a:r>
          </a:p>
          <a:p>
            <a:pPr fontAlgn="base">
              <a:lnSpc>
                <a:spcPct val="120000"/>
              </a:lnSpc>
              <a:spcBef>
                <a:spcPts val="0"/>
              </a:spcBef>
              <a:defRPr/>
            </a:pPr>
            <a:r>
              <a:rPr lang="en-GB" sz="3500" kern="1200" dirty="0"/>
              <a:t>economy and finance, population and social conditions, industry, trade, agriculture and fisheries, transport, environment and energy and science, technology and innovation</a:t>
            </a:r>
          </a:p>
          <a:p>
            <a:pPr>
              <a:buNone/>
              <a:defRPr/>
            </a:pPr>
            <a:r>
              <a:rPr lang="sl-SI" sz="3500" dirty="0" smtClean="0"/>
              <a:t>  </a:t>
            </a:r>
            <a:r>
              <a:rPr lang="en-GB" sz="3500" dirty="0" smtClean="0"/>
              <a:t>Microdata </a:t>
            </a:r>
            <a:endParaRPr lang="en-GB" sz="3500" dirty="0"/>
          </a:p>
          <a:p>
            <a:pPr fontAlgn="base">
              <a:lnSpc>
                <a:spcPct val="120000"/>
              </a:lnSpc>
              <a:spcBef>
                <a:spcPts val="0"/>
              </a:spcBef>
              <a:defRPr/>
            </a:pPr>
            <a:r>
              <a:rPr lang="en-GB" sz="3500" kern="1200" dirty="0" err="1">
                <a:sym typeface="Arial"/>
              </a:rPr>
              <a:t>e.g</a:t>
            </a:r>
            <a:r>
              <a:rPr lang="en-GB" sz="3500" kern="1200" dirty="0">
                <a:sym typeface="Arial"/>
              </a:rPr>
              <a:t> European Community Household Panel, European Union Labour Force Survey, European Union Statistics on Income and Living Conditions</a:t>
            </a:r>
          </a:p>
          <a:p>
            <a:endParaRPr lang="sl-SI" dirty="0"/>
          </a:p>
        </p:txBody>
      </p:sp>
      <p:sp>
        <p:nvSpPr>
          <p:cNvPr id="3" name="Title 2"/>
          <p:cNvSpPr>
            <a:spLocks noGrp="1"/>
          </p:cNvSpPr>
          <p:nvPr>
            <p:ph type="title"/>
          </p:nvPr>
        </p:nvSpPr>
        <p:spPr>
          <a:xfrm>
            <a:off x="681565" y="885493"/>
            <a:ext cx="11037044" cy="1400507"/>
          </a:xfrm>
        </p:spPr>
        <p:txBody>
          <a:bodyPr>
            <a:normAutofit fontScale="90000"/>
          </a:bodyPr>
          <a:lstStyle/>
          <a:p>
            <a:r>
              <a:rPr lang="en-GB" dirty="0" smtClean="0">
                <a:hlinkClick r:id="rId3"/>
              </a:rPr>
              <a:t>Eurostat</a:t>
            </a:r>
            <a:r>
              <a:rPr lang="en-GB" sz="6000" dirty="0"/>
              <a:t/>
            </a:r>
            <a:br>
              <a:rPr lang="en-GB" sz="6000" dirty="0"/>
            </a:br>
            <a:endParaRPr lang="sl-SI" dirty="0"/>
          </a:p>
        </p:txBody>
      </p:sp>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84054" y="574189"/>
            <a:ext cx="3295650" cy="1065213"/>
          </a:xfrm>
          <a:prstGeom prst="rect">
            <a:avLst/>
          </a:prstGeom>
          <a:noFill/>
          <a:ln w="9525">
            <a:noFill/>
            <a:miter lim="800000"/>
            <a:headEnd/>
            <a:tailEnd/>
          </a:ln>
        </p:spPr>
      </p:pic>
    </p:spTree>
    <p:extLst>
      <p:ext uri="{BB962C8B-B14F-4D97-AF65-F5344CB8AC3E}">
        <p14:creationId xmlns:p14="http://schemas.microsoft.com/office/powerpoint/2010/main" val="237277568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sl-SI"/>
          </a:p>
        </p:txBody>
      </p:sp>
      <p:sp>
        <p:nvSpPr>
          <p:cNvPr id="2" name="Title 1"/>
          <p:cNvSpPr>
            <a:spLocks noGrp="1"/>
          </p:cNvSpPr>
          <p:nvPr>
            <p:ph type="title"/>
          </p:nvPr>
        </p:nvSpPr>
        <p:spPr/>
        <p:txBody>
          <a:bodyPr>
            <a:normAutofit/>
          </a:bodyPr>
          <a:lstStyle/>
          <a:p>
            <a:r>
              <a:rPr lang="en-GB" sz="5200" dirty="0">
                <a:hlinkClick r:id="rId3"/>
              </a:rPr>
              <a:t>Metadata for Official </a:t>
            </a:r>
            <a:r>
              <a:rPr lang="en-GB" sz="5200" dirty="0" smtClean="0">
                <a:hlinkClick r:id="rId3"/>
              </a:rPr>
              <a:t>Statistics</a:t>
            </a:r>
            <a:r>
              <a:rPr lang="sl-SI" sz="5200" dirty="0" smtClean="0"/>
              <a:t> </a:t>
            </a:r>
            <a:endParaRPr lang="sl-SI" sz="5200" dirty="0"/>
          </a:p>
        </p:txBody>
      </p:sp>
      <p:pic>
        <p:nvPicPr>
          <p:cNvPr id="5" name="Picture 4">
            <a:hlinkClick r:id="rId3"/>
          </p:cNvPr>
          <p:cNvPicPr>
            <a:picLocks noChangeAspect="1"/>
          </p:cNvPicPr>
          <p:nvPr/>
        </p:nvPicPr>
        <p:blipFill>
          <a:blip r:embed="rId4"/>
          <a:stretch>
            <a:fillRect/>
          </a:stretch>
        </p:blipFill>
        <p:spPr>
          <a:xfrm>
            <a:off x="0" y="2541830"/>
            <a:ext cx="12466046" cy="6382168"/>
          </a:xfrm>
          <a:prstGeom prst="rect">
            <a:avLst/>
          </a:prstGeom>
        </p:spPr>
      </p:pic>
      <p:pic>
        <p:nvPicPr>
          <p:cNvPr id="4" name="Picture 3"/>
          <p:cNvPicPr>
            <a:picLocks noChangeAspect="1"/>
          </p:cNvPicPr>
          <p:nvPr/>
        </p:nvPicPr>
        <p:blipFill>
          <a:blip r:embed="rId5"/>
          <a:stretch>
            <a:fillRect/>
          </a:stretch>
        </p:blipFill>
        <p:spPr>
          <a:xfrm>
            <a:off x="9753665" y="4494802"/>
            <a:ext cx="2057400" cy="685800"/>
          </a:xfrm>
          <a:prstGeom prst="rect">
            <a:avLst/>
          </a:prstGeom>
        </p:spPr>
      </p:pic>
      <p:pic>
        <p:nvPicPr>
          <p:cNvPr id="3" name="Picture 2"/>
          <p:cNvPicPr>
            <a:picLocks noChangeAspect="1"/>
          </p:cNvPicPr>
          <p:nvPr/>
        </p:nvPicPr>
        <p:blipFill>
          <a:blip r:embed="rId6"/>
          <a:stretch>
            <a:fillRect/>
          </a:stretch>
        </p:blipFill>
        <p:spPr>
          <a:xfrm>
            <a:off x="9083049" y="5496772"/>
            <a:ext cx="3382997" cy="686174"/>
          </a:xfrm>
          <a:prstGeom prst="rect">
            <a:avLst/>
          </a:prstGeom>
        </p:spPr>
      </p:pic>
    </p:spTree>
    <p:extLst>
      <p:ext uri="{BB962C8B-B14F-4D97-AF65-F5344CB8AC3E}">
        <p14:creationId xmlns:p14="http://schemas.microsoft.com/office/powerpoint/2010/main" val="296529606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71792" y="438912"/>
            <a:ext cx="10687191" cy="8668512"/>
          </a:xfrm>
          <a:prstGeom prst="rect">
            <a:avLst/>
          </a:prstGeom>
        </p:spPr>
      </p:pic>
      <p:sp>
        <p:nvSpPr>
          <p:cNvPr id="4" name="TextBox 3"/>
          <p:cNvSpPr txBox="1"/>
          <p:nvPr/>
        </p:nvSpPr>
        <p:spPr>
          <a:xfrm>
            <a:off x="11342747" y="8427150"/>
            <a:ext cx="1342628" cy="307777"/>
          </a:xfrm>
          <a:prstGeom prst="rect">
            <a:avLst/>
          </a:prstGeom>
          <a:noFill/>
        </p:spPr>
        <p:txBody>
          <a:bodyPr wrap="square" rtlCol="0">
            <a:spAutoFit/>
          </a:bodyPr>
          <a:lstStyle/>
          <a:p>
            <a:r>
              <a:rPr lang="sl-SI" sz="1400" dirty="0" err="1" smtClean="0">
                <a:latin typeface="Open Sans Light" panose="020B0604020202020204" charset="0"/>
                <a:ea typeface="Open Sans Light" panose="020B0604020202020204" charset="0"/>
                <a:cs typeface="Open Sans Light" panose="020B0604020202020204" charset="0"/>
              </a:rPr>
              <a:t>Source</a:t>
            </a:r>
            <a:r>
              <a:rPr lang="sl-SI" sz="1400" dirty="0" smtClean="0">
                <a:latin typeface="Open Sans Light" panose="020B0604020202020204" charset="0"/>
                <a:ea typeface="Open Sans Light" panose="020B0604020202020204" charset="0"/>
                <a:cs typeface="Open Sans Light" panose="020B0604020202020204" charset="0"/>
              </a:rPr>
              <a:t>: </a:t>
            </a:r>
            <a:r>
              <a:rPr lang="sl-SI" sz="1400" dirty="0" smtClean="0">
                <a:latin typeface="Open Sans Light" panose="020B0604020202020204" charset="0"/>
                <a:ea typeface="Open Sans Light" panose="020B0604020202020204" charset="0"/>
                <a:cs typeface="Open Sans Light" panose="020B0604020202020204" charset="0"/>
                <a:hlinkClick r:id="rId4"/>
              </a:rPr>
              <a:t>MISSY</a:t>
            </a:r>
            <a:endParaRPr lang="sl-SI" sz="1400" dirty="0">
              <a:latin typeface="Open Sans Light" panose="020B0604020202020204" charset="0"/>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279033924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7820" y="994612"/>
            <a:ext cx="10275401" cy="7757130"/>
          </a:xfrm>
          <a:prstGeom prst="rect">
            <a:avLst/>
          </a:prstGeom>
        </p:spPr>
      </p:pic>
      <p:sp>
        <p:nvSpPr>
          <p:cNvPr id="4" name="TextBox 3"/>
          <p:cNvSpPr txBox="1"/>
          <p:nvPr/>
        </p:nvSpPr>
        <p:spPr>
          <a:xfrm>
            <a:off x="11472030" y="8443965"/>
            <a:ext cx="1774818" cy="307777"/>
          </a:xfrm>
          <a:prstGeom prst="rect">
            <a:avLst/>
          </a:prstGeom>
          <a:noFill/>
        </p:spPr>
        <p:txBody>
          <a:bodyPr wrap="square" rtlCol="0">
            <a:spAutoFit/>
          </a:bodyPr>
          <a:lstStyle/>
          <a:p>
            <a:r>
              <a:rPr lang="sl-SI" sz="1400" dirty="0" err="1" smtClean="0">
                <a:latin typeface="Open Sans Light" panose="020B0604020202020204" charset="0"/>
                <a:ea typeface="Open Sans Light" panose="020B0604020202020204" charset="0"/>
                <a:cs typeface="Open Sans Light" panose="020B0604020202020204" charset="0"/>
              </a:rPr>
              <a:t>Source</a:t>
            </a:r>
            <a:r>
              <a:rPr lang="sl-SI" sz="1400" dirty="0" smtClean="0">
                <a:latin typeface="Open Sans Light" panose="020B0604020202020204" charset="0"/>
                <a:ea typeface="Open Sans Light" panose="020B0604020202020204" charset="0"/>
                <a:cs typeface="Open Sans Light" panose="020B0604020202020204" charset="0"/>
              </a:rPr>
              <a:t>: </a:t>
            </a:r>
            <a:r>
              <a:rPr lang="sl-SI" sz="1400" dirty="0" smtClean="0">
                <a:latin typeface="Open Sans Light" panose="020B0604020202020204" charset="0"/>
                <a:ea typeface="Open Sans Light" panose="020B0604020202020204" charset="0"/>
                <a:cs typeface="Open Sans Light" panose="020B0604020202020204" charset="0"/>
                <a:hlinkClick r:id="rId4"/>
              </a:rPr>
              <a:t>CIMES</a:t>
            </a:r>
            <a:endParaRPr lang="sl-SI" sz="1400" dirty="0">
              <a:latin typeface="Open Sans Light" panose="020B0604020202020204" charset="0"/>
              <a:ea typeface="Open Sans Light" panose="020B0604020202020204" charset="0"/>
              <a:cs typeface="Open Sans Light" panose="020B0604020202020204" charset="0"/>
            </a:endParaRPr>
          </a:p>
        </p:txBody>
      </p:sp>
      <p:pic>
        <p:nvPicPr>
          <p:cNvPr id="5" name="Picture 4"/>
          <p:cNvPicPr>
            <a:picLocks noChangeAspect="1"/>
          </p:cNvPicPr>
          <p:nvPr/>
        </p:nvPicPr>
        <p:blipFill>
          <a:blip r:embed="rId5"/>
          <a:stretch>
            <a:fillRect/>
          </a:stretch>
        </p:blipFill>
        <p:spPr>
          <a:xfrm>
            <a:off x="9202654" y="195949"/>
            <a:ext cx="3438525" cy="638175"/>
          </a:xfrm>
          <a:prstGeom prst="rect">
            <a:avLst/>
          </a:prstGeom>
        </p:spPr>
      </p:pic>
    </p:spTree>
    <p:extLst>
      <p:ext uri="{BB962C8B-B14F-4D97-AF65-F5344CB8AC3E}">
        <p14:creationId xmlns:p14="http://schemas.microsoft.com/office/powerpoint/2010/main" val="6649671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993391" y="2496211"/>
            <a:ext cx="9725217" cy="4998906"/>
          </a:xfrm>
        </p:spPr>
        <p:txBody>
          <a:bodyPr>
            <a:normAutofit/>
          </a:bodyPr>
          <a:lstStyle/>
          <a:p>
            <a:pPr marL="0" indent="0">
              <a:buNone/>
            </a:pPr>
            <a:r>
              <a:rPr lang="en-GB" sz="5200" b="1" dirty="0" smtClean="0">
                <a:solidFill>
                  <a:schemeClr val="tx1"/>
                </a:solidFill>
                <a:ea typeface="Open Sans" panose="020B0606030504020204" pitchFamily="34" charset="0"/>
                <a:cs typeface="Open Sans" panose="020B0606030504020204" pitchFamily="34" charset="0"/>
              </a:rPr>
              <a:t>Data </a:t>
            </a:r>
            <a:r>
              <a:rPr lang="en-GB" sz="5200" b="1" dirty="0">
                <a:solidFill>
                  <a:schemeClr val="tx1"/>
                </a:solidFill>
                <a:ea typeface="Open Sans" panose="020B0606030504020204" pitchFamily="34" charset="0"/>
                <a:cs typeface="Open Sans" panose="020B0606030504020204" pitchFamily="34" charset="0"/>
              </a:rPr>
              <a:t>types and sources</a:t>
            </a:r>
            <a:endParaRPr lang="sl-SI" sz="5200" b="1" dirty="0">
              <a:solidFill>
                <a:schemeClr val="tx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3086864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0777" y="438912"/>
            <a:ext cx="10618627" cy="8280034"/>
          </a:xfrm>
          <a:prstGeom prst="rect">
            <a:avLst/>
          </a:prstGeom>
        </p:spPr>
      </p:pic>
      <p:sp>
        <p:nvSpPr>
          <p:cNvPr id="4" name="TextBox 3"/>
          <p:cNvSpPr txBox="1"/>
          <p:nvPr/>
        </p:nvSpPr>
        <p:spPr>
          <a:xfrm>
            <a:off x="11229982" y="8411169"/>
            <a:ext cx="1774818" cy="307777"/>
          </a:xfrm>
          <a:prstGeom prst="rect">
            <a:avLst/>
          </a:prstGeom>
          <a:noFill/>
        </p:spPr>
        <p:txBody>
          <a:bodyPr wrap="square" rtlCol="0">
            <a:spAutoFit/>
          </a:bodyPr>
          <a:lstStyle/>
          <a:p>
            <a:r>
              <a:rPr lang="sl-SI" sz="1400" dirty="0" err="1" smtClean="0">
                <a:latin typeface="Open Sans Light" panose="020B0604020202020204" charset="0"/>
                <a:ea typeface="Open Sans Light" panose="020B0604020202020204" charset="0"/>
                <a:cs typeface="Open Sans Light" panose="020B0604020202020204" charset="0"/>
              </a:rPr>
              <a:t>Source</a:t>
            </a:r>
            <a:r>
              <a:rPr lang="sl-SI" sz="1400" dirty="0" smtClean="0">
                <a:latin typeface="Open Sans Light" panose="020B0604020202020204" charset="0"/>
                <a:ea typeface="Open Sans Light" panose="020B0604020202020204" charset="0"/>
                <a:cs typeface="Open Sans Light" panose="020B0604020202020204" charset="0"/>
              </a:rPr>
              <a:t>: </a:t>
            </a:r>
            <a:r>
              <a:rPr lang="sl-SI" sz="1400" dirty="0" smtClean="0">
                <a:latin typeface="Open Sans Light" panose="020B0604020202020204" charset="0"/>
                <a:ea typeface="Open Sans Light" panose="020B0604020202020204" charset="0"/>
                <a:cs typeface="Open Sans Light" panose="020B0604020202020204" charset="0"/>
                <a:hlinkClick r:id="rId4"/>
              </a:rPr>
              <a:t>CIMES</a:t>
            </a:r>
            <a:endParaRPr lang="sl-SI" sz="1400" dirty="0">
              <a:latin typeface="Open Sans Light" panose="020B0604020202020204" charset="0"/>
              <a:ea typeface="Open Sans Light" panose="020B0604020202020204" charset="0"/>
              <a:cs typeface="Open Sans Light" panose="020B0604020202020204" charset="0"/>
            </a:endParaRPr>
          </a:p>
        </p:txBody>
      </p:sp>
      <p:pic>
        <p:nvPicPr>
          <p:cNvPr id="5" name="Picture 4"/>
          <p:cNvPicPr>
            <a:picLocks noChangeAspect="1"/>
          </p:cNvPicPr>
          <p:nvPr/>
        </p:nvPicPr>
        <p:blipFill>
          <a:blip r:embed="rId5"/>
          <a:stretch>
            <a:fillRect/>
          </a:stretch>
        </p:blipFill>
        <p:spPr>
          <a:xfrm>
            <a:off x="9380431" y="1415148"/>
            <a:ext cx="3438525" cy="638175"/>
          </a:xfrm>
          <a:prstGeom prst="rect">
            <a:avLst/>
          </a:prstGeom>
        </p:spPr>
      </p:pic>
    </p:spTree>
    <p:extLst>
      <p:ext uri="{BB962C8B-B14F-4D97-AF65-F5344CB8AC3E}">
        <p14:creationId xmlns:p14="http://schemas.microsoft.com/office/powerpoint/2010/main" val="370694047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1565" y="2125385"/>
            <a:ext cx="11037044" cy="425246"/>
          </a:xfrm>
        </p:spPr>
        <p:txBody>
          <a:bodyPr>
            <a:normAutofit fontScale="25000" lnSpcReduction="20000"/>
          </a:bodyPr>
          <a:lstStyle/>
          <a:p>
            <a:pPr marL="145161" indent="0">
              <a:spcBef>
                <a:spcPts val="1200"/>
              </a:spcBef>
              <a:spcAft>
                <a:spcPts val="600"/>
              </a:spcAft>
              <a:buNone/>
            </a:pPr>
            <a:r>
              <a:rPr lang="en-GB" sz="12800" dirty="0" smtClean="0"/>
              <a:t>Some research projects share research data through project websites</a:t>
            </a:r>
            <a:endParaRPr lang="sl-SI" sz="12800" dirty="0" smtClean="0"/>
          </a:p>
          <a:p>
            <a:pPr marL="145161" indent="0">
              <a:buNone/>
            </a:pPr>
            <a:endParaRPr lang="sl-SI" sz="12800" dirty="0"/>
          </a:p>
          <a:p>
            <a:pPr marL="145161" indent="0">
              <a:buNone/>
            </a:pPr>
            <a:endParaRPr lang="en-GB" sz="12800" dirty="0" smtClean="0"/>
          </a:p>
          <a:p>
            <a:pPr marL="145161" indent="0">
              <a:buNone/>
            </a:pPr>
            <a:endParaRPr lang="sl-SI" sz="12800" dirty="0" smtClean="0"/>
          </a:p>
          <a:p>
            <a:pPr marL="145161" indent="0">
              <a:buNone/>
            </a:pPr>
            <a:endParaRPr lang="sl-SI" dirty="0" smtClean="0"/>
          </a:p>
          <a:p>
            <a:pPr marL="145161" indent="0">
              <a:buNone/>
            </a:pPr>
            <a:r>
              <a:rPr lang="sl-SI" sz="8000" dirty="0" smtClean="0">
                <a:hlinkClick r:id="rId3"/>
              </a:rPr>
              <a:t>http://cwed2.org/</a:t>
            </a:r>
            <a:endParaRPr lang="sl-SI" sz="8000" dirty="0"/>
          </a:p>
          <a:p>
            <a:endParaRPr lang="sl-SI" dirty="0" smtClean="0"/>
          </a:p>
        </p:txBody>
      </p:sp>
      <p:sp>
        <p:nvSpPr>
          <p:cNvPr id="3" name="Title 2"/>
          <p:cNvSpPr>
            <a:spLocks noGrp="1"/>
          </p:cNvSpPr>
          <p:nvPr>
            <p:ph type="title"/>
          </p:nvPr>
        </p:nvSpPr>
        <p:spPr/>
        <p:txBody>
          <a:bodyPr>
            <a:normAutofit/>
          </a:bodyPr>
          <a:lstStyle/>
          <a:p>
            <a:r>
              <a:rPr lang="en-GB" sz="5200" dirty="0"/>
              <a:t>Direct from project websites</a:t>
            </a:r>
            <a:endParaRPr lang="sl-SI" sz="5200" dirty="0"/>
          </a:p>
        </p:txBody>
      </p:sp>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1641" y="2952966"/>
            <a:ext cx="8472288" cy="6065199"/>
          </a:xfrm>
          <a:prstGeom prst="rect">
            <a:avLst/>
          </a:prstGeom>
          <a:noFill/>
          <a:ln w="9525">
            <a:noFill/>
            <a:miter lim="800000"/>
            <a:headEnd/>
            <a:tailEnd/>
          </a:ln>
        </p:spPr>
      </p:pic>
    </p:spTree>
    <p:extLst>
      <p:ext uri="{BB962C8B-B14F-4D97-AF65-F5344CB8AC3E}">
        <p14:creationId xmlns:p14="http://schemas.microsoft.com/office/powerpoint/2010/main" val="273951290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83878" y="2524721"/>
            <a:ext cx="11579978" cy="2038841"/>
          </a:xfrm>
        </p:spPr>
        <p:txBody>
          <a:bodyPr/>
          <a:lstStyle/>
          <a:p>
            <a:pPr marL="145161" indent="0">
              <a:buNone/>
            </a:pPr>
            <a:r>
              <a:rPr lang="en-GB" sz="3600" dirty="0">
                <a:latin typeface="+mj-lt"/>
                <a:ea typeface="Open Sans Light" panose="020B0604020202020204" charset="0"/>
                <a:cs typeface="Open Sans Light" panose="020B0604020202020204" charset="0"/>
              </a:rPr>
              <a:t>Digital archives collecting, preserving and displaying datasets, related documentation and metadata. </a:t>
            </a:r>
          </a:p>
          <a:p>
            <a:pPr marL="145161" indent="0">
              <a:buNone/>
            </a:pPr>
            <a:endParaRPr lang="sl-SI" dirty="0">
              <a:latin typeface="+mj-lt"/>
            </a:endParaRPr>
          </a:p>
        </p:txBody>
      </p:sp>
      <p:sp>
        <p:nvSpPr>
          <p:cNvPr id="3" name="Title 2"/>
          <p:cNvSpPr>
            <a:spLocks noGrp="1"/>
          </p:cNvSpPr>
          <p:nvPr>
            <p:ph type="title"/>
          </p:nvPr>
        </p:nvSpPr>
        <p:spPr/>
        <p:txBody>
          <a:bodyPr/>
          <a:lstStyle/>
          <a:p>
            <a:pPr algn="ctr"/>
            <a:r>
              <a:rPr lang="en-GB" sz="5400" dirty="0" smtClean="0"/>
              <a:t>Data </a:t>
            </a:r>
            <a:r>
              <a:rPr lang="en-GB" sz="5400" dirty="0"/>
              <a:t>repositories </a:t>
            </a:r>
            <a:endParaRPr lang="sl-SI" sz="6000" dirty="0"/>
          </a:p>
        </p:txBody>
      </p:sp>
      <p:sp>
        <p:nvSpPr>
          <p:cNvPr id="4" name="Rectangle 3"/>
          <p:cNvSpPr/>
          <p:nvPr/>
        </p:nvSpPr>
        <p:spPr>
          <a:xfrm>
            <a:off x="3898815" y="4238305"/>
            <a:ext cx="4602543" cy="646331"/>
          </a:xfrm>
          <a:prstGeom prst="rect">
            <a:avLst/>
          </a:prstGeom>
        </p:spPr>
        <p:txBody>
          <a:bodyPr wrap="none">
            <a:spAutoFit/>
          </a:bodyPr>
          <a:lstStyle/>
          <a:p>
            <a:pPr algn="ctr">
              <a:defRPr/>
            </a:pPr>
            <a:r>
              <a:rPr lang="en-GB" sz="3600" b="1" dirty="0">
                <a:solidFill>
                  <a:schemeClr val="tx1"/>
                </a:solidFill>
                <a:latin typeface="+mj-lt"/>
                <a:ea typeface="Open Sans Light" panose="020B0604020202020204" charset="0"/>
                <a:cs typeface="Open Sans Light" panose="020B0604020202020204" charset="0"/>
              </a:rPr>
              <a:t>Types of repository</a:t>
            </a:r>
          </a:p>
        </p:txBody>
      </p:sp>
      <p:grpSp>
        <p:nvGrpSpPr>
          <p:cNvPr id="9" name="Group 8"/>
          <p:cNvGrpSpPr/>
          <p:nvPr/>
        </p:nvGrpSpPr>
        <p:grpSpPr>
          <a:xfrm>
            <a:off x="4610096" y="5205710"/>
            <a:ext cx="4043999" cy="2930508"/>
            <a:chOff x="3877542" y="0"/>
            <a:chExt cx="3366536" cy="2419351"/>
          </a:xfrm>
        </p:grpSpPr>
        <p:sp>
          <p:nvSpPr>
            <p:cNvPr id="10" name="Rounded Rectangle 9"/>
            <p:cNvSpPr/>
            <p:nvPr/>
          </p:nvSpPr>
          <p:spPr>
            <a:xfrm>
              <a:off x="3906521" y="0"/>
              <a:ext cx="3337557" cy="2419351"/>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ounded Rectangle 4"/>
            <p:cNvSpPr txBox="1"/>
            <p:nvPr/>
          </p:nvSpPr>
          <p:spPr>
            <a:xfrm>
              <a:off x="3877542" y="94788"/>
              <a:ext cx="3195837" cy="2277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3200" kern="1200" dirty="0" smtClean="0">
                  <a:latin typeface="Open Sans Light" panose="020B0604020202020204" charset="0"/>
                  <a:ea typeface="Open Sans Light" panose="020B0604020202020204" charset="0"/>
                  <a:cs typeface="Open Sans Light" panose="020B0604020202020204" charset="0"/>
                </a:rPr>
                <a:t>institutional research data repositories e.g. universities</a:t>
              </a:r>
              <a:endParaRPr lang="en-GB" sz="3200" kern="1200" dirty="0">
                <a:latin typeface="Open Sans Light" panose="020B0604020202020204" charset="0"/>
                <a:ea typeface="Open Sans Light" panose="020B0604020202020204" charset="0"/>
                <a:cs typeface="Open Sans Light" panose="020B0604020202020204" charset="0"/>
              </a:endParaRPr>
            </a:p>
          </p:txBody>
        </p:sp>
      </p:grpSp>
      <p:grpSp>
        <p:nvGrpSpPr>
          <p:cNvPr id="15" name="Group 14"/>
          <p:cNvGrpSpPr/>
          <p:nvPr/>
        </p:nvGrpSpPr>
        <p:grpSpPr>
          <a:xfrm>
            <a:off x="8838694" y="5205710"/>
            <a:ext cx="3725162" cy="2932450"/>
            <a:chOff x="7804788" y="0"/>
            <a:chExt cx="3337557" cy="2419351"/>
          </a:xfrm>
        </p:grpSpPr>
        <p:sp>
          <p:nvSpPr>
            <p:cNvPr id="16" name="Rounded Rectangle 15"/>
            <p:cNvSpPr/>
            <p:nvPr/>
          </p:nvSpPr>
          <p:spPr>
            <a:xfrm>
              <a:off x="7804788" y="0"/>
              <a:ext cx="3337557" cy="2419351"/>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Rounded Rectangle 4"/>
            <p:cNvSpPr txBox="1"/>
            <p:nvPr/>
          </p:nvSpPr>
          <p:spPr>
            <a:xfrm>
              <a:off x="7875648" y="70860"/>
              <a:ext cx="3195837" cy="2277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3200" kern="1200" dirty="0" smtClean="0">
                  <a:solidFill>
                    <a:schemeClr val="bg1"/>
                  </a:solidFill>
                  <a:latin typeface="Open Sans Light" panose="020B0604020202020204" charset="0"/>
                  <a:ea typeface="Open Sans Light" panose="020B0604020202020204" charset="0"/>
                  <a:cs typeface="Open Sans Light" panose="020B0604020202020204" charset="0"/>
                </a:rPr>
                <a:t>general purpose repositories  </a:t>
              </a:r>
              <a:r>
                <a:rPr lang="en-GB" sz="3200" u="none" kern="1200" dirty="0" smtClean="0">
                  <a:solidFill>
                    <a:schemeClr val="bg1"/>
                  </a:solidFill>
                  <a:latin typeface="Open Sans Light" panose="020B0604020202020204" charset="0"/>
                  <a:ea typeface="Open Sans Light" panose="020B0604020202020204" charset="0"/>
                  <a:cs typeface="Open Sans Light" panose="020B0604020202020204" charset="0"/>
                </a:rPr>
                <a:t>e.g. Zenodo, Figshare, Harvard </a:t>
              </a:r>
              <a:r>
                <a:rPr lang="en-GB" sz="3200" u="none" kern="1200" dirty="0" err="1" smtClean="0">
                  <a:solidFill>
                    <a:schemeClr val="bg1"/>
                  </a:solidFill>
                  <a:latin typeface="Open Sans Light" panose="020B0604020202020204" charset="0"/>
                  <a:ea typeface="Open Sans Light" panose="020B0604020202020204" charset="0"/>
                  <a:cs typeface="Open Sans Light" panose="020B0604020202020204" charset="0"/>
                </a:rPr>
                <a:t>Dataverse</a:t>
              </a:r>
              <a:r>
                <a:rPr lang="en-GB" sz="3200" kern="1200" dirty="0" smtClean="0">
                  <a:latin typeface="Open Sans Light" panose="020B0604020202020204" charset="0"/>
                  <a:ea typeface="Open Sans Light" panose="020B0604020202020204" charset="0"/>
                  <a:cs typeface="Open Sans Light" panose="020B0604020202020204" charset="0"/>
                </a:rPr>
                <a:t> </a:t>
              </a:r>
              <a:endParaRPr lang="en-GB" sz="3200" kern="1200" dirty="0">
                <a:latin typeface="Open Sans Light" panose="020B0604020202020204" charset="0"/>
                <a:ea typeface="Open Sans Light" panose="020B0604020202020204" charset="0"/>
                <a:cs typeface="Open Sans Light" panose="020B0604020202020204" charset="0"/>
              </a:endParaRPr>
            </a:p>
          </p:txBody>
        </p:sp>
      </p:grpSp>
      <p:grpSp>
        <p:nvGrpSpPr>
          <p:cNvPr id="18" name="Group 17"/>
          <p:cNvGrpSpPr/>
          <p:nvPr/>
        </p:nvGrpSpPr>
        <p:grpSpPr>
          <a:xfrm>
            <a:off x="146305" y="5220267"/>
            <a:ext cx="4299884" cy="2915951"/>
            <a:chOff x="8254" y="0"/>
            <a:chExt cx="3337557" cy="2419351"/>
          </a:xfrm>
        </p:grpSpPr>
        <p:sp>
          <p:nvSpPr>
            <p:cNvPr id="19" name="Rounded Rectangle 18"/>
            <p:cNvSpPr/>
            <p:nvPr/>
          </p:nvSpPr>
          <p:spPr>
            <a:xfrm>
              <a:off x="8254" y="0"/>
              <a:ext cx="3337557" cy="2419351"/>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Rounded Rectangle 4"/>
            <p:cNvSpPr txBox="1"/>
            <p:nvPr/>
          </p:nvSpPr>
          <p:spPr>
            <a:xfrm>
              <a:off x="79114" y="70860"/>
              <a:ext cx="3195837" cy="2277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3200" kern="1200" dirty="0" smtClean="0">
                  <a:latin typeface="Open Sans Light" panose="020B0604020202020204" charset="0"/>
                  <a:ea typeface="Open Sans Light" panose="020B0604020202020204" charset="0"/>
                  <a:cs typeface="Open Sans Light" panose="020B0604020202020204" charset="0"/>
                </a:rPr>
                <a:t>domain-specific trusted repositories (e.g. </a:t>
              </a:r>
              <a:r>
                <a:rPr lang="en-GB" sz="3200" u="none" kern="1200" dirty="0" smtClean="0">
                  <a:latin typeface="Open Sans Light" panose="020B0604020202020204" charset="0"/>
                  <a:ea typeface="Open Sans Light" panose="020B0604020202020204" charset="0"/>
                  <a:cs typeface="Open Sans Light" panose="020B0604020202020204" charset="0"/>
                </a:rPr>
                <a:t>CESSDA archives) - focus on high-quality data with a potential for reuse</a:t>
              </a:r>
            </a:p>
          </p:txBody>
        </p:sp>
      </p:grpSp>
    </p:spTree>
    <p:extLst>
      <p:ext uri="{BB962C8B-B14F-4D97-AF65-F5344CB8AC3E}">
        <p14:creationId xmlns:p14="http://schemas.microsoft.com/office/powerpoint/2010/main" val="391380983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1565" y="3858767"/>
            <a:ext cx="11037044" cy="438913"/>
          </a:xfrm>
        </p:spPr>
        <p:txBody>
          <a:bodyPr>
            <a:normAutofit fontScale="25000" lnSpcReduction="20000"/>
          </a:bodyPr>
          <a:lstStyle/>
          <a:p>
            <a:endParaRPr lang="sl-SI" dirty="0" smtClean="0"/>
          </a:p>
          <a:p>
            <a:endParaRPr lang="sl-SI" dirty="0"/>
          </a:p>
          <a:p>
            <a:pPr marL="145161" indent="0">
              <a:buNone/>
            </a:pPr>
            <a:endParaRPr lang="sl-SI" dirty="0" smtClean="0"/>
          </a:p>
          <a:p>
            <a:pPr marL="145161" indent="0">
              <a:buNone/>
            </a:pPr>
            <a:r>
              <a:rPr lang="en-GB" sz="12800" dirty="0" smtClean="0"/>
              <a:t>A </a:t>
            </a:r>
            <a:r>
              <a:rPr lang="en-GB" sz="12800" dirty="0"/>
              <a:t>registry of research data </a:t>
            </a:r>
            <a:r>
              <a:rPr lang="en-GB" sz="12800" dirty="0" smtClean="0"/>
              <a:t>repositories </a:t>
            </a:r>
            <a:endParaRPr lang="sl-SI" sz="12800" dirty="0" smtClean="0"/>
          </a:p>
          <a:p>
            <a:pPr marL="145161" indent="0">
              <a:buNone/>
            </a:pPr>
            <a:r>
              <a:rPr lang="en-US" sz="12800" kern="1200" dirty="0"/>
              <a:t>Search </a:t>
            </a:r>
          </a:p>
          <a:p>
            <a:r>
              <a:rPr lang="en-US" sz="12800" kern="1200" dirty="0"/>
              <a:t>by subject, content type and country</a:t>
            </a:r>
          </a:p>
          <a:p>
            <a:r>
              <a:rPr lang="en-US" sz="12800" kern="1200" dirty="0"/>
              <a:t>for data archives with a certificate (a </a:t>
            </a:r>
            <a:r>
              <a:rPr lang="en-US" sz="12800" kern="1200" dirty="0" smtClean="0"/>
              <a:t>trusted </a:t>
            </a:r>
            <a:r>
              <a:rPr lang="en-US" sz="12800" kern="1200" dirty="0"/>
              <a:t>repository), open access or for data sets that have a persistent </a:t>
            </a:r>
            <a:r>
              <a:rPr lang="en-US" sz="12800" kern="1200" dirty="0" smtClean="0"/>
              <a:t>identifier</a:t>
            </a:r>
            <a:endParaRPr lang="en-US" sz="12800" kern="1200" dirty="0"/>
          </a:p>
        </p:txBody>
      </p:sp>
      <p:pic>
        <p:nvPicPr>
          <p:cNvPr id="4" name="Picture 2" descr="re3data logo"/>
          <p:cNvPicPr>
            <a:picLocks noChangeAspect="1" noChangeArrowheads="1"/>
          </p:cNvPicPr>
          <p:nvPr/>
        </p:nvPicPr>
        <p:blipFill>
          <a:blip r:embed="rId3"/>
          <a:srcRect/>
          <a:stretch>
            <a:fillRect/>
          </a:stretch>
        </p:blipFill>
        <p:spPr bwMode="auto">
          <a:xfrm>
            <a:off x="3536448" y="567120"/>
            <a:ext cx="4757320" cy="1402447"/>
          </a:xfrm>
          <a:prstGeom prst="rect">
            <a:avLst/>
          </a:prstGeom>
          <a:noFill/>
          <a:ln w="9525">
            <a:noFill/>
            <a:miter lim="800000"/>
            <a:headEnd/>
            <a:tailEnd/>
          </a:ln>
        </p:spPr>
      </p:pic>
    </p:spTree>
    <p:extLst>
      <p:ext uri="{BB962C8B-B14F-4D97-AF65-F5344CB8AC3E}">
        <p14:creationId xmlns:p14="http://schemas.microsoft.com/office/powerpoint/2010/main" val="273504872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7280" y="101872"/>
            <a:ext cx="9875520" cy="8724115"/>
          </a:xfrm>
          <a:prstGeom prst="rect">
            <a:avLst/>
          </a:prstGeom>
        </p:spPr>
      </p:pic>
      <p:sp>
        <p:nvSpPr>
          <p:cNvPr id="5" name="Rectangle 4"/>
          <p:cNvSpPr/>
          <p:nvPr/>
        </p:nvSpPr>
        <p:spPr>
          <a:xfrm>
            <a:off x="9345551" y="8394896"/>
            <a:ext cx="3254497" cy="276999"/>
          </a:xfrm>
          <a:prstGeom prst="rect">
            <a:avLst/>
          </a:prstGeom>
        </p:spPr>
        <p:txBody>
          <a:bodyPr wrap="none">
            <a:spAutoFit/>
          </a:bodyPr>
          <a:lstStyle/>
          <a:p>
            <a:r>
              <a:rPr lang="en-GB" sz="1200" i="1" dirty="0"/>
              <a:t>CESSDA Training Working Group (2017)</a:t>
            </a:r>
            <a:endParaRPr lang="en-GB" sz="1200" dirty="0"/>
          </a:p>
        </p:txBody>
      </p:sp>
    </p:spTree>
    <p:extLst>
      <p:ext uri="{BB962C8B-B14F-4D97-AF65-F5344CB8AC3E}">
        <p14:creationId xmlns:p14="http://schemas.microsoft.com/office/powerpoint/2010/main" val="57937443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993391" y="2496211"/>
            <a:ext cx="9725217" cy="4998906"/>
          </a:xfrm>
        </p:spPr>
        <p:txBody>
          <a:bodyPr>
            <a:normAutofit/>
          </a:bodyPr>
          <a:lstStyle/>
          <a:p>
            <a:pPr marL="0" indent="0">
              <a:buNone/>
            </a:pPr>
            <a:r>
              <a:rPr lang="en-GB" sz="5200" b="1" dirty="0" smtClean="0">
                <a:solidFill>
                  <a:schemeClr val="tx1"/>
                </a:solidFill>
                <a:ea typeface="Open Sans" panose="020B0606030504020204" pitchFamily="34" charset="0"/>
                <a:cs typeface="Open Sans" panose="020B0606030504020204" pitchFamily="34" charset="0"/>
              </a:rPr>
              <a:t>Identify what you need</a:t>
            </a:r>
            <a:endParaRPr lang="en-GB" sz="5200" b="1" dirty="0">
              <a:solidFill>
                <a:schemeClr val="tx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90194968"/>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564" y="885494"/>
            <a:ext cx="12323236" cy="997079"/>
          </a:xfrm>
        </p:spPr>
        <p:txBody>
          <a:bodyPr>
            <a:normAutofit fontScale="90000"/>
          </a:bodyPr>
          <a:lstStyle/>
          <a:p>
            <a:r>
              <a:rPr lang="en-GB" dirty="0"/>
              <a:t>Four ways we can use archived data</a:t>
            </a:r>
            <a:endParaRPr lang="sl-SI" dirty="0"/>
          </a:p>
        </p:txBody>
      </p:sp>
      <p:sp>
        <p:nvSpPr>
          <p:cNvPr id="4" name="Block Arc 3"/>
          <p:cNvSpPr/>
          <p:nvPr/>
        </p:nvSpPr>
        <p:spPr>
          <a:xfrm>
            <a:off x="-4643275" y="1745170"/>
            <a:ext cx="6084888" cy="6084888"/>
          </a:xfrm>
          <a:prstGeom prst="blockArc">
            <a:avLst>
              <a:gd name="adj1" fmla="val 18900000"/>
              <a:gd name="adj2" fmla="val 2700000"/>
              <a:gd name="adj3" fmla="val 355"/>
            </a:avLst>
          </a:prstGeom>
        </p:spPr>
        <p:style>
          <a:lnRef idx="2">
            <a:schemeClr val="accent3">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9" name="Freeform 8"/>
          <p:cNvSpPr/>
          <p:nvPr/>
        </p:nvSpPr>
        <p:spPr>
          <a:xfrm>
            <a:off x="1203070" y="4787614"/>
            <a:ext cx="10812145" cy="868363"/>
          </a:xfrm>
          <a:custGeom>
            <a:avLst/>
            <a:gdLst>
              <a:gd name="connsiteX0" fmla="*/ 0 w 9729474"/>
              <a:gd name="connsiteY0" fmla="*/ 0 h 695189"/>
              <a:gd name="connsiteX1" fmla="*/ 9729474 w 9729474"/>
              <a:gd name="connsiteY1" fmla="*/ 0 h 695189"/>
              <a:gd name="connsiteX2" fmla="*/ 9729474 w 9729474"/>
              <a:gd name="connsiteY2" fmla="*/ 695189 h 695189"/>
              <a:gd name="connsiteX3" fmla="*/ 0 w 9729474"/>
              <a:gd name="connsiteY3" fmla="*/ 695189 h 695189"/>
              <a:gd name="connsiteX4" fmla="*/ 0 w 9729474"/>
              <a:gd name="connsiteY4" fmla="*/ 0 h 695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9474" h="695189">
                <a:moveTo>
                  <a:pt x="0" y="0"/>
                </a:moveTo>
                <a:lnTo>
                  <a:pt x="9729474" y="0"/>
                </a:lnTo>
                <a:lnTo>
                  <a:pt x="9729474" y="695189"/>
                </a:lnTo>
                <a:lnTo>
                  <a:pt x="0" y="695189"/>
                </a:lnTo>
                <a:lnTo>
                  <a:pt x="0" y="0"/>
                </a:lnTo>
                <a:close/>
              </a:path>
            </a:pathLst>
          </a:custGeom>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lIns="551806" tIns="48260" rIns="48260" bIns="48260" spcCol="1270" anchor="ctr"/>
          <a:lstStyle/>
          <a:p>
            <a:pPr defTabSz="844550" fontAlgn="auto">
              <a:lnSpc>
                <a:spcPct val="90000"/>
              </a:lnSpc>
              <a:spcAft>
                <a:spcPct val="35000"/>
              </a:spcAft>
              <a:defRPr/>
            </a:pPr>
            <a:r>
              <a:rPr lang="en-GB" sz="2400" dirty="0">
                <a:latin typeface="Open Sans Light" panose="020B0604020202020204" charset="0"/>
                <a:ea typeface="Open Sans Light" panose="020B0604020202020204" charset="0"/>
                <a:cs typeface="Open Sans Light" panose="020B0604020202020204" charset="0"/>
              </a:rPr>
              <a:t>Use of study design/methodology (e.g. data collection tools  (interview schedules &amp; survey questions) or sampling strategies)</a:t>
            </a:r>
          </a:p>
        </p:txBody>
      </p:sp>
      <p:sp>
        <p:nvSpPr>
          <p:cNvPr id="11" name="Freeform 10"/>
          <p:cNvSpPr/>
          <p:nvPr/>
        </p:nvSpPr>
        <p:spPr>
          <a:xfrm>
            <a:off x="804608" y="5830601"/>
            <a:ext cx="11210607" cy="868363"/>
          </a:xfrm>
          <a:custGeom>
            <a:avLst/>
            <a:gdLst>
              <a:gd name="connsiteX0" fmla="*/ 0 w 10128042"/>
              <a:gd name="connsiteY0" fmla="*/ 0 h 695189"/>
              <a:gd name="connsiteX1" fmla="*/ 10128042 w 10128042"/>
              <a:gd name="connsiteY1" fmla="*/ 0 h 695189"/>
              <a:gd name="connsiteX2" fmla="*/ 10128042 w 10128042"/>
              <a:gd name="connsiteY2" fmla="*/ 695189 h 695189"/>
              <a:gd name="connsiteX3" fmla="*/ 0 w 10128042"/>
              <a:gd name="connsiteY3" fmla="*/ 695189 h 695189"/>
              <a:gd name="connsiteX4" fmla="*/ 0 w 10128042"/>
              <a:gd name="connsiteY4" fmla="*/ 0 h 695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042" h="695189">
                <a:moveTo>
                  <a:pt x="0" y="0"/>
                </a:moveTo>
                <a:lnTo>
                  <a:pt x="10128042" y="0"/>
                </a:lnTo>
                <a:lnTo>
                  <a:pt x="10128042" y="695189"/>
                </a:lnTo>
                <a:lnTo>
                  <a:pt x="0" y="695189"/>
                </a:lnTo>
                <a:lnTo>
                  <a:pt x="0" y="0"/>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lIns="551806" tIns="48260" rIns="48260" bIns="48260" spcCol="1270" anchor="ctr"/>
          <a:lstStyle/>
          <a:p>
            <a:pPr defTabSz="844550" fontAlgn="auto">
              <a:lnSpc>
                <a:spcPct val="90000"/>
              </a:lnSpc>
              <a:spcAft>
                <a:spcPct val="35000"/>
              </a:spcAft>
              <a:defRPr/>
            </a:pPr>
            <a:r>
              <a:rPr lang="en-GB" sz="2400" dirty="0">
                <a:latin typeface="Open Sans Light" panose="020B0604020202020204" charset="0"/>
                <a:ea typeface="Open Sans Light" panose="020B0604020202020204" charset="0"/>
                <a:cs typeface="Open Sans Light" panose="020B0604020202020204" charset="0"/>
              </a:rPr>
              <a:t>Teaching : Subject-based or research methods, </a:t>
            </a:r>
          </a:p>
          <a:p>
            <a:pPr defTabSz="844550" fontAlgn="auto">
              <a:lnSpc>
                <a:spcPct val="90000"/>
              </a:lnSpc>
              <a:spcAft>
                <a:spcPct val="35000"/>
              </a:spcAft>
              <a:defRPr/>
            </a:pPr>
            <a:r>
              <a:rPr lang="en-GB" sz="2400" dirty="0">
                <a:latin typeface="Open Sans Light" panose="020B0604020202020204" charset="0"/>
                <a:ea typeface="Open Sans Light" panose="020B0604020202020204" charset="0"/>
                <a:cs typeface="Open Sans Light" panose="020B0604020202020204" charset="0"/>
              </a:rPr>
              <a:t>Datasets made for training purposes – e.g. easySHARE</a:t>
            </a:r>
          </a:p>
        </p:txBody>
      </p:sp>
      <p:sp>
        <p:nvSpPr>
          <p:cNvPr id="13" name="Freeform 12"/>
          <p:cNvSpPr/>
          <p:nvPr/>
        </p:nvSpPr>
        <p:spPr>
          <a:xfrm>
            <a:off x="871283" y="2701639"/>
            <a:ext cx="11143933" cy="868363"/>
          </a:xfrm>
          <a:custGeom>
            <a:avLst/>
            <a:gdLst>
              <a:gd name="connsiteX0" fmla="*/ 0 w 10128042"/>
              <a:gd name="connsiteY0" fmla="*/ 0 h 695189"/>
              <a:gd name="connsiteX1" fmla="*/ 10128042 w 10128042"/>
              <a:gd name="connsiteY1" fmla="*/ 0 h 695189"/>
              <a:gd name="connsiteX2" fmla="*/ 10128042 w 10128042"/>
              <a:gd name="connsiteY2" fmla="*/ 695189 h 695189"/>
              <a:gd name="connsiteX3" fmla="*/ 0 w 10128042"/>
              <a:gd name="connsiteY3" fmla="*/ 695189 h 695189"/>
              <a:gd name="connsiteX4" fmla="*/ 0 w 10128042"/>
              <a:gd name="connsiteY4" fmla="*/ 0 h 695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042" h="695189">
                <a:moveTo>
                  <a:pt x="0" y="0"/>
                </a:moveTo>
                <a:lnTo>
                  <a:pt x="10128042" y="0"/>
                </a:lnTo>
                <a:lnTo>
                  <a:pt x="10128042" y="695189"/>
                </a:lnTo>
                <a:lnTo>
                  <a:pt x="0" y="69518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551806" tIns="48260" rIns="48260" bIns="48260" spcCol="1270" anchor="ctr"/>
          <a:lstStyle/>
          <a:p>
            <a:pPr defTabSz="844550" fontAlgn="auto">
              <a:lnSpc>
                <a:spcPct val="90000"/>
              </a:lnSpc>
              <a:spcAft>
                <a:spcPct val="35000"/>
              </a:spcAft>
              <a:defRPr/>
            </a:pPr>
            <a:r>
              <a:rPr lang="en-GB" sz="2400" dirty="0">
                <a:latin typeface="Open Sans Light" panose="020B0604020202020204" charset="0"/>
                <a:ea typeface="Open Sans Light" panose="020B0604020202020204" charset="0"/>
                <a:cs typeface="Open Sans Light" panose="020B0604020202020204" charset="0"/>
              </a:rPr>
              <a:t>New analysis: one or multiple data sources e.g. combine micro and macro, just secondary data or secondary data combined with primary data</a:t>
            </a:r>
          </a:p>
        </p:txBody>
      </p:sp>
      <p:sp>
        <p:nvSpPr>
          <p:cNvPr id="14" name="Oval 13"/>
          <p:cNvSpPr/>
          <p:nvPr/>
        </p:nvSpPr>
        <p:spPr>
          <a:xfrm>
            <a:off x="437896" y="2572852"/>
            <a:ext cx="899804" cy="1084462"/>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1284171" y="3794808"/>
            <a:ext cx="10731044" cy="868363"/>
          </a:xfrm>
          <a:custGeom>
            <a:avLst/>
            <a:gdLst>
              <a:gd name="connsiteX0" fmla="*/ 0 w 9729474"/>
              <a:gd name="connsiteY0" fmla="*/ 0 h 695189"/>
              <a:gd name="connsiteX1" fmla="*/ 9729474 w 9729474"/>
              <a:gd name="connsiteY1" fmla="*/ 0 h 695189"/>
              <a:gd name="connsiteX2" fmla="*/ 9729474 w 9729474"/>
              <a:gd name="connsiteY2" fmla="*/ 695189 h 695189"/>
              <a:gd name="connsiteX3" fmla="*/ 0 w 9729474"/>
              <a:gd name="connsiteY3" fmla="*/ 695189 h 695189"/>
              <a:gd name="connsiteX4" fmla="*/ 0 w 9729474"/>
              <a:gd name="connsiteY4" fmla="*/ 0 h 695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9474" h="695189">
                <a:moveTo>
                  <a:pt x="0" y="0"/>
                </a:moveTo>
                <a:lnTo>
                  <a:pt x="9729474" y="0"/>
                </a:lnTo>
                <a:lnTo>
                  <a:pt x="9729474" y="695189"/>
                </a:lnTo>
                <a:lnTo>
                  <a:pt x="0" y="695189"/>
                </a:lnTo>
                <a:lnTo>
                  <a:pt x="0" y="0"/>
                </a:lnTo>
                <a:close/>
              </a:path>
            </a:pathLst>
          </a:cu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lIns="551806" tIns="48260" rIns="48260" bIns="48260" spcCol="1270" anchor="ctr"/>
          <a:lstStyle/>
          <a:p>
            <a:pPr defTabSz="844550" fontAlgn="auto">
              <a:lnSpc>
                <a:spcPct val="90000"/>
              </a:lnSpc>
              <a:spcAft>
                <a:spcPct val="35000"/>
              </a:spcAft>
              <a:defRPr/>
            </a:pPr>
            <a:r>
              <a:rPr lang="en-GB" sz="2400" dirty="0">
                <a:latin typeface="Open Sans Light" panose="020B0604020202020204" charset="0"/>
                <a:ea typeface="Open Sans Light" panose="020B0604020202020204" charset="0"/>
                <a:cs typeface="Open Sans Light" panose="020B0604020202020204" charset="0"/>
              </a:rPr>
              <a:t>Replication </a:t>
            </a:r>
          </a:p>
        </p:txBody>
      </p:sp>
      <p:sp>
        <p:nvSpPr>
          <p:cNvPr id="16" name="Oval 15"/>
          <p:cNvSpPr/>
          <p:nvPr/>
        </p:nvSpPr>
        <p:spPr>
          <a:xfrm>
            <a:off x="836358" y="3615839"/>
            <a:ext cx="899803" cy="1084463"/>
          </a:xfrm>
          <a:prstGeom prst="ellipse">
            <a:avLst/>
          </a:prstGeom>
        </p:spPr>
        <p:style>
          <a:lnRef idx="2">
            <a:schemeClr val="accent2">
              <a:hueOff val="-485121"/>
              <a:satOff val="-27976"/>
              <a:lumOff val="287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Oval 16"/>
          <p:cNvSpPr/>
          <p:nvPr/>
        </p:nvSpPr>
        <p:spPr>
          <a:xfrm>
            <a:off x="836358" y="4658827"/>
            <a:ext cx="899803" cy="1084462"/>
          </a:xfrm>
          <a:prstGeom prst="ellipse">
            <a:avLst/>
          </a:prstGeom>
        </p:spPr>
        <p:style>
          <a:lnRef idx="2">
            <a:schemeClr val="accent2">
              <a:hueOff val="-970242"/>
              <a:satOff val="-55952"/>
              <a:lumOff val="575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Oval 17"/>
          <p:cNvSpPr/>
          <p:nvPr/>
        </p:nvSpPr>
        <p:spPr>
          <a:xfrm>
            <a:off x="437896" y="5701814"/>
            <a:ext cx="899804" cy="1084463"/>
          </a:xfrm>
          <a:prstGeom prst="ellipse">
            <a:avLst/>
          </a:prstGeom>
        </p:spPr>
        <p:style>
          <a:lnRef idx="2">
            <a:schemeClr val="accent2">
              <a:hueOff val="-1455363"/>
              <a:satOff val="-83928"/>
              <a:lumOff val="862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9281776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Identifying data needs</a:t>
            </a:r>
            <a:endParaRPr lang="sl-SI" dirty="0"/>
          </a:p>
        </p:txBody>
      </p:sp>
      <p:sp>
        <p:nvSpPr>
          <p:cNvPr id="4" name="Freeform 3"/>
          <p:cNvSpPr/>
          <p:nvPr/>
        </p:nvSpPr>
        <p:spPr>
          <a:xfrm>
            <a:off x="409787" y="2296161"/>
            <a:ext cx="5239173" cy="1691075"/>
          </a:xfrm>
          <a:custGeom>
            <a:avLst/>
            <a:gdLst>
              <a:gd name="connsiteX0" fmla="*/ 0 w 3976870"/>
              <a:gd name="connsiteY0" fmla="*/ 0 h 1188000"/>
              <a:gd name="connsiteX1" fmla="*/ 3382870 w 3976870"/>
              <a:gd name="connsiteY1" fmla="*/ 0 h 1188000"/>
              <a:gd name="connsiteX2" fmla="*/ 3976870 w 3976870"/>
              <a:gd name="connsiteY2" fmla="*/ 594000 h 1188000"/>
              <a:gd name="connsiteX3" fmla="*/ 3382870 w 3976870"/>
              <a:gd name="connsiteY3" fmla="*/ 1188000 h 1188000"/>
              <a:gd name="connsiteX4" fmla="*/ 0 w 3976870"/>
              <a:gd name="connsiteY4" fmla="*/ 1188000 h 1188000"/>
              <a:gd name="connsiteX5" fmla="*/ 594000 w 3976870"/>
              <a:gd name="connsiteY5" fmla="*/ 594000 h 1188000"/>
              <a:gd name="connsiteX6" fmla="*/ 0 w 3976870"/>
              <a:gd name="connsiteY6" fmla="*/ 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6870" h="1188000">
                <a:moveTo>
                  <a:pt x="0" y="0"/>
                </a:moveTo>
                <a:lnTo>
                  <a:pt x="3382870" y="0"/>
                </a:lnTo>
                <a:lnTo>
                  <a:pt x="3976870" y="594000"/>
                </a:lnTo>
                <a:lnTo>
                  <a:pt x="3382870" y="1188000"/>
                </a:lnTo>
                <a:lnTo>
                  <a:pt x="0" y="1188000"/>
                </a:lnTo>
                <a:lnTo>
                  <a:pt x="594000" y="59400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814730" tIns="35046" rIns="744638" bIns="35046" spcCol="1517" anchor="ctr"/>
          <a:lstStyle/>
          <a:p>
            <a:pPr algn="ctr" defTabSz="1168199">
              <a:lnSpc>
                <a:spcPct val="90000"/>
              </a:lnSpc>
              <a:spcAft>
                <a:spcPct val="35000"/>
              </a:spcAft>
              <a:defRP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Research Question</a:t>
            </a:r>
          </a:p>
        </p:txBody>
      </p:sp>
      <p:sp>
        <p:nvSpPr>
          <p:cNvPr id="5" name="Freeform 4"/>
          <p:cNvSpPr/>
          <p:nvPr/>
        </p:nvSpPr>
        <p:spPr>
          <a:xfrm>
            <a:off x="409787" y="4352995"/>
            <a:ext cx="5239173" cy="1688818"/>
          </a:xfrm>
          <a:custGeom>
            <a:avLst/>
            <a:gdLst>
              <a:gd name="connsiteX0" fmla="*/ 0 w 3976870"/>
              <a:gd name="connsiteY0" fmla="*/ 0 h 1188000"/>
              <a:gd name="connsiteX1" fmla="*/ 3382870 w 3976870"/>
              <a:gd name="connsiteY1" fmla="*/ 0 h 1188000"/>
              <a:gd name="connsiteX2" fmla="*/ 3976870 w 3976870"/>
              <a:gd name="connsiteY2" fmla="*/ 594000 h 1188000"/>
              <a:gd name="connsiteX3" fmla="*/ 3382870 w 3976870"/>
              <a:gd name="connsiteY3" fmla="*/ 1188000 h 1188000"/>
              <a:gd name="connsiteX4" fmla="*/ 0 w 3976870"/>
              <a:gd name="connsiteY4" fmla="*/ 1188000 h 1188000"/>
              <a:gd name="connsiteX5" fmla="*/ 594000 w 3976870"/>
              <a:gd name="connsiteY5" fmla="*/ 594000 h 1188000"/>
              <a:gd name="connsiteX6" fmla="*/ 0 w 3976870"/>
              <a:gd name="connsiteY6" fmla="*/ 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6870" h="1188000">
                <a:moveTo>
                  <a:pt x="0" y="0"/>
                </a:moveTo>
                <a:lnTo>
                  <a:pt x="3382870" y="0"/>
                </a:lnTo>
                <a:lnTo>
                  <a:pt x="3976870" y="594000"/>
                </a:lnTo>
                <a:lnTo>
                  <a:pt x="3382870" y="1188000"/>
                </a:lnTo>
                <a:lnTo>
                  <a:pt x="0" y="1188000"/>
                </a:lnTo>
                <a:lnTo>
                  <a:pt x="594000" y="59400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814730" tIns="35046" rIns="744638" bIns="35046" spcCol="1517" anchor="ctr"/>
          <a:lstStyle/>
          <a:p>
            <a:pPr algn="ctr" defTabSz="1168199">
              <a:lnSpc>
                <a:spcPct val="90000"/>
              </a:lnSpc>
              <a:spcAft>
                <a:spcPct val="35000"/>
              </a:spcAft>
              <a:defRP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Key concepts</a:t>
            </a:r>
          </a:p>
        </p:txBody>
      </p:sp>
      <p:sp>
        <p:nvSpPr>
          <p:cNvPr id="6" name="Freeform 5"/>
          <p:cNvSpPr/>
          <p:nvPr/>
        </p:nvSpPr>
        <p:spPr>
          <a:xfrm>
            <a:off x="409787" y="6328552"/>
            <a:ext cx="4546261" cy="2465493"/>
          </a:xfrm>
          <a:custGeom>
            <a:avLst/>
            <a:gdLst>
              <a:gd name="connsiteX0" fmla="*/ 0 w 3181496"/>
              <a:gd name="connsiteY0" fmla="*/ 0 h 1732500"/>
              <a:gd name="connsiteX1" fmla="*/ 3181496 w 3181496"/>
              <a:gd name="connsiteY1" fmla="*/ 0 h 1732500"/>
              <a:gd name="connsiteX2" fmla="*/ 3181496 w 3181496"/>
              <a:gd name="connsiteY2" fmla="*/ 1732500 h 1732500"/>
              <a:gd name="connsiteX3" fmla="*/ 0 w 3181496"/>
              <a:gd name="connsiteY3" fmla="*/ 1732500 h 1732500"/>
              <a:gd name="connsiteX4" fmla="*/ 0 w 3181496"/>
              <a:gd name="connsiteY4" fmla="*/ 0 h 173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496" h="1732500">
                <a:moveTo>
                  <a:pt x="0" y="0"/>
                </a:moveTo>
                <a:lnTo>
                  <a:pt x="3181496" y="0"/>
                </a:lnTo>
                <a:lnTo>
                  <a:pt x="3181496" y="1732500"/>
                </a:lnTo>
                <a:lnTo>
                  <a:pt x="0" y="1732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517"/>
          <a:lstStyle/>
          <a:p>
            <a:pPr marL="584200" lvl="1" indent="-584200" defTabSz="975390">
              <a:lnSpc>
                <a:spcPct val="70000"/>
              </a:lnSpc>
              <a:spcBef>
                <a:spcPts val="1067"/>
              </a:spcBef>
              <a:spcAft>
                <a:spcPct val="15000"/>
              </a:spcAft>
              <a:buSzPct val="73000"/>
              <a:buBlip>
                <a:blip r:embed="rId3"/>
              </a:buBlip>
              <a:defRPr/>
            </a:pPr>
            <a:r>
              <a:rPr lang="en-GB" sz="3200" kern="1200" dirty="0">
                <a:solidFill>
                  <a:schemeClr val="tx1"/>
                </a:solidFill>
                <a:latin typeface="Open Sans" panose="020B0606030504020204" pitchFamily="34" charset="0"/>
              </a:rPr>
              <a:t>Key features</a:t>
            </a:r>
          </a:p>
          <a:p>
            <a:pPr marL="584200" lvl="1" indent="-584200" defTabSz="975390">
              <a:lnSpc>
                <a:spcPct val="70000"/>
              </a:lnSpc>
              <a:spcBef>
                <a:spcPts val="1067"/>
              </a:spcBef>
              <a:spcAft>
                <a:spcPct val="15000"/>
              </a:spcAft>
              <a:buSzPct val="73000"/>
              <a:buBlip>
                <a:blip r:embed="rId3"/>
              </a:buBlip>
              <a:defRPr/>
            </a:pPr>
            <a:r>
              <a:rPr lang="en-GB" sz="3200" kern="1200" dirty="0">
                <a:solidFill>
                  <a:schemeClr val="tx1"/>
                </a:solidFill>
                <a:latin typeface="Open Sans" panose="020B0606030504020204" pitchFamily="34" charset="0"/>
              </a:rPr>
              <a:t>Multidimensional</a:t>
            </a:r>
          </a:p>
          <a:p>
            <a:pPr marL="584200" lvl="1" indent="-584200" defTabSz="975390">
              <a:lnSpc>
                <a:spcPct val="70000"/>
              </a:lnSpc>
              <a:spcBef>
                <a:spcPts val="1067"/>
              </a:spcBef>
              <a:spcAft>
                <a:spcPct val="15000"/>
              </a:spcAft>
              <a:buSzPct val="73000"/>
              <a:buBlip>
                <a:blip r:embed="rId3"/>
              </a:buBlip>
              <a:defRPr/>
            </a:pPr>
            <a:r>
              <a:rPr lang="en-GB" sz="3200" kern="1200" dirty="0">
                <a:solidFill>
                  <a:schemeClr val="tx1"/>
                </a:solidFill>
                <a:latin typeface="Open Sans" panose="020B0606030504020204" pitchFamily="34" charset="0"/>
              </a:rPr>
              <a:t>Groups of people</a:t>
            </a:r>
          </a:p>
          <a:p>
            <a:pPr marL="584200" lvl="1" indent="-584200" defTabSz="975390">
              <a:lnSpc>
                <a:spcPct val="70000"/>
              </a:lnSpc>
              <a:spcBef>
                <a:spcPts val="1067"/>
              </a:spcBef>
              <a:spcAft>
                <a:spcPct val="15000"/>
              </a:spcAft>
              <a:buSzPct val="73000"/>
              <a:buBlip>
                <a:blip r:embed="rId3"/>
              </a:buBlip>
              <a:defRPr/>
            </a:pPr>
            <a:r>
              <a:rPr lang="en-GB" sz="3200" kern="1200" dirty="0">
                <a:solidFill>
                  <a:schemeClr val="tx1"/>
                </a:solidFill>
                <a:latin typeface="Open Sans" panose="020B0606030504020204" pitchFamily="34" charset="0"/>
              </a:rPr>
              <a:t>Dependent/ independent variables</a:t>
            </a:r>
          </a:p>
        </p:txBody>
      </p:sp>
      <p:sp>
        <p:nvSpPr>
          <p:cNvPr id="7" name="Freeform 6"/>
          <p:cNvSpPr/>
          <p:nvPr/>
        </p:nvSpPr>
        <p:spPr>
          <a:xfrm>
            <a:off x="5648960" y="4352995"/>
            <a:ext cx="6177280" cy="1688818"/>
          </a:xfrm>
          <a:custGeom>
            <a:avLst/>
            <a:gdLst>
              <a:gd name="connsiteX0" fmla="*/ 0 w 3976870"/>
              <a:gd name="connsiteY0" fmla="*/ 0 h 1188000"/>
              <a:gd name="connsiteX1" fmla="*/ 3382870 w 3976870"/>
              <a:gd name="connsiteY1" fmla="*/ 0 h 1188000"/>
              <a:gd name="connsiteX2" fmla="*/ 3976870 w 3976870"/>
              <a:gd name="connsiteY2" fmla="*/ 594000 h 1188000"/>
              <a:gd name="connsiteX3" fmla="*/ 3382870 w 3976870"/>
              <a:gd name="connsiteY3" fmla="*/ 1188000 h 1188000"/>
              <a:gd name="connsiteX4" fmla="*/ 0 w 3976870"/>
              <a:gd name="connsiteY4" fmla="*/ 1188000 h 1188000"/>
              <a:gd name="connsiteX5" fmla="*/ 594000 w 3976870"/>
              <a:gd name="connsiteY5" fmla="*/ 594000 h 1188000"/>
              <a:gd name="connsiteX6" fmla="*/ 0 w 3976870"/>
              <a:gd name="connsiteY6" fmla="*/ 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6870" h="1188000">
                <a:moveTo>
                  <a:pt x="0" y="0"/>
                </a:moveTo>
                <a:lnTo>
                  <a:pt x="3382870" y="0"/>
                </a:lnTo>
                <a:lnTo>
                  <a:pt x="3976870" y="594000"/>
                </a:lnTo>
                <a:lnTo>
                  <a:pt x="3382870" y="1188000"/>
                </a:lnTo>
                <a:lnTo>
                  <a:pt x="0" y="1188000"/>
                </a:lnTo>
                <a:lnTo>
                  <a:pt x="594000" y="59400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814730" tIns="35046" rIns="744638" bIns="35046" spcCol="1517" anchor="ctr"/>
          <a:lstStyle/>
          <a:p>
            <a:pPr algn="ctr" defTabSz="1168199">
              <a:lnSpc>
                <a:spcPct val="90000"/>
              </a:lnSpc>
              <a:spcAft>
                <a:spcPct val="35000"/>
              </a:spcAft>
              <a:defRP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to operationalise?</a:t>
            </a:r>
          </a:p>
          <a:p>
            <a:pPr algn="ctr" defTabSz="1168199">
              <a:lnSpc>
                <a:spcPct val="90000"/>
              </a:lnSpc>
              <a:spcAft>
                <a:spcPct val="35000"/>
              </a:spcAft>
              <a:defRPr/>
            </a:pPr>
            <a:r>
              <a:rPr lang="en-GB" sz="1900" dirty="0">
                <a:solidFill>
                  <a:schemeClr val="tx1"/>
                </a:solidFill>
                <a:latin typeface="Open Sans" panose="020B0606030504020204" pitchFamily="34" charset="0"/>
                <a:ea typeface="Open Sans" panose="020B0606030504020204" pitchFamily="34" charset="0"/>
                <a:cs typeface="Open Sans" panose="020B0606030504020204" pitchFamily="34" charset="0"/>
              </a:rPr>
              <a:t>(concepts can be complex and difficult to measure)</a:t>
            </a:r>
          </a:p>
        </p:txBody>
      </p:sp>
      <p:sp>
        <p:nvSpPr>
          <p:cNvPr id="8" name="Freeform 7"/>
          <p:cNvSpPr/>
          <p:nvPr/>
        </p:nvSpPr>
        <p:spPr>
          <a:xfrm>
            <a:off x="5248656" y="6328552"/>
            <a:ext cx="7471665" cy="3072835"/>
          </a:xfrm>
          <a:custGeom>
            <a:avLst/>
            <a:gdLst>
              <a:gd name="connsiteX0" fmla="*/ 0 w 3181496"/>
              <a:gd name="connsiteY0" fmla="*/ 0 h 1732500"/>
              <a:gd name="connsiteX1" fmla="*/ 3181496 w 3181496"/>
              <a:gd name="connsiteY1" fmla="*/ 0 h 1732500"/>
              <a:gd name="connsiteX2" fmla="*/ 3181496 w 3181496"/>
              <a:gd name="connsiteY2" fmla="*/ 1732500 h 1732500"/>
              <a:gd name="connsiteX3" fmla="*/ 0 w 3181496"/>
              <a:gd name="connsiteY3" fmla="*/ 1732500 h 1732500"/>
              <a:gd name="connsiteX4" fmla="*/ 0 w 3181496"/>
              <a:gd name="connsiteY4" fmla="*/ 0 h 173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496" h="1732500">
                <a:moveTo>
                  <a:pt x="0" y="0"/>
                </a:moveTo>
                <a:lnTo>
                  <a:pt x="3181496" y="0"/>
                </a:lnTo>
                <a:lnTo>
                  <a:pt x="3181496" y="1732500"/>
                </a:lnTo>
                <a:lnTo>
                  <a:pt x="0" y="1732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517"/>
          <a:lstStyle/>
          <a:p>
            <a:pPr marL="584200" lvl="1" indent="-584200" defTabSz="975390">
              <a:lnSpc>
                <a:spcPct val="70000"/>
              </a:lnSpc>
              <a:spcBef>
                <a:spcPts val="1067"/>
              </a:spcBef>
              <a:spcAft>
                <a:spcPct val="15000"/>
              </a:spcAft>
              <a:buSzPct val="73000"/>
              <a:buBlip>
                <a:blip r:embed="rId3"/>
              </a:buBlip>
              <a:defRPr/>
            </a:pPr>
            <a:r>
              <a:rPr lang="en-GB" sz="3200" kern="1200" dirty="0" smtClean="0">
                <a:solidFill>
                  <a:schemeClr val="tx1"/>
                </a:solidFill>
                <a:latin typeface="Open Sans" panose="020B0606030504020204" pitchFamily="34" charset="0"/>
              </a:rPr>
              <a:t>What variables/multiple variables?</a:t>
            </a:r>
          </a:p>
          <a:p>
            <a:pPr marL="584200" lvl="1" indent="-584200" defTabSz="975390">
              <a:lnSpc>
                <a:spcPct val="70000"/>
              </a:lnSpc>
              <a:spcBef>
                <a:spcPts val="1067"/>
              </a:spcBef>
              <a:spcAft>
                <a:spcPct val="15000"/>
              </a:spcAft>
              <a:buSzPct val="73000"/>
              <a:buBlip>
                <a:blip r:embed="rId3"/>
              </a:buBlip>
              <a:defRPr/>
            </a:pPr>
            <a:r>
              <a:rPr lang="en-GB" sz="3200" kern="1200" dirty="0" smtClean="0">
                <a:solidFill>
                  <a:schemeClr val="tx1"/>
                </a:solidFill>
                <a:latin typeface="Open Sans" panose="020B0606030504020204" pitchFamily="34" charset="0"/>
              </a:rPr>
              <a:t>Comparable/established measures (e.g. Schwarz Human Values)</a:t>
            </a:r>
            <a:endParaRPr lang="en-GB" sz="3200" kern="1200" dirty="0">
              <a:solidFill>
                <a:schemeClr val="tx1"/>
              </a:solidFill>
              <a:latin typeface="Open Sans" panose="020B0606030504020204" pitchFamily="34" charset="0"/>
            </a:endParaRPr>
          </a:p>
        </p:txBody>
      </p:sp>
      <p:sp>
        <p:nvSpPr>
          <p:cNvPr id="9" name="Freeform 8"/>
          <p:cNvSpPr/>
          <p:nvPr/>
        </p:nvSpPr>
        <p:spPr>
          <a:xfrm>
            <a:off x="5801361" y="2691272"/>
            <a:ext cx="6918960" cy="2463236"/>
          </a:xfrm>
          <a:custGeom>
            <a:avLst/>
            <a:gdLst>
              <a:gd name="connsiteX0" fmla="*/ 0 w 3181496"/>
              <a:gd name="connsiteY0" fmla="*/ 0 h 1732500"/>
              <a:gd name="connsiteX1" fmla="*/ 3181496 w 3181496"/>
              <a:gd name="connsiteY1" fmla="*/ 0 h 1732500"/>
              <a:gd name="connsiteX2" fmla="*/ 3181496 w 3181496"/>
              <a:gd name="connsiteY2" fmla="*/ 1732500 h 1732500"/>
              <a:gd name="connsiteX3" fmla="*/ 0 w 3181496"/>
              <a:gd name="connsiteY3" fmla="*/ 1732500 h 1732500"/>
              <a:gd name="connsiteX4" fmla="*/ 0 w 3181496"/>
              <a:gd name="connsiteY4" fmla="*/ 0 h 173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496" h="1732500">
                <a:moveTo>
                  <a:pt x="0" y="0"/>
                </a:moveTo>
                <a:lnTo>
                  <a:pt x="3181496" y="0"/>
                </a:lnTo>
                <a:lnTo>
                  <a:pt x="3181496" y="1732500"/>
                </a:lnTo>
                <a:lnTo>
                  <a:pt x="0" y="1732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517"/>
          <a:lstStyle/>
          <a:p>
            <a:pPr marL="273086" lvl="1" indent="-273086" defTabSz="1168199">
              <a:lnSpc>
                <a:spcPct val="90000"/>
              </a:lnSpc>
              <a:spcAft>
                <a:spcPct val="15000"/>
              </a:spcAft>
              <a:buFontTx/>
              <a:buChar char="••"/>
              <a:defRPr/>
            </a:pPr>
            <a:r>
              <a:rPr lang="en-GB" sz="3200" dirty="0">
                <a:latin typeface="Open Sans" panose="020B0606030504020204" pitchFamily="34" charset="0"/>
                <a:ea typeface="Open Sans" panose="020B0606030504020204" pitchFamily="34" charset="0"/>
                <a:cs typeface="Open Sans" panose="020B0606030504020204" pitchFamily="34" charset="0"/>
              </a:rPr>
              <a:t>What is the ideal dataset for addressing this question?</a:t>
            </a:r>
          </a:p>
          <a:p>
            <a:pPr lvl="1" algn="r" defTabSz="1168199">
              <a:lnSpc>
                <a:spcPct val="90000"/>
              </a:lnSpc>
              <a:spcAft>
                <a:spcPct val="15000"/>
              </a:spcAft>
              <a:defRPr/>
            </a:pPr>
            <a:r>
              <a:rPr lang="en-GB" sz="3200" dirty="0">
                <a:latin typeface="Open Sans" panose="020B0606030504020204" pitchFamily="34" charset="0"/>
                <a:ea typeface="Open Sans" panose="020B0606030504020204" pitchFamily="34" charset="0"/>
                <a:cs typeface="Open Sans" panose="020B0606030504020204" pitchFamily="34" charset="0"/>
              </a:rPr>
              <a:t>(Compromises needed in reality</a:t>
            </a:r>
            <a:r>
              <a:rPr lang="en-GB" sz="2900" dirty="0">
                <a:latin typeface="Open Sans Light" panose="020B0604020202020204" charset="0"/>
                <a:ea typeface="Open Sans Light" panose="020B0604020202020204" charset="0"/>
                <a:cs typeface="Open Sans Light" panose="020B0604020202020204" charset="0"/>
              </a:rPr>
              <a:t>)</a:t>
            </a:r>
          </a:p>
        </p:txBody>
      </p:sp>
    </p:spTree>
    <p:extLst>
      <p:ext uri="{BB962C8B-B14F-4D97-AF65-F5344CB8AC3E}">
        <p14:creationId xmlns:p14="http://schemas.microsoft.com/office/powerpoint/2010/main" val="383032274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Identifying data needs</a:t>
            </a:r>
            <a:endParaRPr lang="sl-SI" dirty="0"/>
          </a:p>
        </p:txBody>
      </p:sp>
      <p:sp>
        <p:nvSpPr>
          <p:cNvPr id="4" name="Freeform 3"/>
          <p:cNvSpPr/>
          <p:nvPr/>
        </p:nvSpPr>
        <p:spPr>
          <a:xfrm>
            <a:off x="270002" y="2706497"/>
            <a:ext cx="2808965" cy="1331168"/>
          </a:xfrm>
          <a:custGeom>
            <a:avLst/>
            <a:gdLst>
              <a:gd name="connsiteX0" fmla="*/ 0 w 2506019"/>
              <a:gd name="connsiteY0" fmla="*/ 0 h 1002407"/>
              <a:gd name="connsiteX1" fmla="*/ 2004816 w 2506019"/>
              <a:gd name="connsiteY1" fmla="*/ 0 h 1002407"/>
              <a:gd name="connsiteX2" fmla="*/ 2506019 w 2506019"/>
              <a:gd name="connsiteY2" fmla="*/ 501204 h 1002407"/>
              <a:gd name="connsiteX3" fmla="*/ 2004816 w 2506019"/>
              <a:gd name="connsiteY3" fmla="*/ 1002407 h 1002407"/>
              <a:gd name="connsiteX4" fmla="*/ 0 w 2506019"/>
              <a:gd name="connsiteY4" fmla="*/ 1002407 h 1002407"/>
              <a:gd name="connsiteX5" fmla="*/ 501204 w 2506019"/>
              <a:gd name="connsiteY5" fmla="*/ 501204 h 1002407"/>
              <a:gd name="connsiteX6" fmla="*/ 0 w 2506019"/>
              <a:gd name="connsiteY6" fmla="*/ 0 h 100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6019" h="1002407">
                <a:moveTo>
                  <a:pt x="0" y="0"/>
                </a:moveTo>
                <a:lnTo>
                  <a:pt x="2004816" y="0"/>
                </a:lnTo>
                <a:lnTo>
                  <a:pt x="2506019" y="501204"/>
                </a:lnTo>
                <a:lnTo>
                  <a:pt x="2004816" y="1002407"/>
                </a:lnTo>
                <a:lnTo>
                  <a:pt x="0" y="1002407"/>
                </a:lnTo>
                <a:lnTo>
                  <a:pt x="501204" y="50120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573213" tIns="24003" rIns="525206" bIns="24003" spcCol="1270" anchor="ctr"/>
          <a:lstStyle/>
          <a:p>
            <a:pPr algn="ctr" defTabSz="800100" fontAlgn="auto">
              <a:lnSpc>
                <a:spcPct val="90000"/>
              </a:lnSpc>
              <a:spcAft>
                <a:spcPct val="35000"/>
              </a:spcAft>
              <a:defRPr/>
            </a:pPr>
            <a:r>
              <a:rPr lang="en-GB" sz="2600" dirty="0">
                <a:solidFill>
                  <a:schemeClr val="tx1"/>
                </a:solidFill>
                <a:latin typeface="Open Sans" panose="020B0606030504020204" pitchFamily="34" charset="0"/>
                <a:ea typeface="Open Sans" panose="020B0606030504020204" pitchFamily="34" charset="0"/>
                <a:cs typeface="Open Sans" panose="020B0606030504020204" pitchFamily="34" charset="0"/>
              </a:rPr>
              <a:t>Population</a:t>
            </a:r>
          </a:p>
        </p:txBody>
      </p:sp>
      <p:sp>
        <p:nvSpPr>
          <p:cNvPr id="5" name="Freeform 4"/>
          <p:cNvSpPr/>
          <p:nvPr/>
        </p:nvSpPr>
        <p:spPr>
          <a:xfrm>
            <a:off x="270002" y="4334256"/>
            <a:ext cx="3058414" cy="4078224"/>
          </a:xfrm>
          <a:custGeom>
            <a:avLst/>
            <a:gdLst>
              <a:gd name="connsiteX0" fmla="*/ 0 w 2004815"/>
              <a:gd name="connsiteY0" fmla="*/ 0 h 2664987"/>
              <a:gd name="connsiteX1" fmla="*/ 2004815 w 2004815"/>
              <a:gd name="connsiteY1" fmla="*/ 0 h 2664987"/>
              <a:gd name="connsiteX2" fmla="*/ 2004815 w 2004815"/>
              <a:gd name="connsiteY2" fmla="*/ 2664987 h 2664987"/>
              <a:gd name="connsiteX3" fmla="*/ 0 w 2004815"/>
              <a:gd name="connsiteY3" fmla="*/ 2664987 h 2664987"/>
              <a:gd name="connsiteX4" fmla="*/ 0 w 2004815"/>
              <a:gd name="connsiteY4" fmla="*/ 0 h 266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15" h="2664987">
                <a:moveTo>
                  <a:pt x="0" y="0"/>
                </a:moveTo>
                <a:lnTo>
                  <a:pt x="2004815" y="0"/>
                </a:lnTo>
                <a:lnTo>
                  <a:pt x="2004815" y="2664987"/>
                </a:lnTo>
                <a:lnTo>
                  <a:pt x="0" y="26649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274638" lvl="1" indent="-274638" defTabSz="975390" fontAlgn="auto">
              <a:lnSpc>
                <a:spcPct val="70000"/>
              </a:lnSpc>
              <a:spcBef>
                <a:spcPts val="1067"/>
              </a:spcBef>
              <a:spcAft>
                <a:spcPct val="15000"/>
              </a:spcAft>
              <a:buSzPct val="73000"/>
              <a:buBlip>
                <a:blip r:embed="rId3"/>
              </a:buBlip>
              <a:defRPr/>
            </a:pPr>
            <a:r>
              <a:rPr lang="en-GB" sz="2600" kern="1200" dirty="0" smtClean="0">
                <a:solidFill>
                  <a:schemeClr val="tx1"/>
                </a:solidFill>
                <a:latin typeface="Open Sans" panose="020B0606030504020204" pitchFamily="34" charset="0"/>
              </a:rPr>
              <a:t>Who are you concerned with? </a:t>
            </a:r>
          </a:p>
          <a:p>
            <a:pPr marL="274638" lvl="1" indent="-274638" defTabSz="975390" fontAlgn="auto">
              <a:lnSpc>
                <a:spcPct val="70000"/>
              </a:lnSpc>
              <a:spcBef>
                <a:spcPts val="1067"/>
              </a:spcBef>
              <a:spcAft>
                <a:spcPct val="15000"/>
              </a:spcAft>
              <a:buSzPct val="73000"/>
              <a:buBlip>
                <a:blip r:embed="rId3"/>
              </a:buBlip>
              <a:defRPr/>
            </a:pPr>
            <a:r>
              <a:rPr lang="en-GB" sz="2600" kern="1200" dirty="0" smtClean="0">
                <a:solidFill>
                  <a:schemeClr val="tx1"/>
                </a:solidFill>
                <a:latin typeface="Open Sans" panose="020B0606030504020204" pitchFamily="34" charset="0"/>
              </a:rPr>
              <a:t>e.g. people/adults/EU citizens, migrants</a:t>
            </a:r>
            <a:r>
              <a:rPr lang="en-GB" sz="2600" kern="1200" dirty="0">
                <a:solidFill>
                  <a:schemeClr val="tx1"/>
                </a:solidFill>
                <a:latin typeface="Open Sans" panose="020B0606030504020204" pitchFamily="34" charset="0"/>
              </a:rPr>
              <a:t>, local authorities</a:t>
            </a:r>
          </a:p>
        </p:txBody>
      </p:sp>
      <p:sp>
        <p:nvSpPr>
          <p:cNvPr id="6" name="Freeform 5"/>
          <p:cNvSpPr/>
          <p:nvPr/>
        </p:nvSpPr>
        <p:spPr>
          <a:xfrm>
            <a:off x="2559178" y="2706497"/>
            <a:ext cx="2710942" cy="1331168"/>
          </a:xfrm>
          <a:custGeom>
            <a:avLst/>
            <a:gdLst>
              <a:gd name="connsiteX0" fmla="*/ 0 w 2506019"/>
              <a:gd name="connsiteY0" fmla="*/ 0 h 1002407"/>
              <a:gd name="connsiteX1" fmla="*/ 2004816 w 2506019"/>
              <a:gd name="connsiteY1" fmla="*/ 0 h 1002407"/>
              <a:gd name="connsiteX2" fmla="*/ 2506019 w 2506019"/>
              <a:gd name="connsiteY2" fmla="*/ 501204 h 1002407"/>
              <a:gd name="connsiteX3" fmla="*/ 2004816 w 2506019"/>
              <a:gd name="connsiteY3" fmla="*/ 1002407 h 1002407"/>
              <a:gd name="connsiteX4" fmla="*/ 0 w 2506019"/>
              <a:gd name="connsiteY4" fmla="*/ 1002407 h 1002407"/>
              <a:gd name="connsiteX5" fmla="*/ 501204 w 2506019"/>
              <a:gd name="connsiteY5" fmla="*/ 501204 h 1002407"/>
              <a:gd name="connsiteX6" fmla="*/ 0 w 2506019"/>
              <a:gd name="connsiteY6" fmla="*/ 0 h 100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6019" h="1002407">
                <a:moveTo>
                  <a:pt x="0" y="0"/>
                </a:moveTo>
                <a:lnTo>
                  <a:pt x="2004816" y="0"/>
                </a:lnTo>
                <a:lnTo>
                  <a:pt x="2506019" y="501204"/>
                </a:lnTo>
                <a:lnTo>
                  <a:pt x="2004816" y="1002407"/>
                </a:lnTo>
                <a:lnTo>
                  <a:pt x="0" y="1002407"/>
                </a:lnTo>
                <a:lnTo>
                  <a:pt x="501204" y="50120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573213" tIns="24003" rIns="525206" bIns="24003" spcCol="1270" anchor="ctr"/>
          <a:lstStyle/>
          <a:p>
            <a:pPr algn="ctr" defTabSz="800100" fontAlgn="auto">
              <a:lnSpc>
                <a:spcPct val="90000"/>
              </a:lnSpc>
              <a:spcAft>
                <a:spcPct val="35000"/>
              </a:spcAft>
              <a:defRPr/>
            </a:pPr>
            <a:r>
              <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Geography</a:t>
            </a:r>
          </a:p>
        </p:txBody>
      </p:sp>
      <p:sp>
        <p:nvSpPr>
          <p:cNvPr id="7" name="Freeform 6"/>
          <p:cNvSpPr/>
          <p:nvPr/>
        </p:nvSpPr>
        <p:spPr>
          <a:xfrm>
            <a:off x="2376122" y="7191167"/>
            <a:ext cx="3534254" cy="3035808"/>
          </a:xfrm>
          <a:custGeom>
            <a:avLst/>
            <a:gdLst>
              <a:gd name="connsiteX0" fmla="*/ 0 w 2004815"/>
              <a:gd name="connsiteY0" fmla="*/ 0 h 2664987"/>
              <a:gd name="connsiteX1" fmla="*/ 2004815 w 2004815"/>
              <a:gd name="connsiteY1" fmla="*/ 0 h 2664987"/>
              <a:gd name="connsiteX2" fmla="*/ 2004815 w 2004815"/>
              <a:gd name="connsiteY2" fmla="*/ 2664987 h 2664987"/>
              <a:gd name="connsiteX3" fmla="*/ 0 w 2004815"/>
              <a:gd name="connsiteY3" fmla="*/ 2664987 h 2664987"/>
              <a:gd name="connsiteX4" fmla="*/ 0 w 2004815"/>
              <a:gd name="connsiteY4" fmla="*/ 0 h 266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15" h="2664987">
                <a:moveTo>
                  <a:pt x="0" y="0"/>
                </a:moveTo>
                <a:lnTo>
                  <a:pt x="2004815" y="0"/>
                </a:lnTo>
                <a:lnTo>
                  <a:pt x="2004815" y="2664987"/>
                </a:lnTo>
                <a:lnTo>
                  <a:pt x="0" y="26649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274638" lvl="1" indent="-274638" defTabSz="975390">
              <a:lnSpc>
                <a:spcPct val="70000"/>
              </a:lnSpc>
              <a:spcBef>
                <a:spcPts val="1067"/>
              </a:spcBef>
              <a:spcAft>
                <a:spcPct val="15000"/>
              </a:spcAft>
              <a:buSzPct val="73000"/>
              <a:buBlip>
                <a:blip r:embed="rId3"/>
              </a:buBlip>
              <a:defRPr/>
            </a:pPr>
            <a:r>
              <a:rPr lang="en-GB" sz="2600" kern="1200" dirty="0">
                <a:solidFill>
                  <a:schemeClr val="tx1"/>
                </a:solidFill>
                <a:latin typeface="Open Sans" panose="020B0606030504020204" pitchFamily="34" charset="0"/>
              </a:rPr>
              <a:t>e.g. specific countries or regions, </a:t>
            </a:r>
          </a:p>
          <a:p>
            <a:pPr marL="274638" lvl="1" indent="-274638" defTabSz="975390">
              <a:lnSpc>
                <a:spcPct val="70000"/>
              </a:lnSpc>
              <a:spcBef>
                <a:spcPts val="1067"/>
              </a:spcBef>
              <a:spcAft>
                <a:spcPct val="15000"/>
              </a:spcAft>
              <a:buSzPct val="73000"/>
              <a:buBlip>
                <a:blip r:embed="rId3"/>
              </a:buBlip>
              <a:defRPr/>
            </a:pPr>
            <a:r>
              <a:rPr lang="sl-SI" sz="2600" kern="1200" dirty="0">
                <a:solidFill>
                  <a:schemeClr val="tx1"/>
                </a:solidFill>
                <a:latin typeface="Open Sans" panose="020B0606030504020204" pitchFamily="34" charset="0"/>
              </a:rPr>
              <a:t>a</a:t>
            </a:r>
            <a:r>
              <a:rPr lang="en-GB" sz="2600" kern="1200" dirty="0" err="1" smtClean="0">
                <a:solidFill>
                  <a:schemeClr val="tx1"/>
                </a:solidFill>
                <a:latin typeface="Open Sans" panose="020B0606030504020204" pitchFamily="34" charset="0"/>
              </a:rPr>
              <a:t>ll</a:t>
            </a:r>
            <a:r>
              <a:rPr lang="en-GB" sz="2600" kern="1200" dirty="0" smtClean="0">
                <a:solidFill>
                  <a:schemeClr val="tx1"/>
                </a:solidFill>
                <a:latin typeface="Open Sans" panose="020B0606030504020204" pitchFamily="34" charset="0"/>
              </a:rPr>
              <a:t> </a:t>
            </a:r>
            <a:r>
              <a:rPr lang="en-GB" sz="2600" kern="1200" dirty="0">
                <a:solidFill>
                  <a:schemeClr val="tx1"/>
                </a:solidFill>
                <a:latin typeface="Open Sans" panose="020B0606030504020204" pitchFamily="34" charset="0"/>
              </a:rPr>
              <a:t>EU countries or A10 countries  (2004)</a:t>
            </a:r>
          </a:p>
          <a:p>
            <a:pPr marL="274638" lvl="1" indent="-274638" defTabSz="975390">
              <a:lnSpc>
                <a:spcPct val="70000"/>
              </a:lnSpc>
              <a:spcBef>
                <a:spcPts val="1067"/>
              </a:spcBef>
              <a:spcAft>
                <a:spcPct val="15000"/>
              </a:spcAft>
              <a:buSzPct val="73000"/>
              <a:buBlip>
                <a:blip r:embed="rId3"/>
              </a:buBlip>
              <a:defRPr/>
            </a:pPr>
            <a:endParaRPr lang="en-GB" sz="2600" kern="1200" dirty="0">
              <a:solidFill>
                <a:schemeClr val="tx1"/>
              </a:solidFill>
              <a:latin typeface="Open Sans" panose="020B0606030504020204" pitchFamily="34" charset="0"/>
            </a:endParaRPr>
          </a:p>
        </p:txBody>
      </p:sp>
      <p:sp>
        <p:nvSpPr>
          <p:cNvPr id="8" name="Freeform 7"/>
          <p:cNvSpPr/>
          <p:nvPr/>
        </p:nvSpPr>
        <p:spPr>
          <a:xfrm>
            <a:off x="4949550" y="2706497"/>
            <a:ext cx="2609745" cy="1331168"/>
          </a:xfrm>
          <a:custGeom>
            <a:avLst/>
            <a:gdLst>
              <a:gd name="connsiteX0" fmla="*/ 0 w 2506019"/>
              <a:gd name="connsiteY0" fmla="*/ 0 h 1002407"/>
              <a:gd name="connsiteX1" fmla="*/ 2004816 w 2506019"/>
              <a:gd name="connsiteY1" fmla="*/ 0 h 1002407"/>
              <a:gd name="connsiteX2" fmla="*/ 2506019 w 2506019"/>
              <a:gd name="connsiteY2" fmla="*/ 501204 h 1002407"/>
              <a:gd name="connsiteX3" fmla="*/ 2004816 w 2506019"/>
              <a:gd name="connsiteY3" fmla="*/ 1002407 h 1002407"/>
              <a:gd name="connsiteX4" fmla="*/ 0 w 2506019"/>
              <a:gd name="connsiteY4" fmla="*/ 1002407 h 1002407"/>
              <a:gd name="connsiteX5" fmla="*/ 501204 w 2506019"/>
              <a:gd name="connsiteY5" fmla="*/ 501204 h 1002407"/>
              <a:gd name="connsiteX6" fmla="*/ 0 w 2506019"/>
              <a:gd name="connsiteY6" fmla="*/ 0 h 100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6019" h="1002407">
                <a:moveTo>
                  <a:pt x="0" y="0"/>
                </a:moveTo>
                <a:lnTo>
                  <a:pt x="2004816" y="0"/>
                </a:lnTo>
                <a:lnTo>
                  <a:pt x="2506019" y="501204"/>
                </a:lnTo>
                <a:lnTo>
                  <a:pt x="2004816" y="1002407"/>
                </a:lnTo>
                <a:lnTo>
                  <a:pt x="0" y="1002407"/>
                </a:lnTo>
                <a:lnTo>
                  <a:pt x="501204" y="50120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573213" tIns="24003" rIns="525206" bIns="24003" spcCol="1270" anchor="ctr"/>
          <a:lstStyle/>
          <a:p>
            <a:pPr algn="ctr" defTabSz="800100" fontAlgn="auto">
              <a:lnSpc>
                <a:spcPct val="90000"/>
              </a:lnSpc>
              <a:spcAft>
                <a:spcPct val="35000"/>
              </a:spcAft>
              <a:defRPr/>
            </a:pPr>
            <a:r>
              <a:rPr lang="en-GB" sz="2600" dirty="0">
                <a:solidFill>
                  <a:schemeClr val="tx1"/>
                </a:solidFill>
                <a:latin typeface="Open Sans" panose="020B0606030504020204" pitchFamily="34" charset="0"/>
                <a:ea typeface="Open Sans" panose="020B0606030504020204" pitchFamily="34" charset="0"/>
                <a:cs typeface="Open Sans" panose="020B0606030504020204" pitchFamily="34" charset="0"/>
              </a:rPr>
              <a:t>Time</a:t>
            </a:r>
          </a:p>
        </p:txBody>
      </p:sp>
      <p:sp>
        <p:nvSpPr>
          <p:cNvPr id="9" name="Freeform 8"/>
          <p:cNvSpPr/>
          <p:nvPr/>
        </p:nvSpPr>
        <p:spPr>
          <a:xfrm>
            <a:off x="4224528" y="4153662"/>
            <a:ext cx="4059881" cy="3536442"/>
          </a:xfrm>
          <a:custGeom>
            <a:avLst/>
            <a:gdLst>
              <a:gd name="connsiteX0" fmla="*/ 0 w 2004815"/>
              <a:gd name="connsiteY0" fmla="*/ 0 h 2664987"/>
              <a:gd name="connsiteX1" fmla="*/ 2004815 w 2004815"/>
              <a:gd name="connsiteY1" fmla="*/ 0 h 2664987"/>
              <a:gd name="connsiteX2" fmla="*/ 2004815 w 2004815"/>
              <a:gd name="connsiteY2" fmla="*/ 2664987 h 2664987"/>
              <a:gd name="connsiteX3" fmla="*/ 0 w 2004815"/>
              <a:gd name="connsiteY3" fmla="*/ 2664987 h 2664987"/>
              <a:gd name="connsiteX4" fmla="*/ 0 w 2004815"/>
              <a:gd name="connsiteY4" fmla="*/ 0 h 266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15" h="2664987">
                <a:moveTo>
                  <a:pt x="0" y="0"/>
                </a:moveTo>
                <a:lnTo>
                  <a:pt x="2004815" y="0"/>
                </a:lnTo>
                <a:lnTo>
                  <a:pt x="2004815" y="2664987"/>
                </a:lnTo>
                <a:lnTo>
                  <a:pt x="0" y="26649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274638" lvl="1" indent="-274638" defTabSz="975390" fontAlgn="auto">
              <a:lnSpc>
                <a:spcPct val="70000"/>
              </a:lnSpc>
              <a:spcBef>
                <a:spcPts val="1067"/>
              </a:spcBef>
              <a:spcAft>
                <a:spcPct val="15000"/>
              </a:spcAft>
              <a:buSzPct val="73000"/>
              <a:buBlip>
                <a:blip r:embed="rId3"/>
              </a:buBlip>
              <a:defRPr/>
            </a:pPr>
            <a:r>
              <a:rPr lang="en-GB" sz="2600" kern="1200" dirty="0">
                <a:solidFill>
                  <a:schemeClr val="tx1"/>
                </a:solidFill>
                <a:latin typeface="Open Sans" panose="020B0606030504020204" pitchFamily="34" charset="0"/>
              </a:rPr>
              <a:t>As most recent as possible</a:t>
            </a:r>
          </a:p>
          <a:p>
            <a:pPr marL="274638" lvl="1" indent="-274638" defTabSz="975390">
              <a:lnSpc>
                <a:spcPct val="70000"/>
              </a:lnSpc>
              <a:spcBef>
                <a:spcPts val="1067"/>
              </a:spcBef>
              <a:spcAft>
                <a:spcPct val="15000"/>
              </a:spcAft>
              <a:buSzPct val="73000"/>
              <a:buBlip>
                <a:blip r:embed="rId3"/>
              </a:buBlip>
              <a:defRPr/>
            </a:pPr>
            <a:r>
              <a:rPr lang="en-GB" sz="2600" kern="1200" dirty="0">
                <a:solidFill>
                  <a:schemeClr val="tx1"/>
                </a:solidFill>
                <a:latin typeface="Open Sans" panose="020B0606030504020204" pitchFamily="34" charset="0"/>
              </a:rPr>
              <a:t>a specific period  (e.g. 2008-2018)</a:t>
            </a:r>
          </a:p>
          <a:p>
            <a:pPr marL="274638" lvl="1" indent="-274638" defTabSz="975390">
              <a:lnSpc>
                <a:spcPct val="70000"/>
              </a:lnSpc>
              <a:spcBef>
                <a:spcPts val="1067"/>
              </a:spcBef>
              <a:spcAft>
                <a:spcPct val="15000"/>
              </a:spcAft>
              <a:buSzPct val="73000"/>
              <a:buBlip>
                <a:blip r:embed="rId3"/>
              </a:buBlip>
              <a:defRPr/>
            </a:pPr>
            <a:r>
              <a:rPr lang="en-GB" sz="2600" kern="1200" dirty="0">
                <a:solidFill>
                  <a:schemeClr val="tx1"/>
                </a:solidFill>
                <a:latin typeface="Open Sans" panose="020B0606030504020204" pitchFamily="34" charset="0"/>
              </a:rPr>
              <a:t>a long a period as possible </a:t>
            </a:r>
          </a:p>
          <a:p>
            <a:pPr marL="274638" lvl="1" indent="-274638" defTabSz="975390">
              <a:lnSpc>
                <a:spcPct val="70000"/>
              </a:lnSpc>
              <a:spcBef>
                <a:spcPts val="1067"/>
              </a:spcBef>
              <a:spcAft>
                <a:spcPct val="15000"/>
              </a:spcAft>
              <a:buSzPct val="73000"/>
              <a:buBlip>
                <a:blip r:embed="rId3"/>
              </a:buBlip>
              <a:defRPr/>
            </a:pPr>
            <a:r>
              <a:rPr lang="en-GB" sz="2600" kern="1200" dirty="0">
                <a:solidFill>
                  <a:schemeClr val="tx1"/>
                </a:solidFill>
                <a:latin typeface="Open Sans" panose="020B0606030504020204" pitchFamily="34" charset="0"/>
              </a:rPr>
              <a:t>data from </a:t>
            </a:r>
            <a:r>
              <a:rPr lang="en-GB" sz="2600" kern="1200" dirty="0" smtClean="0">
                <a:solidFill>
                  <a:schemeClr val="tx1"/>
                </a:solidFill>
                <a:latin typeface="Open Sans" panose="020B0606030504020204" pitchFamily="34" charset="0"/>
              </a:rPr>
              <a:t>people at multiple time points?</a:t>
            </a:r>
            <a:endParaRPr lang="en-GB" sz="2600" kern="1200" dirty="0">
              <a:solidFill>
                <a:schemeClr val="tx1"/>
              </a:solidFill>
              <a:latin typeface="Open Sans" panose="020B0606030504020204" pitchFamily="34" charset="0"/>
            </a:endParaRPr>
          </a:p>
        </p:txBody>
      </p:sp>
      <p:sp>
        <p:nvSpPr>
          <p:cNvPr id="10" name="Freeform 9"/>
          <p:cNvSpPr/>
          <p:nvPr/>
        </p:nvSpPr>
        <p:spPr>
          <a:xfrm>
            <a:off x="7139114" y="2706497"/>
            <a:ext cx="2667105" cy="1331168"/>
          </a:xfrm>
          <a:custGeom>
            <a:avLst/>
            <a:gdLst>
              <a:gd name="connsiteX0" fmla="*/ 0 w 2506019"/>
              <a:gd name="connsiteY0" fmla="*/ 0 h 1002407"/>
              <a:gd name="connsiteX1" fmla="*/ 2004816 w 2506019"/>
              <a:gd name="connsiteY1" fmla="*/ 0 h 1002407"/>
              <a:gd name="connsiteX2" fmla="*/ 2506019 w 2506019"/>
              <a:gd name="connsiteY2" fmla="*/ 501204 h 1002407"/>
              <a:gd name="connsiteX3" fmla="*/ 2004816 w 2506019"/>
              <a:gd name="connsiteY3" fmla="*/ 1002407 h 1002407"/>
              <a:gd name="connsiteX4" fmla="*/ 0 w 2506019"/>
              <a:gd name="connsiteY4" fmla="*/ 1002407 h 1002407"/>
              <a:gd name="connsiteX5" fmla="*/ 501204 w 2506019"/>
              <a:gd name="connsiteY5" fmla="*/ 501204 h 1002407"/>
              <a:gd name="connsiteX6" fmla="*/ 0 w 2506019"/>
              <a:gd name="connsiteY6" fmla="*/ 0 h 100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6019" h="1002407">
                <a:moveTo>
                  <a:pt x="0" y="0"/>
                </a:moveTo>
                <a:lnTo>
                  <a:pt x="2004816" y="0"/>
                </a:lnTo>
                <a:lnTo>
                  <a:pt x="2506019" y="501204"/>
                </a:lnTo>
                <a:lnTo>
                  <a:pt x="2004816" y="1002407"/>
                </a:lnTo>
                <a:lnTo>
                  <a:pt x="0" y="1002407"/>
                </a:lnTo>
                <a:lnTo>
                  <a:pt x="501204" y="50120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573213" tIns="24003" rIns="525206" bIns="24003" spcCol="1270" anchor="ctr"/>
          <a:lstStyle/>
          <a:p>
            <a:pPr algn="ctr" defTabSz="800100" fontAlgn="auto">
              <a:lnSpc>
                <a:spcPct val="90000"/>
              </a:lnSpc>
              <a:spcAft>
                <a:spcPct val="35000"/>
              </a:spcAft>
              <a:defRPr/>
            </a:pPr>
            <a:r>
              <a:rPr lang="en-GB" sz="2600" dirty="0">
                <a:solidFill>
                  <a:schemeClr val="tx1"/>
                </a:solidFill>
                <a:latin typeface="Open Sans" panose="020B0606030504020204" pitchFamily="34" charset="0"/>
                <a:ea typeface="Open Sans" panose="020B0606030504020204" pitchFamily="34" charset="0"/>
                <a:cs typeface="Open Sans" panose="020B0606030504020204" pitchFamily="34" charset="0"/>
              </a:rPr>
              <a:t>Unit of analysis</a:t>
            </a:r>
          </a:p>
        </p:txBody>
      </p:sp>
      <p:sp>
        <p:nvSpPr>
          <p:cNvPr id="11" name="Freeform 10"/>
          <p:cNvSpPr/>
          <p:nvPr/>
        </p:nvSpPr>
        <p:spPr>
          <a:xfrm>
            <a:off x="6655872" y="7191167"/>
            <a:ext cx="3633588" cy="1004732"/>
          </a:xfrm>
          <a:custGeom>
            <a:avLst/>
            <a:gdLst>
              <a:gd name="connsiteX0" fmla="*/ 0 w 2004815"/>
              <a:gd name="connsiteY0" fmla="*/ 0 h 2664987"/>
              <a:gd name="connsiteX1" fmla="*/ 2004815 w 2004815"/>
              <a:gd name="connsiteY1" fmla="*/ 0 h 2664987"/>
              <a:gd name="connsiteX2" fmla="*/ 2004815 w 2004815"/>
              <a:gd name="connsiteY2" fmla="*/ 2664987 h 2664987"/>
              <a:gd name="connsiteX3" fmla="*/ 0 w 2004815"/>
              <a:gd name="connsiteY3" fmla="*/ 2664987 h 2664987"/>
              <a:gd name="connsiteX4" fmla="*/ 0 w 2004815"/>
              <a:gd name="connsiteY4" fmla="*/ 0 h 266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15" h="2664987">
                <a:moveTo>
                  <a:pt x="0" y="0"/>
                </a:moveTo>
                <a:lnTo>
                  <a:pt x="2004815" y="0"/>
                </a:lnTo>
                <a:lnTo>
                  <a:pt x="2004815" y="2664987"/>
                </a:lnTo>
                <a:lnTo>
                  <a:pt x="0" y="26649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274638" lvl="1" indent="-274638" defTabSz="975390" fontAlgn="auto">
              <a:lnSpc>
                <a:spcPct val="70000"/>
              </a:lnSpc>
              <a:spcBef>
                <a:spcPts val="1067"/>
              </a:spcBef>
              <a:spcAft>
                <a:spcPct val="15000"/>
              </a:spcAft>
              <a:buSzPct val="73000"/>
              <a:buBlip>
                <a:blip r:embed="rId3"/>
              </a:buBlip>
              <a:defRPr/>
            </a:pPr>
            <a:r>
              <a:rPr lang="en-GB" sz="2600" kern="1200" dirty="0">
                <a:solidFill>
                  <a:schemeClr val="tx1"/>
                </a:solidFill>
                <a:latin typeface="Open Sans" panose="020B0606030504020204" pitchFamily="34" charset="0"/>
              </a:rPr>
              <a:t>individuals, households, regions or countries?</a:t>
            </a:r>
          </a:p>
        </p:txBody>
      </p:sp>
      <p:sp>
        <p:nvSpPr>
          <p:cNvPr id="12" name="Freeform 11"/>
          <p:cNvSpPr/>
          <p:nvPr/>
        </p:nvSpPr>
        <p:spPr>
          <a:xfrm>
            <a:off x="9429877" y="2706497"/>
            <a:ext cx="3335147" cy="1331168"/>
          </a:xfrm>
          <a:custGeom>
            <a:avLst/>
            <a:gdLst>
              <a:gd name="connsiteX0" fmla="*/ 0 w 2506019"/>
              <a:gd name="connsiteY0" fmla="*/ 0 h 1002407"/>
              <a:gd name="connsiteX1" fmla="*/ 2004816 w 2506019"/>
              <a:gd name="connsiteY1" fmla="*/ 0 h 1002407"/>
              <a:gd name="connsiteX2" fmla="*/ 2506019 w 2506019"/>
              <a:gd name="connsiteY2" fmla="*/ 501204 h 1002407"/>
              <a:gd name="connsiteX3" fmla="*/ 2004816 w 2506019"/>
              <a:gd name="connsiteY3" fmla="*/ 1002407 h 1002407"/>
              <a:gd name="connsiteX4" fmla="*/ 0 w 2506019"/>
              <a:gd name="connsiteY4" fmla="*/ 1002407 h 1002407"/>
              <a:gd name="connsiteX5" fmla="*/ 501204 w 2506019"/>
              <a:gd name="connsiteY5" fmla="*/ 501204 h 1002407"/>
              <a:gd name="connsiteX6" fmla="*/ 0 w 2506019"/>
              <a:gd name="connsiteY6" fmla="*/ 0 h 100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6019" h="1002407">
                <a:moveTo>
                  <a:pt x="0" y="0"/>
                </a:moveTo>
                <a:lnTo>
                  <a:pt x="2004816" y="0"/>
                </a:lnTo>
                <a:lnTo>
                  <a:pt x="2506019" y="501204"/>
                </a:lnTo>
                <a:lnTo>
                  <a:pt x="2004816" y="1002407"/>
                </a:lnTo>
                <a:lnTo>
                  <a:pt x="0" y="1002407"/>
                </a:lnTo>
                <a:lnTo>
                  <a:pt x="501204" y="50120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573213" tIns="24003" rIns="525206" bIns="24003" spcCol="1270" anchor="ctr"/>
          <a:lstStyle/>
          <a:p>
            <a:pPr algn="ctr" defTabSz="800100" fontAlgn="auto">
              <a:lnSpc>
                <a:spcPct val="90000"/>
              </a:lnSpc>
              <a:spcAft>
                <a:spcPct val="35000"/>
              </a:spcAft>
              <a:defRPr/>
            </a:pPr>
            <a:r>
              <a:rPr lang="en-GB" sz="26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Study design and sample</a:t>
            </a:r>
            <a:r>
              <a:rPr lang="en-GB" sz="2600" dirty="0">
                <a:latin typeface="Open Sans Light" panose="020B0604020202020204" charset="0"/>
                <a:ea typeface="Open Sans Light" panose="020B0604020202020204" charset="0"/>
                <a:cs typeface="Open Sans Light" panose="020B0604020202020204" charset="0"/>
              </a:rPr>
              <a:t> </a:t>
            </a:r>
          </a:p>
        </p:txBody>
      </p:sp>
      <p:sp>
        <p:nvSpPr>
          <p:cNvPr id="13" name="Freeform 12"/>
          <p:cNvSpPr/>
          <p:nvPr/>
        </p:nvSpPr>
        <p:spPr>
          <a:xfrm>
            <a:off x="9309988" y="4334256"/>
            <a:ext cx="3574923" cy="3536442"/>
          </a:xfrm>
          <a:custGeom>
            <a:avLst/>
            <a:gdLst>
              <a:gd name="connsiteX0" fmla="*/ 0 w 2004815"/>
              <a:gd name="connsiteY0" fmla="*/ 0 h 2664987"/>
              <a:gd name="connsiteX1" fmla="*/ 2004815 w 2004815"/>
              <a:gd name="connsiteY1" fmla="*/ 0 h 2664987"/>
              <a:gd name="connsiteX2" fmla="*/ 2004815 w 2004815"/>
              <a:gd name="connsiteY2" fmla="*/ 2664987 h 2664987"/>
              <a:gd name="connsiteX3" fmla="*/ 0 w 2004815"/>
              <a:gd name="connsiteY3" fmla="*/ 2664987 h 2664987"/>
              <a:gd name="connsiteX4" fmla="*/ 0 w 2004815"/>
              <a:gd name="connsiteY4" fmla="*/ 0 h 266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15" h="2664987">
                <a:moveTo>
                  <a:pt x="0" y="0"/>
                </a:moveTo>
                <a:lnTo>
                  <a:pt x="2004815" y="0"/>
                </a:lnTo>
                <a:lnTo>
                  <a:pt x="2004815" y="2664987"/>
                </a:lnTo>
                <a:lnTo>
                  <a:pt x="0" y="26649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274638" lvl="1" indent="-274638" defTabSz="975390" fontAlgn="auto">
              <a:lnSpc>
                <a:spcPct val="70000"/>
              </a:lnSpc>
              <a:spcBef>
                <a:spcPts val="1067"/>
              </a:spcBef>
              <a:spcAft>
                <a:spcPct val="15000"/>
              </a:spcAft>
              <a:buSzPct val="73000"/>
              <a:buBlip>
                <a:blip r:embed="rId3"/>
              </a:buBlip>
              <a:defRPr/>
            </a:pPr>
            <a:r>
              <a:rPr lang="en-GB" sz="2600" kern="1200" dirty="0">
                <a:solidFill>
                  <a:schemeClr val="tx1"/>
                </a:solidFill>
                <a:latin typeface="Open Sans" panose="020B0606030504020204" pitchFamily="34" charset="0"/>
              </a:rPr>
              <a:t>Do you need representative (random) sample?</a:t>
            </a:r>
          </a:p>
          <a:p>
            <a:pPr marL="274638" lvl="1" indent="-274638" defTabSz="975390" fontAlgn="auto">
              <a:lnSpc>
                <a:spcPct val="70000"/>
              </a:lnSpc>
              <a:spcBef>
                <a:spcPts val="1067"/>
              </a:spcBef>
              <a:spcAft>
                <a:spcPct val="15000"/>
              </a:spcAft>
              <a:buSzPct val="73000"/>
              <a:buBlip>
                <a:blip r:embed="rId3"/>
              </a:buBlip>
              <a:defRPr/>
            </a:pPr>
            <a:r>
              <a:rPr lang="en-GB" sz="2600" kern="1200" dirty="0">
                <a:solidFill>
                  <a:schemeClr val="tx1"/>
                </a:solidFill>
                <a:latin typeface="Open Sans" panose="020B0606030504020204" pitchFamily="34" charset="0"/>
              </a:rPr>
              <a:t>Size (large sample for inferences about small groups) </a:t>
            </a:r>
          </a:p>
        </p:txBody>
      </p:sp>
    </p:spTree>
    <p:extLst>
      <p:ext uri="{BB962C8B-B14F-4D97-AF65-F5344CB8AC3E}">
        <p14:creationId xmlns:p14="http://schemas.microsoft.com/office/powerpoint/2010/main" val="36775394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1565" y="3026563"/>
            <a:ext cx="11037044" cy="4998906"/>
          </a:xfrm>
        </p:spPr>
        <p:txBody>
          <a:bodyPr/>
          <a:lstStyle/>
          <a:p>
            <a:r>
              <a:rPr lang="en-GB" sz="3200" dirty="0"/>
              <a:t>Task: identify data needs  - Evaluating data </a:t>
            </a:r>
            <a:r>
              <a:rPr lang="en-GB" sz="3200" dirty="0" smtClean="0"/>
              <a:t>worksheet</a:t>
            </a:r>
            <a:endParaRPr lang="en-GB" b="1" dirty="0"/>
          </a:p>
        </p:txBody>
      </p:sp>
      <p:sp>
        <p:nvSpPr>
          <p:cNvPr id="3" name="Title 2"/>
          <p:cNvSpPr>
            <a:spLocks noGrp="1"/>
          </p:cNvSpPr>
          <p:nvPr>
            <p:ph type="title"/>
          </p:nvPr>
        </p:nvSpPr>
        <p:spPr/>
        <p:txBody>
          <a:bodyPr>
            <a:normAutofit fontScale="90000"/>
          </a:bodyPr>
          <a:lstStyle/>
          <a:p>
            <a:r>
              <a:rPr lang="en-GB" dirty="0" smtClean="0">
                <a:ea typeface="Open Sans" panose="020B0606030504020204" pitchFamily="34" charset="0"/>
                <a:cs typeface="Open Sans" panose="020B0606030504020204" pitchFamily="34" charset="0"/>
              </a:rPr>
              <a:t>Activity</a:t>
            </a:r>
            <a:r>
              <a:rPr lang="en-GB" dirty="0">
                <a:ea typeface="Open Sans" panose="020B0606030504020204" pitchFamily="34" charset="0"/>
                <a:cs typeface="Open Sans" panose="020B0606030504020204" pitchFamily="34" charset="0"/>
              </a:rPr>
              <a:t/>
            </a:r>
            <a:br>
              <a:rPr lang="en-GB" dirty="0">
                <a:ea typeface="Open Sans" panose="020B0606030504020204" pitchFamily="34" charset="0"/>
                <a:cs typeface="Open Sans" panose="020B0606030504020204" pitchFamily="34" charset="0"/>
              </a:rPr>
            </a:br>
            <a:r>
              <a:rPr lang="en-GB" dirty="0">
                <a:ea typeface="Open Sans" panose="020B0606030504020204" pitchFamily="34" charset="0"/>
                <a:cs typeface="Open Sans" panose="020B0606030504020204" pitchFamily="34" charset="0"/>
              </a:rPr>
              <a:t>Identify data needs</a:t>
            </a:r>
            <a:endParaRPr lang="sl-SI"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3250064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81564" y="3337459"/>
            <a:ext cx="11900579" cy="4998906"/>
          </a:xfrm>
        </p:spPr>
        <p:txBody>
          <a:bodyPr>
            <a:normAutofit/>
          </a:bodyPr>
          <a:lstStyle/>
          <a:p>
            <a:pPr marL="0" indent="0">
              <a:buNone/>
            </a:pPr>
            <a:endParaRPr lang="sl-SI" dirty="0" smtClean="0">
              <a:solidFill>
                <a:schemeClr val="tx1"/>
              </a:solidFill>
            </a:endParaRPr>
          </a:p>
          <a:p>
            <a:r>
              <a:rPr lang="en-GB" sz="3200" dirty="0" smtClean="0">
                <a:solidFill>
                  <a:schemeClr val="tx1"/>
                </a:solidFill>
              </a:rPr>
              <a:t>Introduce yourself</a:t>
            </a:r>
          </a:p>
          <a:p>
            <a:r>
              <a:rPr lang="en-GB" sz="3200" dirty="0" smtClean="0">
                <a:solidFill>
                  <a:schemeClr val="tx1"/>
                </a:solidFill>
              </a:rPr>
              <a:t>Tell us about your research work (current, future, past)</a:t>
            </a:r>
          </a:p>
          <a:p>
            <a:r>
              <a:rPr lang="en-GB" sz="3200" dirty="0" smtClean="0">
                <a:solidFill>
                  <a:schemeClr val="tx1"/>
                </a:solidFill>
              </a:rPr>
              <a:t>Did you use or you intend to use available data for your work</a:t>
            </a:r>
            <a:r>
              <a:rPr lang="sl-SI" sz="3200" dirty="0" smtClean="0">
                <a:solidFill>
                  <a:schemeClr val="tx1"/>
                </a:solidFill>
              </a:rPr>
              <a:t>?</a:t>
            </a:r>
            <a:r>
              <a:rPr lang="en-GB" sz="3200" dirty="0" smtClean="0">
                <a:solidFill>
                  <a:schemeClr val="tx1"/>
                </a:solidFill>
              </a:rPr>
              <a:t> Tell us about it.</a:t>
            </a:r>
            <a:endParaRPr lang="en-GB" sz="3200" dirty="0">
              <a:solidFill>
                <a:schemeClr val="tx1"/>
              </a:solidFill>
            </a:endParaRPr>
          </a:p>
        </p:txBody>
      </p:sp>
      <p:sp>
        <p:nvSpPr>
          <p:cNvPr id="5" name="Title 4"/>
          <p:cNvSpPr>
            <a:spLocks noGrp="1"/>
          </p:cNvSpPr>
          <p:nvPr>
            <p:ph type="title"/>
          </p:nvPr>
        </p:nvSpPr>
        <p:spPr>
          <a:xfrm>
            <a:off x="681565" y="885494"/>
            <a:ext cx="11037044" cy="2278330"/>
          </a:xfrm>
        </p:spPr>
        <p:txBody>
          <a:bodyPr>
            <a:normAutofit fontScale="90000"/>
          </a:bodyPr>
          <a:lstStyle/>
          <a:p>
            <a:r>
              <a:rPr lang="en-GB" dirty="0">
                <a:solidFill>
                  <a:schemeClr val="tx1"/>
                </a:solidFill>
                <a:latin typeface="+mj-lt"/>
                <a:ea typeface="Open Sans Light" panose="020B0604020202020204" charset="0"/>
                <a:cs typeface="Open Sans Light" panose="020B0604020202020204" charset="0"/>
              </a:rPr>
              <a:t>Activity 1 </a:t>
            </a:r>
            <a:br>
              <a:rPr lang="en-GB" dirty="0">
                <a:solidFill>
                  <a:schemeClr val="tx1"/>
                </a:solidFill>
                <a:latin typeface="+mj-lt"/>
                <a:ea typeface="Open Sans Light" panose="020B0604020202020204" charset="0"/>
                <a:cs typeface="Open Sans Light" panose="020B0604020202020204" charset="0"/>
              </a:rPr>
            </a:br>
            <a:r>
              <a:rPr lang="en-GB" dirty="0">
                <a:solidFill>
                  <a:schemeClr val="tx1"/>
                </a:solidFill>
                <a:latin typeface="+mj-lt"/>
                <a:ea typeface="Open Sans Light" panose="020B0604020202020204" charset="0"/>
                <a:cs typeface="Open Sans Light" panose="020B0604020202020204" charset="0"/>
              </a:rPr>
              <a:t>Your knowledge and experience of the data landscape</a:t>
            </a:r>
            <a:endParaRPr lang="sl-SI" dirty="0">
              <a:solidFill>
                <a:schemeClr val="tx1"/>
              </a:solidFill>
              <a:latin typeface="+mj-lt"/>
            </a:endParaRPr>
          </a:p>
        </p:txBody>
      </p:sp>
    </p:spTree>
    <p:extLst>
      <p:ext uri="{BB962C8B-B14F-4D97-AF65-F5344CB8AC3E}">
        <p14:creationId xmlns:p14="http://schemas.microsoft.com/office/powerpoint/2010/main" val="265839663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Searching data archives</a:t>
            </a:r>
            <a:endParaRPr lang="en-GB" dirty="0"/>
          </a:p>
        </p:txBody>
      </p:sp>
      <p:pic>
        <p:nvPicPr>
          <p:cNvPr id="3074" name="Picture 2" descr="C:\Users\adpstud2\Desktop\DataRepositories1000pxv2_medi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164" y="3188207"/>
            <a:ext cx="4304484" cy="32445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16151" y="6694112"/>
            <a:ext cx="3254497" cy="276999"/>
          </a:xfrm>
          <a:prstGeom prst="rect">
            <a:avLst/>
          </a:prstGeom>
        </p:spPr>
        <p:txBody>
          <a:bodyPr wrap="none">
            <a:spAutoFit/>
          </a:bodyPr>
          <a:lstStyle/>
          <a:p>
            <a:r>
              <a:rPr lang="en-GB" sz="1200" i="1" dirty="0"/>
              <a:t>CESSDA Training Working Group (2017)</a:t>
            </a:r>
            <a:endParaRPr lang="en-GB" sz="1200" dirty="0"/>
          </a:p>
        </p:txBody>
      </p:sp>
    </p:spTree>
    <p:extLst>
      <p:ext uri="{BB962C8B-B14F-4D97-AF65-F5344CB8AC3E}">
        <p14:creationId xmlns:p14="http://schemas.microsoft.com/office/powerpoint/2010/main" val="110738525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1564" y="2642514"/>
            <a:ext cx="11699411" cy="5349341"/>
          </a:xfrm>
        </p:spPr>
        <p:txBody>
          <a:bodyPr>
            <a:normAutofit/>
          </a:bodyPr>
          <a:lstStyle/>
          <a:p>
            <a:pPr marL="530225" lvl="1" indent="-530225">
              <a:lnSpc>
                <a:spcPct val="70000"/>
              </a:lnSpc>
              <a:spcBef>
                <a:spcPts val="1800"/>
              </a:spcBef>
              <a:spcAft>
                <a:spcPct val="15000"/>
              </a:spcAft>
              <a:buClr>
                <a:srgbClr val="000000"/>
              </a:buClr>
              <a:buSzPct val="73000"/>
              <a:defRPr/>
            </a:pPr>
            <a:r>
              <a:rPr lang="en-GB" sz="3200" dirty="0">
                <a:sym typeface="Arial"/>
              </a:rPr>
              <a:t>Search for data on a topic</a:t>
            </a:r>
          </a:p>
          <a:p>
            <a:pPr marL="530225" lvl="1" indent="-530225">
              <a:lnSpc>
                <a:spcPct val="70000"/>
              </a:lnSpc>
              <a:spcBef>
                <a:spcPts val="1800"/>
              </a:spcBef>
              <a:spcAft>
                <a:spcPct val="15000"/>
              </a:spcAft>
              <a:buClr>
                <a:srgbClr val="000000"/>
              </a:buClr>
              <a:buSzPct val="73000"/>
              <a:defRPr/>
            </a:pPr>
            <a:r>
              <a:rPr lang="en-GB" sz="3200" dirty="0">
                <a:sym typeface="Arial"/>
              </a:rPr>
              <a:t>Search for a specific dataset </a:t>
            </a:r>
          </a:p>
          <a:p>
            <a:pPr marL="530225" lvl="1" indent="-530225">
              <a:lnSpc>
                <a:spcPct val="70000"/>
              </a:lnSpc>
              <a:spcBef>
                <a:spcPts val="1800"/>
              </a:spcBef>
              <a:spcAft>
                <a:spcPct val="15000"/>
              </a:spcAft>
              <a:buClr>
                <a:srgbClr val="000000"/>
              </a:buClr>
              <a:buSzPct val="73000"/>
              <a:defRPr/>
            </a:pPr>
            <a:r>
              <a:rPr lang="en-GB" sz="3200" dirty="0">
                <a:sym typeface="Arial"/>
              </a:rPr>
              <a:t>Browse data collections by type or theme</a:t>
            </a:r>
          </a:p>
          <a:p>
            <a:pPr marL="0" lvl="1" indent="0">
              <a:lnSpc>
                <a:spcPct val="70000"/>
              </a:lnSpc>
              <a:spcBef>
                <a:spcPts val="1067"/>
              </a:spcBef>
              <a:spcAft>
                <a:spcPct val="15000"/>
              </a:spcAft>
              <a:buClr>
                <a:srgbClr val="000000"/>
              </a:buClr>
              <a:buSzPct val="73000"/>
              <a:buNone/>
              <a:defRPr/>
            </a:pPr>
            <a:endParaRPr lang="sl-SI" sz="3200" dirty="0">
              <a:sym typeface="Arial"/>
            </a:endParaRPr>
          </a:p>
        </p:txBody>
      </p:sp>
      <p:sp>
        <p:nvSpPr>
          <p:cNvPr id="3" name="Title 2"/>
          <p:cNvSpPr>
            <a:spLocks noGrp="1"/>
          </p:cNvSpPr>
          <p:nvPr>
            <p:ph type="title"/>
          </p:nvPr>
        </p:nvSpPr>
        <p:spPr/>
        <p:txBody>
          <a:bodyPr/>
          <a:lstStyle/>
          <a:p>
            <a:r>
              <a:rPr lang="en-GB" dirty="0" smtClean="0"/>
              <a:t>Three types of search</a:t>
            </a:r>
            <a:endParaRPr lang="en-GB" dirty="0"/>
          </a:p>
        </p:txBody>
      </p:sp>
    </p:spTree>
    <p:extLst>
      <p:ext uri="{BB962C8B-B14F-4D97-AF65-F5344CB8AC3E}">
        <p14:creationId xmlns:p14="http://schemas.microsoft.com/office/powerpoint/2010/main" val="337692856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sl-SI"/>
          </a:p>
        </p:txBody>
      </p:sp>
      <p:sp>
        <p:nvSpPr>
          <p:cNvPr id="4" name="Title 3"/>
          <p:cNvSpPr>
            <a:spLocks noGrp="1"/>
          </p:cNvSpPr>
          <p:nvPr>
            <p:ph type="title"/>
          </p:nvPr>
        </p:nvSpPr>
        <p:spPr bwMode="auto">
          <a:xfrm>
            <a:off x="681564" y="611073"/>
            <a:ext cx="12174899" cy="997079"/>
          </a:xfrm>
          <a:prstGeom prst="rect">
            <a:avLst/>
          </a:prstGeom>
          <a:noFill/>
          <a:ln>
            <a:miter lim="800000"/>
            <a:headEnd/>
            <a:tailEnd/>
          </a:ln>
        </p:spPr>
        <p:txBody>
          <a:bodyPr>
            <a:normAutofit fontScale="90000"/>
          </a:bodyPr>
          <a:lstStyle/>
          <a:p>
            <a:r>
              <a:rPr lang="en-GB" sz="5400" dirty="0" smtClean="0"/>
              <a:t>Online catalogues – searching (browsing)</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751" y="1791888"/>
            <a:ext cx="12181940" cy="7077792"/>
          </a:xfrm>
          <a:prstGeom prst="rect">
            <a:avLst/>
          </a:prstGeom>
          <a:noFill/>
          <a:ln w="9525">
            <a:noFill/>
            <a:miter lim="800000"/>
            <a:headEnd/>
            <a:tailEnd/>
          </a:ln>
        </p:spPr>
      </p:pic>
      <p:sp>
        <p:nvSpPr>
          <p:cNvPr id="6" name="Oval 5"/>
          <p:cNvSpPr/>
          <p:nvPr/>
        </p:nvSpPr>
        <p:spPr>
          <a:xfrm>
            <a:off x="9222373" y="1671736"/>
            <a:ext cx="1504950" cy="5469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noFill/>
            </a:endParaRPr>
          </a:p>
        </p:txBody>
      </p:sp>
      <p:sp>
        <p:nvSpPr>
          <p:cNvPr id="7" name="Right Arrow 6"/>
          <p:cNvSpPr/>
          <p:nvPr/>
        </p:nvSpPr>
        <p:spPr>
          <a:xfrm rot="9949461">
            <a:off x="10846790" y="1849366"/>
            <a:ext cx="496999" cy="221895"/>
          </a:xfrm>
          <a:prstGeom prst="rightArrow">
            <a:avLst>
              <a:gd name="adj1" fmla="val 50000"/>
              <a:gd name="adj2" fmla="val 4077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a:spLocks noChangeArrowheads="1"/>
          </p:cNvSpPr>
          <p:nvPr/>
        </p:nvSpPr>
        <p:spPr bwMode="auto">
          <a:xfrm>
            <a:off x="10151551" y="1271353"/>
            <a:ext cx="3264234" cy="523220"/>
          </a:xfrm>
          <a:prstGeom prst="rect">
            <a:avLst/>
          </a:prstGeom>
          <a:noFill/>
          <a:ln w="9525">
            <a:noFill/>
            <a:miter lim="800000"/>
            <a:headEnd/>
            <a:tailEnd/>
          </a:ln>
        </p:spPr>
        <p:txBody>
          <a:bodyPr wrap="square">
            <a:spAutoFit/>
          </a:bodyPr>
          <a:lstStyle/>
          <a:p>
            <a:pPr algn="ctr"/>
            <a:r>
              <a:rPr lang="en-GB" sz="2800" dirty="0">
                <a:latin typeface="Open Sans Light"/>
              </a:rPr>
              <a:t>language</a:t>
            </a:r>
          </a:p>
        </p:txBody>
      </p:sp>
      <p:sp>
        <p:nvSpPr>
          <p:cNvPr id="9" name="Subtitle 4"/>
          <p:cNvSpPr txBox="1">
            <a:spLocks/>
          </p:cNvSpPr>
          <p:nvPr/>
        </p:nvSpPr>
        <p:spPr bwMode="auto">
          <a:xfrm>
            <a:off x="0" y="5431507"/>
            <a:ext cx="3136900" cy="758825"/>
          </a:xfrm>
          <a:prstGeom prst="rect">
            <a:avLst/>
          </a:prstGeom>
          <a:noFill/>
          <a:ln>
            <a:noFill/>
            <a:miter lim="800000"/>
            <a:headEnd/>
            <a:tailEnd/>
          </a:ln>
        </p:spPr>
        <p:txBody>
          <a:bodyPr spcFirstLastPara="1" wrap="square" lIns="50800" tIns="50800" rIns="50800" bIns="50800" anchor="ctr" anchorCtr="0"/>
          <a:lstStyle>
            <a:defPPr marR="0" lvl="0" algn="l" rtl="0">
              <a:lnSpc>
                <a:spcPct val="100000"/>
              </a:lnSpc>
              <a:spcBef>
                <a:spcPts val="0"/>
              </a:spcBef>
              <a:spcAft>
                <a:spcPts val="0"/>
              </a:spcAft>
            </a:defPPr>
            <a:lvl1pPr marL="457200" marR="0" lvl="0" indent="-523240"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1pPr>
            <a:lvl2pPr marL="914400" marR="0" lvl="1" indent="-523240"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2pPr>
            <a:lvl3pPr marL="1371600" marR="0" lvl="2" indent="-523239"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3pPr>
            <a:lvl4pPr marL="1828800" marR="0" lvl="3" indent="-523239"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4pPr>
            <a:lvl5pPr marL="2286000" marR="0" lvl="4" indent="-523239" algn="l" rtl="0">
              <a:lnSpc>
                <a:spcPct val="100000"/>
              </a:lnSpc>
              <a:spcBef>
                <a:spcPts val="4200"/>
              </a:spcBef>
              <a:spcAft>
                <a:spcPts val="0"/>
              </a:spcAft>
              <a:buClr>
                <a:srgbClr val="6A6C76"/>
              </a:buClr>
              <a:buSzPts val="4640"/>
              <a:buFont typeface="Open Sans"/>
              <a:buChar char="•"/>
              <a:defRPr sz="3200" b="0" i="0" u="none" strike="noStrike" cap="none">
                <a:solidFill>
                  <a:srgbClr val="6A6C76"/>
                </a:solidFill>
                <a:latin typeface="Open Sans"/>
                <a:ea typeface="Open Sans"/>
                <a:cs typeface="Open Sans"/>
                <a:sym typeface="Open Sans"/>
              </a:defRPr>
            </a:lvl5pPr>
            <a:lvl6pPr marL="2743200" marR="0" lvl="5" indent="-523239" algn="l" rtl="0">
              <a:lnSpc>
                <a:spcPct val="100000"/>
              </a:lnSpc>
              <a:spcBef>
                <a:spcPts val="4200"/>
              </a:spcBef>
              <a:spcAft>
                <a:spcPts val="0"/>
              </a:spcAft>
              <a:buClr>
                <a:srgbClr val="6A6C76"/>
              </a:buClr>
              <a:buSzPts val="4640"/>
              <a:buFont typeface="Helvetica Neue"/>
              <a:buChar char="•"/>
              <a:defRPr sz="3200" b="0" i="0" u="none" strike="noStrike" cap="none">
                <a:solidFill>
                  <a:srgbClr val="6A6C76"/>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6A6C76"/>
              </a:buClr>
              <a:buSzPts val="4640"/>
              <a:buFont typeface="Helvetica Neue"/>
              <a:buChar char="•"/>
              <a:defRPr sz="3200" b="0" i="0" u="none" strike="noStrike" cap="none">
                <a:solidFill>
                  <a:srgbClr val="6A6C76"/>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6A6C76"/>
              </a:buClr>
              <a:buSzPts val="4640"/>
              <a:buFont typeface="Helvetica Neue"/>
              <a:buChar char="•"/>
              <a:defRPr sz="3200" b="0" i="0" u="none" strike="noStrike" cap="none">
                <a:solidFill>
                  <a:srgbClr val="6A6C76"/>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6A6C76"/>
              </a:buClr>
              <a:buSzPts val="4640"/>
              <a:buFont typeface="Helvetica Neue"/>
              <a:buChar char="•"/>
              <a:defRPr sz="3200" b="0" i="0" u="none" strike="noStrike" cap="none">
                <a:solidFill>
                  <a:srgbClr val="6A6C76"/>
                </a:solidFill>
                <a:latin typeface="Helvetica Neue"/>
                <a:ea typeface="Helvetica Neue"/>
                <a:cs typeface="Helvetica Neue"/>
                <a:sym typeface="Helvetica Neue"/>
              </a:defRPr>
            </a:lvl9pPr>
          </a:lstStyle>
          <a:p>
            <a:pPr marL="0" indent="0">
              <a:buFont typeface="Arial" charset="0"/>
              <a:buNone/>
            </a:pPr>
            <a:r>
              <a:rPr lang="en-GB" smtClean="0">
                <a:latin typeface="Open Sans Light"/>
              </a:rPr>
              <a:t>Filter/sort</a:t>
            </a:r>
            <a:endParaRPr lang="en-GB" dirty="0" smtClean="0">
              <a:latin typeface="Open Sans Light"/>
            </a:endParaRPr>
          </a:p>
        </p:txBody>
      </p:sp>
      <p:sp>
        <p:nvSpPr>
          <p:cNvPr id="10" name="Right Arrow 9"/>
          <p:cNvSpPr/>
          <p:nvPr/>
        </p:nvSpPr>
        <p:spPr>
          <a:xfrm>
            <a:off x="781050" y="6438832"/>
            <a:ext cx="831850" cy="241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12250886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build="p"/>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68681" y="461969"/>
            <a:ext cx="9336119" cy="8040348"/>
          </a:xfrm>
          <a:prstGeom prst="rect">
            <a:avLst/>
          </a:prstGeom>
        </p:spPr>
      </p:pic>
      <p:pic>
        <p:nvPicPr>
          <p:cNvPr id="4" name="Picture 3"/>
          <p:cNvPicPr>
            <a:picLocks noChangeAspect="1"/>
          </p:cNvPicPr>
          <p:nvPr/>
        </p:nvPicPr>
        <p:blipFill>
          <a:blip r:embed="rId4"/>
          <a:stretch>
            <a:fillRect/>
          </a:stretch>
        </p:blipFill>
        <p:spPr>
          <a:xfrm>
            <a:off x="0" y="4138863"/>
            <a:ext cx="3668681" cy="4491790"/>
          </a:xfrm>
          <a:prstGeom prst="rect">
            <a:avLst/>
          </a:prstGeom>
        </p:spPr>
      </p:pic>
      <p:pic>
        <p:nvPicPr>
          <p:cNvPr id="5" name="Picture 4"/>
          <p:cNvPicPr>
            <a:picLocks noChangeAspect="1"/>
          </p:cNvPicPr>
          <p:nvPr/>
        </p:nvPicPr>
        <p:blipFill>
          <a:blip r:embed="rId5"/>
          <a:stretch>
            <a:fillRect/>
          </a:stretch>
        </p:blipFill>
        <p:spPr>
          <a:xfrm>
            <a:off x="376703" y="3594421"/>
            <a:ext cx="1457637" cy="381438"/>
          </a:xfrm>
          <a:prstGeom prst="rect">
            <a:avLst/>
          </a:prstGeom>
        </p:spPr>
      </p:pic>
    </p:spTree>
    <p:extLst>
      <p:ext uri="{BB962C8B-B14F-4D97-AF65-F5344CB8AC3E}">
        <p14:creationId xmlns:p14="http://schemas.microsoft.com/office/powerpoint/2010/main" val="372793831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80512" y="5864203"/>
            <a:ext cx="2006594" cy="338554"/>
          </a:xfrm>
          <a:prstGeom prst="rect">
            <a:avLst/>
          </a:prstGeom>
          <a:noFill/>
        </p:spPr>
        <p:txBody>
          <a:bodyPr wrap="square" rtlCol="0">
            <a:spAutoFit/>
          </a:bodyPr>
          <a:lstStyle/>
          <a:p>
            <a:r>
              <a:rPr lang="sl-SI" sz="1600" dirty="0" err="1" smtClean="0">
                <a:latin typeface="Open Sans Light" panose="020B0604020202020204" charset="0"/>
                <a:ea typeface="Open Sans Light" panose="020B0604020202020204" charset="0"/>
                <a:cs typeface="Open Sans Light" panose="020B0604020202020204" charset="0"/>
              </a:rPr>
              <a:t>Source</a:t>
            </a:r>
            <a:r>
              <a:rPr lang="sl-SI" sz="1600" dirty="0" smtClean="0">
                <a:latin typeface="Open Sans Light" panose="020B0604020202020204" charset="0"/>
                <a:ea typeface="Open Sans Light" panose="020B0604020202020204" charset="0"/>
                <a:cs typeface="Open Sans Light" panose="020B0604020202020204" charset="0"/>
              </a:rPr>
              <a:t>: </a:t>
            </a:r>
            <a:r>
              <a:rPr lang="sl-SI" sz="1600" dirty="0" smtClean="0">
                <a:latin typeface="Open Sans Light" panose="020B0604020202020204" charset="0"/>
                <a:ea typeface="Open Sans Light" panose="020B0604020202020204" charset="0"/>
                <a:cs typeface="Open Sans Light" panose="020B0604020202020204" charset="0"/>
                <a:hlinkClick r:id="rId3"/>
              </a:rPr>
              <a:t>ESS</a:t>
            </a:r>
            <a:endParaRPr lang="sl-SI" sz="1600" dirty="0">
              <a:latin typeface="Open Sans Light" panose="020B0604020202020204" charset="0"/>
              <a:ea typeface="Open Sans Light" panose="020B0604020202020204" charset="0"/>
              <a:cs typeface="Open Sans Light" panose="020B0604020202020204" charset="0"/>
            </a:endParaRPr>
          </a:p>
        </p:txBody>
      </p:sp>
      <p:pic>
        <p:nvPicPr>
          <p:cNvPr id="5" name="Picture 4"/>
          <p:cNvPicPr>
            <a:picLocks noChangeAspect="1"/>
          </p:cNvPicPr>
          <p:nvPr/>
        </p:nvPicPr>
        <p:blipFill>
          <a:blip r:embed="rId4"/>
          <a:stretch>
            <a:fillRect/>
          </a:stretch>
        </p:blipFill>
        <p:spPr>
          <a:xfrm>
            <a:off x="788138" y="1063022"/>
            <a:ext cx="8473417" cy="653449"/>
          </a:xfrm>
          <a:prstGeom prst="rect">
            <a:avLst/>
          </a:prstGeom>
        </p:spPr>
      </p:pic>
      <p:pic>
        <p:nvPicPr>
          <p:cNvPr id="6" name="Picture 5"/>
          <p:cNvPicPr>
            <a:picLocks noChangeAspect="1"/>
          </p:cNvPicPr>
          <p:nvPr/>
        </p:nvPicPr>
        <p:blipFill>
          <a:blip r:embed="rId5"/>
          <a:stretch>
            <a:fillRect/>
          </a:stretch>
        </p:blipFill>
        <p:spPr>
          <a:xfrm>
            <a:off x="928689" y="1740574"/>
            <a:ext cx="8709087" cy="6127427"/>
          </a:xfrm>
          <a:prstGeom prst="rect">
            <a:avLst/>
          </a:prstGeom>
        </p:spPr>
      </p:pic>
      <p:pic>
        <p:nvPicPr>
          <p:cNvPr id="7" name="Picture 6"/>
          <p:cNvPicPr>
            <a:picLocks noChangeAspect="1"/>
          </p:cNvPicPr>
          <p:nvPr/>
        </p:nvPicPr>
        <p:blipFill>
          <a:blip r:embed="rId6"/>
          <a:stretch>
            <a:fillRect/>
          </a:stretch>
        </p:blipFill>
        <p:spPr>
          <a:xfrm>
            <a:off x="9745781" y="1267809"/>
            <a:ext cx="2495962" cy="846270"/>
          </a:xfrm>
          <a:prstGeom prst="rect">
            <a:avLst/>
          </a:prstGeom>
        </p:spPr>
      </p:pic>
    </p:spTree>
    <p:extLst>
      <p:ext uri="{BB962C8B-B14F-4D97-AF65-F5344CB8AC3E}">
        <p14:creationId xmlns:p14="http://schemas.microsoft.com/office/powerpoint/2010/main" val="94395672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sl-SI"/>
          </a:p>
        </p:txBody>
      </p:sp>
      <p:sp>
        <p:nvSpPr>
          <p:cNvPr id="2" name="Title 1"/>
          <p:cNvSpPr>
            <a:spLocks noGrp="1"/>
          </p:cNvSpPr>
          <p:nvPr>
            <p:ph type="title"/>
          </p:nvPr>
        </p:nvSpPr>
        <p:spPr/>
        <p:txBody>
          <a:bodyPr/>
          <a:lstStyle/>
          <a:p>
            <a:r>
              <a:rPr lang="en-GB" sz="5400" dirty="0"/>
              <a:t>Documentation often extensive</a:t>
            </a:r>
            <a:endParaRPr lang="sl-SI" sz="5400" dirty="0"/>
          </a:p>
        </p:txBody>
      </p:sp>
      <p:pic>
        <p:nvPicPr>
          <p:cNvPr id="4" name="Picture 3"/>
          <p:cNvPicPr>
            <a:picLocks noChangeAspect="1" noChangeArrowheads="1"/>
          </p:cNvPicPr>
          <p:nvPr/>
        </p:nvPicPr>
        <p:blipFill>
          <a:blip r:embed="rId3"/>
          <a:srcRect/>
          <a:stretch>
            <a:fillRect/>
          </a:stretch>
        </p:blipFill>
        <p:spPr bwMode="auto">
          <a:xfrm>
            <a:off x="-202192" y="1719072"/>
            <a:ext cx="12949650" cy="7130739"/>
          </a:xfrm>
          <a:prstGeom prst="rect">
            <a:avLst/>
          </a:prstGeom>
          <a:noFill/>
          <a:ln w="9525">
            <a:noFill/>
            <a:miter lim="800000"/>
            <a:headEnd/>
            <a:tailEnd/>
          </a:ln>
        </p:spPr>
      </p:pic>
    </p:spTree>
    <p:extLst>
      <p:ext uri="{BB962C8B-B14F-4D97-AF65-F5344CB8AC3E}">
        <p14:creationId xmlns:p14="http://schemas.microsoft.com/office/powerpoint/2010/main" val="96893878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sl-SI"/>
          </a:p>
        </p:txBody>
      </p:sp>
      <p:sp>
        <p:nvSpPr>
          <p:cNvPr id="2" name="Title 1"/>
          <p:cNvSpPr>
            <a:spLocks noGrp="1"/>
          </p:cNvSpPr>
          <p:nvPr>
            <p:ph type="title"/>
          </p:nvPr>
        </p:nvSpPr>
        <p:spPr/>
        <p:txBody>
          <a:bodyPr>
            <a:normAutofit fontScale="90000"/>
          </a:bodyPr>
          <a:lstStyle/>
          <a:p>
            <a:r>
              <a:rPr lang="en-GB" sz="5400" dirty="0">
                <a:latin typeface="Open Sans" panose="020B0606030504020204" pitchFamily="34" charset="0"/>
                <a:ea typeface="Open Sans" panose="020B0606030504020204" pitchFamily="34" charset="0"/>
                <a:cs typeface="Open Sans" panose="020B0606030504020204" pitchFamily="34" charset="0"/>
              </a:rPr>
              <a:t>NESSTAR for online browsing and analysis</a:t>
            </a:r>
            <a:endParaRPr lang="sl-SI" sz="5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3"/>
          <a:stretch>
            <a:fillRect/>
          </a:stretch>
        </p:blipFill>
        <p:spPr>
          <a:xfrm>
            <a:off x="315884" y="2053389"/>
            <a:ext cx="9477375" cy="6529555"/>
          </a:xfrm>
          <a:prstGeom prst="rect">
            <a:avLst/>
          </a:prstGeom>
        </p:spPr>
      </p:pic>
      <p:sp>
        <p:nvSpPr>
          <p:cNvPr id="4" name="TextBox 3"/>
          <p:cNvSpPr txBox="1"/>
          <p:nvPr/>
        </p:nvSpPr>
        <p:spPr>
          <a:xfrm>
            <a:off x="8778240" y="3955131"/>
            <a:ext cx="4154221" cy="4185761"/>
          </a:xfrm>
          <a:prstGeom prst="rect">
            <a:avLst/>
          </a:prstGeom>
          <a:solidFill>
            <a:schemeClr val="accent1">
              <a:lumMod val="60000"/>
              <a:lumOff val="40000"/>
            </a:schemeClr>
          </a:solidFill>
        </p:spPr>
        <p:txBody>
          <a:bodyPr wrap="square">
            <a:spAutoFit/>
          </a:bodyPr>
          <a:lstStyle/>
          <a:p>
            <a:pPr marL="457200" indent="-457200" fontAlgn="auto">
              <a:spcBef>
                <a:spcPts val="0"/>
              </a:spcBef>
              <a:spcAft>
                <a:spcPts val="0"/>
              </a:spcAft>
              <a:buClr>
                <a:schemeClr val="bg1"/>
              </a:buClr>
              <a:buFont typeface="Arial" panose="020B0604020202020204" pitchFamily="34" charset="0"/>
              <a:buChar char="•"/>
              <a:defRPr/>
            </a:pPr>
            <a:r>
              <a:rPr lang="en-US" sz="28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sym typeface="Avenir Roman"/>
              </a:rPr>
              <a:t>online data browsing and analysis</a:t>
            </a:r>
          </a:p>
          <a:p>
            <a:pPr marL="457200" indent="-457200" fontAlgn="auto">
              <a:spcBef>
                <a:spcPts val="0"/>
              </a:spcBef>
              <a:spcAft>
                <a:spcPts val="0"/>
              </a:spcAft>
              <a:buClr>
                <a:schemeClr val="bg1"/>
              </a:buClr>
              <a:buFont typeface="Arial" panose="020B0604020202020204" pitchFamily="34" charset="0"/>
              <a:buChar char="•"/>
              <a:defRPr/>
            </a:pPr>
            <a:r>
              <a:rPr lang="en-US" sz="28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sym typeface="Avenir Roman"/>
              </a:rPr>
              <a:t>download </a:t>
            </a: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venir Roman"/>
              </a:rPr>
              <a:t>tables, graphs, data files and study descriptions </a:t>
            </a:r>
          </a:p>
          <a:p>
            <a:pPr marL="457200" indent="-457200" fontAlgn="auto">
              <a:spcBef>
                <a:spcPts val="0"/>
              </a:spcBef>
              <a:spcAft>
                <a:spcPts val="0"/>
              </a:spcAft>
              <a:buClr>
                <a:schemeClr val="bg1"/>
              </a:buClr>
              <a:buFont typeface="Arial" panose="020B0604020202020204" pitchFamily="34" charset="0"/>
              <a:buChar char="•"/>
              <a:defRPr/>
            </a:pPr>
            <a:r>
              <a:rPr lang="en-US" sz="28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sym typeface="Avenir Roman"/>
              </a:rPr>
              <a:t>main catalogue or additional tool </a:t>
            </a:r>
          </a:p>
          <a:p>
            <a:pPr marL="457200" indent="-457200" fontAlgn="auto">
              <a:spcBef>
                <a:spcPts val="0"/>
              </a:spcBef>
              <a:spcAft>
                <a:spcPts val="0"/>
              </a:spcAft>
              <a:buClr>
                <a:schemeClr val="bg1"/>
              </a:buClr>
              <a:buFont typeface="Arial" panose="020B0604020202020204" pitchFamily="34" charset="0"/>
              <a:buChar char="•"/>
              <a:defRPr/>
            </a:pPr>
            <a:r>
              <a:rPr lang="en-US" sz="28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sym typeface="Avenir Roman"/>
              </a:rPr>
              <a:t>help </a:t>
            </a: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venir Roman"/>
              </a:rPr>
              <a:t>pages [? at top]</a:t>
            </a:r>
          </a:p>
          <a:p>
            <a:pPr fontAlgn="auto">
              <a:spcBef>
                <a:spcPts val="0"/>
              </a:spcBef>
              <a:spcAft>
                <a:spcPts val="0"/>
              </a:spcAft>
              <a:defRPr/>
            </a:pPr>
            <a:endParaRPr lang="en-GB" dirty="0">
              <a:latin typeface="+mn-lt"/>
            </a:endParaRPr>
          </a:p>
        </p:txBody>
      </p:sp>
    </p:spTree>
    <p:extLst>
      <p:ext uri="{BB962C8B-B14F-4D97-AF65-F5344CB8AC3E}">
        <p14:creationId xmlns:p14="http://schemas.microsoft.com/office/powerpoint/2010/main" val="209416668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03199" y="2521138"/>
            <a:ext cx="11037044" cy="4998906"/>
          </a:xfrm>
        </p:spPr>
        <p:txBody>
          <a:bodyPr/>
          <a:lstStyle/>
          <a:p>
            <a:endParaRPr lang="sl-SI"/>
          </a:p>
        </p:txBody>
      </p:sp>
      <p:sp>
        <p:nvSpPr>
          <p:cNvPr id="2" name="Title 1"/>
          <p:cNvSpPr>
            <a:spLocks noGrp="1"/>
          </p:cNvSpPr>
          <p:nvPr>
            <p:ph type="title"/>
          </p:nvPr>
        </p:nvSpPr>
        <p:spPr>
          <a:xfrm>
            <a:off x="909988" y="434736"/>
            <a:ext cx="12094812" cy="997079"/>
          </a:xfrm>
        </p:spPr>
        <p:txBody>
          <a:bodyPr>
            <a:noAutofit/>
          </a:bodyPr>
          <a:lstStyle/>
          <a:p>
            <a:r>
              <a:rPr lang="en-GB" sz="5200" dirty="0" smtClean="0">
                <a:ea typeface="Open Sans" panose="020B0606030504020204" pitchFamily="34" charset="0"/>
                <a:cs typeface="Open Sans" panose="020B0606030504020204" pitchFamily="34" charset="0"/>
              </a:rPr>
              <a:t>Frequency distribution of one variable</a:t>
            </a:r>
            <a:endParaRPr lang="en-GB" sz="5200" dirty="0">
              <a:ea typeface="Open Sans" panose="020B0606030504020204" pitchFamily="34" charset="0"/>
              <a:cs typeface="Open Sans" panose="020B0606030504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68" y="1604212"/>
            <a:ext cx="10202040" cy="678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404" y="2743380"/>
            <a:ext cx="7912973" cy="581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63404" y="6982634"/>
            <a:ext cx="7537143" cy="1074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4935" y="8661901"/>
            <a:ext cx="7696939" cy="369332"/>
          </a:xfrm>
          <a:prstGeom prst="rect">
            <a:avLst/>
          </a:prstGeom>
          <a:noFill/>
        </p:spPr>
        <p:txBody>
          <a:bodyPr wrap="square" rtlCol="0">
            <a:spAutoFit/>
          </a:bodyPr>
          <a:lstStyle/>
          <a:p>
            <a:pPr fontAlgn="base">
              <a:spcBef>
                <a:spcPct val="0"/>
              </a:spcBef>
              <a:spcAft>
                <a:spcPct val="0"/>
              </a:spcAft>
              <a:buClrTx/>
              <a:buFontTx/>
              <a:buNone/>
            </a:pPr>
            <a:r>
              <a:rPr lang="en-GB" sz="1800" kern="12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Source: </a:t>
            </a:r>
            <a:r>
              <a:rPr lang="en-GB" sz="1800" kern="1200" dirty="0" smtClean="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a:t>
            </a:r>
            <a:r>
              <a:rPr lang="sl-SI" sz="1800" kern="1200" dirty="0" smtClean="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SS; </a:t>
            </a:r>
            <a:r>
              <a:rPr lang="sl-SI" sz="1800" kern="1200" dirty="0" err="1" smtClean="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Dataset</a:t>
            </a:r>
            <a:r>
              <a:rPr lang="sl-SI" sz="1800" kern="1200" dirty="0" smtClean="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ESS6-2012, ed.2.4</a:t>
            </a:r>
            <a:endParaRPr lang="en-GB" sz="2000" kern="12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39112176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200" dirty="0" smtClean="0">
                <a:ea typeface="Open Sans" panose="020B0606030504020204" pitchFamily="34" charset="0"/>
                <a:cs typeface="Open Sans" panose="020B0606030504020204" pitchFamily="34" charset="0"/>
              </a:rPr>
              <a:t>Crosstabs – frequency distribution of two variables </a:t>
            </a:r>
            <a:endParaRPr lang="en-GB" sz="5200" dirty="0">
              <a:ea typeface="Open Sans" panose="020B0606030504020204" pitchFamily="34" charset="0"/>
              <a:cs typeface="Open Sans" panose="020B0606030504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098" y="3709753"/>
            <a:ext cx="7368435" cy="4227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5523" y="2116603"/>
            <a:ext cx="3943053" cy="523220"/>
          </a:xfrm>
          <a:prstGeom prst="rect">
            <a:avLst/>
          </a:prstGeom>
          <a:noFill/>
        </p:spPr>
        <p:txBody>
          <a:bodyPr wrap="square" rtlCol="0">
            <a:spAutoFit/>
          </a:bodyPr>
          <a:lstStyle/>
          <a:p>
            <a:r>
              <a:rPr lang="en-GB" sz="2800" dirty="0" smtClean="0">
                <a:latin typeface="Open Sans Light" panose="020B0306030504020204" pitchFamily="34" charset="0"/>
                <a:ea typeface="Open Sans Light" panose="020B0306030504020204" pitchFamily="34" charset="0"/>
                <a:cs typeface="Open Sans Light" panose="020B0306030504020204" pitchFamily="34" charset="0"/>
              </a:rPr>
              <a:t>Socio-demographics</a:t>
            </a:r>
            <a:endParaRPr lang="en-GB"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665523" y="5449851"/>
            <a:ext cx="2982897" cy="523220"/>
          </a:xfrm>
          <a:prstGeom prst="rect">
            <a:avLst/>
          </a:prstGeom>
          <a:noFill/>
        </p:spPr>
        <p:txBody>
          <a:bodyPr wrap="square" rtlCol="0">
            <a:spAutoFit/>
          </a:bodyPr>
          <a:lstStyle/>
          <a:p>
            <a:r>
              <a:rPr lang="en-GB" sz="2800" dirty="0" smtClean="0">
                <a:latin typeface="Open Sans Light" panose="020B0306030504020204" pitchFamily="34" charset="0"/>
                <a:ea typeface="Open Sans Light" panose="020B0306030504020204" pitchFamily="34" charset="0"/>
                <a:cs typeface="Open Sans Light" panose="020B0306030504020204" pitchFamily="34" charset="0"/>
              </a:rPr>
              <a:t>Politics</a:t>
            </a:r>
            <a:endParaRPr lang="en-GB" sz="28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64" y="2596040"/>
            <a:ext cx="5946623" cy="196981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323" y="6060788"/>
            <a:ext cx="5707816" cy="1876326"/>
          </a:xfrm>
          <a:prstGeom prst="rect">
            <a:avLst/>
          </a:prstGeom>
        </p:spPr>
      </p:pic>
      <p:sp>
        <p:nvSpPr>
          <p:cNvPr id="14" name="Down Arrow 13"/>
          <p:cNvSpPr/>
          <p:nvPr/>
        </p:nvSpPr>
        <p:spPr>
          <a:xfrm rot="6988043">
            <a:off x="5159312" y="6367410"/>
            <a:ext cx="244390" cy="630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6988043">
            <a:off x="5832494" y="3184420"/>
            <a:ext cx="244390" cy="630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84123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853" y="432411"/>
            <a:ext cx="11486146" cy="1569660"/>
          </a:xfrm>
          <a:prstGeom prst="rect">
            <a:avLst/>
          </a:prstGeom>
          <a:ln>
            <a:solidFill>
              <a:sysClr val="windowText" lastClr="000000"/>
            </a:solidFill>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sl-SI" sz="32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a:t>
            </a:r>
            <a:r>
              <a:rPr kumimoji="0" lang="en-US" sz="3200" b="0" i="0" u="none" strike="noStrike" kern="1200" cap="none" spc="0" normalizeH="0" baseline="0" noProof="0" dirty="0" err="1"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omparing</a:t>
            </a:r>
            <a:r>
              <a:rPr kumimoji="0" lang="en-US" sz="32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kumimoji="0" lang="en-US" sz="3200" b="1" i="0" u="none" strike="noStrike" kern="1200" cap="none" spc="0" normalizeH="0" baseline="0" noProof="0" dirty="0" smtClean="0">
                <a:ln>
                  <a:noFill/>
                </a:ln>
                <a:solidFill>
                  <a:srgbClr val="FF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life satisfaction measures </a:t>
            </a:r>
            <a:r>
              <a:rPr kumimoji="0" lang="en-US" sz="32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of two groups </a:t>
            </a:r>
            <a:r>
              <a:rPr kumimoji="0" lang="en-US" sz="3200" b="1"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the unemployed people looking for work</a:t>
            </a:r>
            <a:r>
              <a:rPr kumimoji="0" lang="en-US" sz="32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versus </a:t>
            </a:r>
            <a:r>
              <a:rPr kumimoji="0" lang="en-US" sz="3200" b="1"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people in paid work</a:t>
            </a:r>
            <a:r>
              <a:rPr kumimoji="0" lang="en-US" sz="32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Calculate the </a:t>
            </a:r>
            <a:r>
              <a:rPr kumimoji="0" lang="en-US" sz="32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hlinkClick r:id="rId3"/>
              </a:rPr>
              <a:t>means</a:t>
            </a:r>
            <a:r>
              <a:rPr kumimoji="0" lang="en-US" sz="32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for the two groups across Europe. </a:t>
            </a:r>
          </a:p>
        </p:txBody>
      </p:sp>
      <p:sp>
        <p:nvSpPr>
          <p:cNvPr id="9" name="TextBox 8"/>
          <p:cNvSpPr txBox="1"/>
          <p:nvPr/>
        </p:nvSpPr>
        <p:spPr>
          <a:xfrm>
            <a:off x="1014935" y="8661901"/>
            <a:ext cx="7696939" cy="369332"/>
          </a:xfrm>
          <a:prstGeom prst="rect">
            <a:avLst/>
          </a:prstGeom>
          <a:noFill/>
        </p:spPr>
        <p:txBody>
          <a:bodyPr wrap="square" rtlCol="0">
            <a:spAutoFit/>
          </a:bodyPr>
          <a:lstStyle/>
          <a:p>
            <a:pPr fontAlgn="base">
              <a:spcBef>
                <a:spcPct val="0"/>
              </a:spcBef>
              <a:spcAft>
                <a:spcPct val="0"/>
              </a:spcAft>
              <a:buClrTx/>
              <a:buFontTx/>
              <a:buNone/>
            </a:pPr>
            <a:r>
              <a:rPr lang="en-GB" sz="1800" kern="12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Source: </a:t>
            </a:r>
            <a:r>
              <a:rPr lang="en-GB" sz="1800" kern="1200" dirty="0" smtClean="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a:t>
            </a:r>
            <a:r>
              <a:rPr lang="sl-SI" sz="1800" kern="1200" dirty="0" smtClean="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SS; </a:t>
            </a:r>
            <a:r>
              <a:rPr lang="sl-SI" sz="1800" kern="1200" dirty="0" err="1" smtClean="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Dataset</a:t>
            </a:r>
            <a:r>
              <a:rPr lang="sl-SI" sz="1800" kern="1200" dirty="0" smtClean="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ESS6-2012, ed.2.4</a:t>
            </a:r>
            <a:endParaRPr lang="en-GB" sz="2000" kern="12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913" y="2363567"/>
            <a:ext cx="5397833" cy="192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870" y="2695883"/>
            <a:ext cx="6234641" cy="1588067"/>
          </a:xfrm>
          <a:prstGeom prst="rect">
            <a:avLst/>
          </a:prstGeom>
        </p:spPr>
      </p:pic>
      <p:sp>
        <p:nvSpPr>
          <p:cNvPr id="13" name="Down Arrow 12"/>
          <p:cNvSpPr/>
          <p:nvPr/>
        </p:nvSpPr>
        <p:spPr>
          <a:xfrm rot="6988043">
            <a:off x="6186544" y="2947722"/>
            <a:ext cx="244390" cy="630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6988043">
            <a:off x="11894334" y="3597187"/>
            <a:ext cx="244390" cy="630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278" y="4929300"/>
            <a:ext cx="11198660" cy="375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81278" y="4620604"/>
            <a:ext cx="10033750" cy="400110"/>
          </a:xfrm>
          <a:prstGeom prst="rect">
            <a:avLst/>
          </a:prstGeom>
          <a:noFill/>
        </p:spPr>
        <p:txBody>
          <a:bodyPr wrap="square" rtlCol="0">
            <a:spAutoFit/>
          </a:bodyPr>
          <a:lstStyle/>
          <a:p>
            <a:r>
              <a:rPr lang="en-US" sz="1800" dirty="0">
                <a:latin typeface="Open Sans Light" panose="020B0306030504020204" pitchFamily="34" charset="0"/>
                <a:ea typeface="Open Sans Light" panose="020B0306030504020204" pitchFamily="34" charset="0"/>
                <a:cs typeface="Open Sans Light" panose="020B0306030504020204" pitchFamily="34" charset="0"/>
              </a:rPr>
              <a:t>B20. All things considered, how satisfied are you with your life as a </a:t>
            </a:r>
            <a:r>
              <a:rPr lang="en-US" sz="1800" dirty="0" smtClean="0">
                <a:latin typeface="Open Sans Light" panose="020B0306030504020204" pitchFamily="34" charset="0"/>
                <a:ea typeface="Open Sans Light" panose="020B0306030504020204" pitchFamily="34" charset="0"/>
                <a:cs typeface="Open Sans Light" panose="020B0306030504020204" pitchFamily="34" charset="0"/>
              </a:rPr>
              <a:t>whole</a:t>
            </a:r>
            <a:r>
              <a:rPr lang="sl-SI" sz="18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800" dirty="0" smtClean="0">
                <a:latin typeface="Open Sans Light" panose="020B0306030504020204" pitchFamily="34" charset="0"/>
                <a:ea typeface="Open Sans Light" panose="020B0306030504020204" pitchFamily="34" charset="0"/>
                <a:cs typeface="Open Sans Light" panose="020B0306030504020204" pitchFamily="34" charset="0"/>
              </a:rPr>
              <a:t>nowadays</a:t>
            </a:r>
            <a:r>
              <a:rPr lang="en-US" sz="2000" dirty="0">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88790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329323" y="1321997"/>
            <a:ext cx="5815585" cy="4998906"/>
          </a:xfrm>
        </p:spPr>
        <p:txBody>
          <a:bodyPr/>
          <a:lstStyle/>
          <a:p>
            <a:pPr marL="0" indent="0">
              <a:spcAft>
                <a:spcPts val="600"/>
              </a:spcAft>
              <a:buNone/>
            </a:pPr>
            <a:r>
              <a:rPr lang="en-GB" sz="3000" dirty="0">
                <a:solidFill>
                  <a:schemeClr val="tx1"/>
                </a:solidFill>
                <a:latin typeface="+mj-lt"/>
                <a:ea typeface="Open Sans Light" panose="020B0604020202020204" charset="0"/>
                <a:cs typeface="Open Sans Light" panose="020B0604020202020204" charset="0"/>
              </a:rPr>
              <a:t>Thinking about the types of data available can help you work out what you need and how to find it.</a:t>
            </a:r>
          </a:p>
          <a:p>
            <a:endParaRPr lang="sl-SI" dirty="0"/>
          </a:p>
        </p:txBody>
      </p:sp>
      <p:sp>
        <p:nvSpPr>
          <p:cNvPr id="5" name="Title 4"/>
          <p:cNvSpPr>
            <a:spLocks noGrp="1"/>
          </p:cNvSpPr>
          <p:nvPr>
            <p:ph type="title"/>
          </p:nvPr>
        </p:nvSpPr>
        <p:spPr/>
        <p:txBody>
          <a:bodyPr>
            <a:normAutofit/>
          </a:bodyPr>
          <a:lstStyle/>
          <a:p>
            <a:r>
              <a:rPr lang="en-GB" sz="5200" dirty="0">
                <a:solidFill>
                  <a:schemeClr val="tx1"/>
                </a:solidFill>
              </a:rPr>
              <a:t>Types of data</a:t>
            </a:r>
            <a:endParaRPr lang="sl-SI" sz="5200" dirty="0">
              <a:solidFill>
                <a:schemeClr val="tx1"/>
              </a:solidFill>
            </a:endParaRPr>
          </a:p>
        </p:txBody>
      </p:sp>
      <p:pic>
        <p:nvPicPr>
          <p:cNvPr id="7"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1007" y="3006569"/>
            <a:ext cx="6530975" cy="4981575"/>
          </a:xfrm>
          <a:prstGeom prst="rect">
            <a:avLst/>
          </a:prstGeom>
          <a:noFill/>
          <a:ln w="9525">
            <a:noFill/>
            <a:miter lim="800000"/>
            <a:headEnd/>
            <a:tailEnd/>
          </a:ln>
        </p:spPr>
      </p:pic>
      <p:pic>
        <p:nvPicPr>
          <p:cNvPr id="8" name="Picture 7">
            <a:extLst>
              <a:ext uri="{FF2B5EF4-FFF2-40B4-BE49-F238E27FC236}">
                <a16:creationId xmlns:a16="http://schemas.microsoft.com/office/drawing/2014/main" id="{B4D3C334-4524-BE47-95EC-2B0B19273B7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17294" y="4385310"/>
            <a:ext cx="2317762" cy="2196780"/>
          </a:xfrm>
          <a:prstGeom prst="rect">
            <a:avLst/>
          </a:prstGeom>
        </p:spPr>
      </p:pic>
      <p:pic>
        <p:nvPicPr>
          <p:cNvPr id="9" name="Picture 8">
            <a:extLst>
              <a:ext uri="{FF2B5EF4-FFF2-40B4-BE49-F238E27FC236}">
                <a16:creationId xmlns:a16="http://schemas.microsoft.com/office/drawing/2014/main" id="{625AC0AA-EC54-FA44-8C21-ADC51B88281A}"/>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1567" y="4385310"/>
            <a:ext cx="2329345" cy="2196780"/>
          </a:xfrm>
          <a:prstGeom prst="rect">
            <a:avLst/>
          </a:prstGeom>
        </p:spPr>
      </p:pic>
      <p:sp>
        <p:nvSpPr>
          <p:cNvPr id="10" name="Freeform 9"/>
          <p:cNvSpPr/>
          <p:nvPr/>
        </p:nvSpPr>
        <p:spPr>
          <a:xfrm>
            <a:off x="6329323" y="7630733"/>
            <a:ext cx="5815585" cy="714822"/>
          </a:xfrm>
          <a:custGeom>
            <a:avLst/>
            <a:gdLst>
              <a:gd name="connsiteX0" fmla="*/ 0 w 4350555"/>
              <a:gd name="connsiteY0" fmla="*/ 0 h 870108"/>
              <a:gd name="connsiteX1" fmla="*/ 4350555 w 4350555"/>
              <a:gd name="connsiteY1" fmla="*/ 0 h 870108"/>
              <a:gd name="connsiteX2" fmla="*/ 4350555 w 4350555"/>
              <a:gd name="connsiteY2" fmla="*/ 870108 h 870108"/>
              <a:gd name="connsiteX3" fmla="*/ 0 w 4350555"/>
              <a:gd name="connsiteY3" fmla="*/ 870108 h 870108"/>
              <a:gd name="connsiteX4" fmla="*/ 0 w 4350555"/>
              <a:gd name="connsiteY4" fmla="*/ 0 h 870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555" h="870108">
                <a:moveTo>
                  <a:pt x="0" y="0"/>
                </a:moveTo>
                <a:lnTo>
                  <a:pt x="4350555" y="0"/>
                </a:lnTo>
                <a:lnTo>
                  <a:pt x="4350555" y="870108"/>
                </a:lnTo>
                <a:lnTo>
                  <a:pt x="0" y="870108"/>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5880" tIns="55880" rIns="55880" bIns="5588" spcCol="1270" anchor="b"/>
          <a:lstStyle/>
          <a:p>
            <a:pPr defTabSz="584200" fontAlgn="auto">
              <a:spcBef>
                <a:spcPts val="4200"/>
              </a:spcBef>
              <a:buClrTx/>
              <a:buSzPct val="73000"/>
              <a:defRPr/>
            </a:pPr>
            <a:r>
              <a:rPr lang="en-GB" sz="3000" dirty="0">
                <a:solidFill>
                  <a:schemeClr val="tx1"/>
                </a:solidFill>
                <a:latin typeface="+mj-lt"/>
                <a:ea typeface="Open Sans Light" panose="020B0604020202020204" charset="0"/>
                <a:cs typeface="Open Sans Light" panose="020B0604020202020204" charset="0"/>
                <a:sym typeface="Helvetica"/>
              </a:rPr>
              <a:t>Quantitative and Qualitative</a:t>
            </a:r>
          </a:p>
        </p:txBody>
      </p:sp>
    </p:spTree>
    <p:extLst>
      <p:ext uri="{BB962C8B-B14F-4D97-AF65-F5344CB8AC3E}">
        <p14:creationId xmlns:p14="http://schemas.microsoft.com/office/powerpoint/2010/main" val="19197204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464541" y="227268"/>
            <a:ext cx="2939175" cy="1462396"/>
          </a:xfrm>
          <a:prstGeom prst="rect">
            <a:avLst/>
          </a:prstGeom>
          <a:noFill/>
          <a:ln>
            <a:noFill/>
          </a:ln>
        </p:spPr>
      </p:pic>
      <p:sp>
        <p:nvSpPr>
          <p:cNvPr id="5" name="Down Arrow 4"/>
          <p:cNvSpPr/>
          <p:nvPr/>
        </p:nvSpPr>
        <p:spPr>
          <a:xfrm rot="7827522" flipH="1">
            <a:off x="9470344" y="1626279"/>
            <a:ext cx="166493" cy="414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368269" y="1635743"/>
            <a:ext cx="1289135" cy="307777"/>
          </a:xfrm>
          <a:prstGeom prst="rect">
            <a:avLst/>
          </a:prstGeom>
        </p:spPr>
        <p:txBody>
          <a:bodyPr wrap="none">
            <a:spAutoFit/>
          </a:bodyPr>
          <a:lstStyle/>
          <a:p>
            <a:r>
              <a:rPr lang="sl-SI" dirty="0" err="1" smtClean="0">
                <a:hlinkClick r:id="rId5"/>
              </a:rPr>
              <a:t>nesstar_gesis</a:t>
            </a:r>
            <a:endParaRPr lang="sl-SI" dirty="0"/>
          </a:p>
        </p:txBody>
      </p:sp>
      <p:sp>
        <p:nvSpPr>
          <p:cNvPr id="8" name="TextBox 7"/>
          <p:cNvSpPr txBox="1"/>
          <p:nvPr/>
        </p:nvSpPr>
        <p:spPr>
          <a:xfrm>
            <a:off x="9341795" y="2108400"/>
            <a:ext cx="2530136" cy="400110"/>
          </a:xfrm>
          <a:prstGeom prst="rect">
            <a:avLst/>
          </a:prstGeom>
          <a:noFill/>
        </p:spPr>
        <p:txBody>
          <a:bodyPr wrap="square" rtlCol="0">
            <a:spAutoFit/>
          </a:bodyPr>
          <a:lstStyle/>
          <a:p>
            <a:pPr fontAlgn="base">
              <a:spcBef>
                <a:spcPct val="0"/>
              </a:spcBef>
              <a:spcAft>
                <a:spcPct val="0"/>
              </a:spcAft>
              <a:buClrTx/>
              <a:buFontTx/>
              <a:buNone/>
            </a:pPr>
            <a:r>
              <a:rPr lang="sl-SI" sz="2000" b="1" kern="1200" dirty="0" smtClean="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ADVANCED SEARCH</a:t>
            </a:r>
            <a:endParaRPr lang="en-US" sz="2000" b="1" kern="12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565" y="1840174"/>
            <a:ext cx="8406674" cy="2912839"/>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2972" y="4383539"/>
            <a:ext cx="2744892" cy="379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3696059" y="4521625"/>
            <a:ext cx="8669648" cy="3709932"/>
          </a:xfrm>
          <a:prstGeom prst="rect">
            <a:avLst/>
          </a:prstGeom>
          <a:noFill/>
          <a:ln>
            <a:noFill/>
          </a:ln>
        </p:spPr>
      </p:pic>
      <p:sp>
        <p:nvSpPr>
          <p:cNvPr id="14" name="Title 2"/>
          <p:cNvSpPr>
            <a:spLocks noGrp="1"/>
          </p:cNvSpPr>
          <p:nvPr>
            <p:ph type="title"/>
          </p:nvPr>
        </p:nvSpPr>
        <p:spPr/>
        <p:txBody>
          <a:bodyPr/>
          <a:lstStyle/>
          <a:p>
            <a:r>
              <a:rPr lang="sl-SI" sz="5200" dirty="0" err="1" smtClean="0"/>
              <a:t>Finding</a:t>
            </a:r>
            <a:r>
              <a:rPr lang="sl-SI" sz="4000" dirty="0" smtClean="0"/>
              <a:t> data </a:t>
            </a:r>
            <a:endParaRPr lang="sl-SI" sz="4000" dirty="0"/>
          </a:p>
        </p:txBody>
      </p:sp>
    </p:spTree>
    <p:extLst>
      <p:ext uri="{BB962C8B-B14F-4D97-AF65-F5344CB8AC3E}">
        <p14:creationId xmlns:p14="http://schemas.microsoft.com/office/powerpoint/2010/main" val="292471074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5200" dirty="0"/>
              <a:t>CESSDA</a:t>
            </a:r>
            <a:r>
              <a:rPr lang="en-GB" dirty="0"/>
              <a:t> data </a:t>
            </a:r>
            <a:r>
              <a:rPr lang="en-GB" dirty="0" smtClean="0"/>
              <a:t>catalogue</a:t>
            </a:r>
            <a:r>
              <a:rPr lang="sl-SI" dirty="0" smtClean="0"/>
              <a:t> </a:t>
            </a:r>
            <a:endParaRPr lang="sl-SI" dirty="0"/>
          </a:p>
        </p:txBody>
      </p:sp>
      <p:sp>
        <p:nvSpPr>
          <p:cNvPr id="10" name="Rectangle 9"/>
          <p:cNvSpPr/>
          <p:nvPr/>
        </p:nvSpPr>
        <p:spPr>
          <a:xfrm>
            <a:off x="3963587" y="2056674"/>
            <a:ext cx="8728285" cy="6648414"/>
          </a:xfrm>
          <a:prstGeom prst="rect">
            <a:avLst/>
          </a:prstGeom>
          <a:blipFill rotWithShape="1">
            <a:blip r:embed="rId3"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1" name="TextBox 10"/>
          <p:cNvSpPr txBox="1"/>
          <p:nvPr/>
        </p:nvSpPr>
        <p:spPr>
          <a:xfrm>
            <a:off x="424891" y="6078781"/>
            <a:ext cx="5270058" cy="2285407"/>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Search data collection of all CESSDA members</a:t>
            </a:r>
            <a:r>
              <a:rPr lang="sl-SI" sz="32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lvl="0" algn="ctr" defTabSz="1422400">
              <a:lnSpc>
                <a:spcPct val="90000"/>
              </a:lnSpc>
              <a:spcBef>
                <a:spcPct val="0"/>
              </a:spcBef>
              <a:spcAft>
                <a:spcPct val="35000"/>
              </a:spcAft>
            </a:pPr>
            <a:r>
              <a:rPr lang="sl-SI" sz="2400" kern="1200" dirty="0" smtClean="0">
                <a:latin typeface="Open Sans Light" panose="020B0306030504020204" pitchFamily="34" charset="0"/>
                <a:ea typeface="Open Sans Light" panose="020B0306030504020204" pitchFamily="34" charset="0"/>
                <a:cs typeface="Open Sans Light" panose="020B0306030504020204" pitchFamily="34" charset="0"/>
                <a:hlinkClick r:id="rId4"/>
              </a:rPr>
              <a:t>https://datacatalogue.cessda.eu/</a:t>
            </a:r>
            <a:endParaRPr lang="en-GB" sz="2400" kern="12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98044699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5400" dirty="0"/>
              <a:t>Finding </a:t>
            </a:r>
            <a:r>
              <a:rPr lang="en-GB" sz="5200" dirty="0"/>
              <a:t>data</a:t>
            </a:r>
            <a:r>
              <a:rPr lang="en-GB" sz="5400" dirty="0"/>
              <a:t> in practice </a:t>
            </a:r>
            <a:endParaRPr lang="sl-SI" sz="5400" dirty="0"/>
          </a:p>
        </p:txBody>
      </p:sp>
      <p:sp>
        <p:nvSpPr>
          <p:cNvPr id="5" name="Freeform 4"/>
          <p:cNvSpPr/>
          <p:nvPr/>
        </p:nvSpPr>
        <p:spPr>
          <a:xfrm>
            <a:off x="809939" y="3393824"/>
            <a:ext cx="3372888" cy="3071144"/>
          </a:xfrm>
          <a:custGeom>
            <a:avLst/>
            <a:gdLst>
              <a:gd name="connsiteX0" fmla="*/ 0 w 2361031"/>
              <a:gd name="connsiteY0" fmla="*/ 236103 h 2406357"/>
              <a:gd name="connsiteX1" fmla="*/ 236103 w 2361031"/>
              <a:gd name="connsiteY1" fmla="*/ 0 h 2406357"/>
              <a:gd name="connsiteX2" fmla="*/ 2124928 w 2361031"/>
              <a:gd name="connsiteY2" fmla="*/ 0 h 2406357"/>
              <a:gd name="connsiteX3" fmla="*/ 2361031 w 2361031"/>
              <a:gd name="connsiteY3" fmla="*/ 236103 h 2406357"/>
              <a:gd name="connsiteX4" fmla="*/ 2361031 w 2361031"/>
              <a:gd name="connsiteY4" fmla="*/ 2170254 h 2406357"/>
              <a:gd name="connsiteX5" fmla="*/ 2124928 w 2361031"/>
              <a:gd name="connsiteY5" fmla="*/ 2406357 h 2406357"/>
              <a:gd name="connsiteX6" fmla="*/ 236103 w 2361031"/>
              <a:gd name="connsiteY6" fmla="*/ 2406357 h 2406357"/>
              <a:gd name="connsiteX7" fmla="*/ 0 w 2361031"/>
              <a:gd name="connsiteY7" fmla="*/ 2170254 h 2406357"/>
              <a:gd name="connsiteX8" fmla="*/ 0 w 2361031"/>
              <a:gd name="connsiteY8" fmla="*/ 236103 h 240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1031" h="2406357">
                <a:moveTo>
                  <a:pt x="0" y="236103"/>
                </a:moveTo>
                <a:cubicBezTo>
                  <a:pt x="0" y="105707"/>
                  <a:pt x="105707" y="0"/>
                  <a:pt x="236103" y="0"/>
                </a:cubicBezTo>
                <a:lnTo>
                  <a:pt x="2124928" y="0"/>
                </a:lnTo>
                <a:cubicBezTo>
                  <a:pt x="2255324" y="0"/>
                  <a:pt x="2361031" y="105707"/>
                  <a:pt x="2361031" y="236103"/>
                </a:cubicBezTo>
                <a:lnTo>
                  <a:pt x="2361031" y="2170254"/>
                </a:lnTo>
                <a:cubicBezTo>
                  <a:pt x="2361031" y="2300650"/>
                  <a:pt x="2255324" y="2406357"/>
                  <a:pt x="2124928" y="2406357"/>
                </a:cubicBezTo>
                <a:lnTo>
                  <a:pt x="236103" y="2406357"/>
                </a:lnTo>
                <a:cubicBezTo>
                  <a:pt x="105707" y="2406357"/>
                  <a:pt x="0" y="2300650"/>
                  <a:pt x="0" y="2170254"/>
                </a:cubicBezTo>
                <a:lnTo>
                  <a:pt x="0" y="236103"/>
                </a:lnTo>
                <a:close/>
              </a:path>
            </a:pathLst>
          </a:custGeom>
          <a:solidFill>
            <a:srgbClr val="ED7D31"/>
          </a:solidFill>
          <a:ln w="12700" cap="flat" cmpd="sng" algn="ctr">
            <a:noFill/>
            <a:prstDash val="solid"/>
            <a:miter lim="800000"/>
          </a:ln>
          <a:effectLst/>
        </p:spPr>
        <p:txBody>
          <a:bodyPr lIns="137732" tIns="137732" rIns="137732" bIns="137732" spcCol="1270" anchor="ct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Searching can be hard</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Too many results</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No results</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Results not relevant</a:t>
            </a:r>
          </a:p>
        </p:txBody>
      </p:sp>
      <p:sp>
        <p:nvSpPr>
          <p:cNvPr id="8" name="Freeform 7"/>
          <p:cNvSpPr/>
          <p:nvPr/>
        </p:nvSpPr>
        <p:spPr>
          <a:xfrm>
            <a:off x="6647412" y="2347662"/>
            <a:ext cx="5267813" cy="2994359"/>
          </a:xfrm>
          <a:custGeom>
            <a:avLst/>
            <a:gdLst>
              <a:gd name="connsiteX0" fmla="*/ 0 w 2478864"/>
              <a:gd name="connsiteY0" fmla="*/ 240636 h 2406357"/>
              <a:gd name="connsiteX1" fmla="*/ 240636 w 2478864"/>
              <a:gd name="connsiteY1" fmla="*/ 0 h 2406357"/>
              <a:gd name="connsiteX2" fmla="*/ 2238228 w 2478864"/>
              <a:gd name="connsiteY2" fmla="*/ 0 h 2406357"/>
              <a:gd name="connsiteX3" fmla="*/ 2478864 w 2478864"/>
              <a:gd name="connsiteY3" fmla="*/ 240636 h 2406357"/>
              <a:gd name="connsiteX4" fmla="*/ 2478864 w 2478864"/>
              <a:gd name="connsiteY4" fmla="*/ 2165721 h 2406357"/>
              <a:gd name="connsiteX5" fmla="*/ 2238228 w 2478864"/>
              <a:gd name="connsiteY5" fmla="*/ 2406357 h 2406357"/>
              <a:gd name="connsiteX6" fmla="*/ 240636 w 2478864"/>
              <a:gd name="connsiteY6" fmla="*/ 2406357 h 2406357"/>
              <a:gd name="connsiteX7" fmla="*/ 0 w 2478864"/>
              <a:gd name="connsiteY7" fmla="*/ 2165721 h 2406357"/>
              <a:gd name="connsiteX8" fmla="*/ 0 w 2478864"/>
              <a:gd name="connsiteY8" fmla="*/ 240636 h 240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864" h="2406357">
                <a:moveTo>
                  <a:pt x="0" y="240636"/>
                </a:moveTo>
                <a:cubicBezTo>
                  <a:pt x="0" y="107736"/>
                  <a:pt x="107736" y="0"/>
                  <a:pt x="240636" y="0"/>
                </a:cubicBezTo>
                <a:lnTo>
                  <a:pt x="2238228" y="0"/>
                </a:lnTo>
                <a:cubicBezTo>
                  <a:pt x="2371128" y="0"/>
                  <a:pt x="2478864" y="107736"/>
                  <a:pt x="2478864" y="240636"/>
                </a:cubicBezTo>
                <a:lnTo>
                  <a:pt x="2478864" y="2165721"/>
                </a:lnTo>
                <a:cubicBezTo>
                  <a:pt x="2478864" y="2298621"/>
                  <a:pt x="2371128" y="2406357"/>
                  <a:pt x="2238228" y="2406357"/>
                </a:cubicBezTo>
                <a:lnTo>
                  <a:pt x="240636" y="2406357"/>
                </a:lnTo>
                <a:cubicBezTo>
                  <a:pt x="107736" y="2406357"/>
                  <a:pt x="0" y="2298621"/>
                  <a:pt x="0" y="2165721"/>
                </a:cubicBezTo>
                <a:lnTo>
                  <a:pt x="0" y="240636"/>
                </a:lnTo>
                <a:close/>
              </a:path>
            </a:pathLst>
          </a:custGeom>
          <a:solidFill>
            <a:srgbClr val="5B9BD5"/>
          </a:solidFill>
          <a:ln w="12700" cap="flat" cmpd="sng" algn="ctr">
            <a:noFill/>
            <a:prstDash val="solid"/>
            <a:miter lim="800000"/>
          </a:ln>
          <a:effectLst/>
        </p:spPr>
        <p:txBody>
          <a:bodyPr lIns="139060" tIns="139060" rIns="139060" bIns="139060" spcCol="1270" anchor="ct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Evaluate search terms</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How well do they relate to your data needs? </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Spelling/language</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“Exact terms”, Boolean Logic (AND OR) – check how search tool works</a:t>
            </a:r>
          </a:p>
        </p:txBody>
      </p:sp>
      <p:sp>
        <p:nvSpPr>
          <p:cNvPr id="9" name="Freeform 8"/>
          <p:cNvSpPr/>
          <p:nvPr/>
        </p:nvSpPr>
        <p:spPr>
          <a:xfrm>
            <a:off x="6647412" y="6237456"/>
            <a:ext cx="5267813" cy="1262062"/>
          </a:xfrm>
          <a:custGeom>
            <a:avLst/>
            <a:gdLst>
              <a:gd name="connsiteX0" fmla="*/ 0 w 2555565"/>
              <a:gd name="connsiteY0" fmla="*/ 119476 h 1194756"/>
              <a:gd name="connsiteX1" fmla="*/ 119476 w 2555565"/>
              <a:gd name="connsiteY1" fmla="*/ 0 h 1194756"/>
              <a:gd name="connsiteX2" fmla="*/ 2436089 w 2555565"/>
              <a:gd name="connsiteY2" fmla="*/ 0 h 1194756"/>
              <a:gd name="connsiteX3" fmla="*/ 2555565 w 2555565"/>
              <a:gd name="connsiteY3" fmla="*/ 119476 h 1194756"/>
              <a:gd name="connsiteX4" fmla="*/ 2555565 w 2555565"/>
              <a:gd name="connsiteY4" fmla="*/ 1075280 h 1194756"/>
              <a:gd name="connsiteX5" fmla="*/ 2436089 w 2555565"/>
              <a:gd name="connsiteY5" fmla="*/ 1194756 h 1194756"/>
              <a:gd name="connsiteX6" fmla="*/ 119476 w 2555565"/>
              <a:gd name="connsiteY6" fmla="*/ 1194756 h 1194756"/>
              <a:gd name="connsiteX7" fmla="*/ 0 w 2555565"/>
              <a:gd name="connsiteY7" fmla="*/ 1075280 h 1194756"/>
              <a:gd name="connsiteX8" fmla="*/ 0 w 2555565"/>
              <a:gd name="connsiteY8" fmla="*/ 119476 h 119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565" h="1194756">
                <a:moveTo>
                  <a:pt x="0" y="119476"/>
                </a:moveTo>
                <a:cubicBezTo>
                  <a:pt x="0" y="53491"/>
                  <a:pt x="53491" y="0"/>
                  <a:pt x="119476" y="0"/>
                </a:cubicBezTo>
                <a:lnTo>
                  <a:pt x="2436089" y="0"/>
                </a:lnTo>
                <a:cubicBezTo>
                  <a:pt x="2502074" y="0"/>
                  <a:pt x="2555565" y="53491"/>
                  <a:pt x="2555565" y="119476"/>
                </a:cubicBezTo>
                <a:lnTo>
                  <a:pt x="2555565" y="1075280"/>
                </a:lnTo>
                <a:cubicBezTo>
                  <a:pt x="2555565" y="1141265"/>
                  <a:pt x="2502074" y="1194756"/>
                  <a:pt x="2436089" y="1194756"/>
                </a:cubicBezTo>
                <a:lnTo>
                  <a:pt x="119476" y="1194756"/>
                </a:lnTo>
                <a:cubicBezTo>
                  <a:pt x="53491" y="1194756"/>
                  <a:pt x="0" y="1141265"/>
                  <a:pt x="0" y="1075280"/>
                </a:cubicBezTo>
                <a:lnTo>
                  <a:pt x="0" y="119476"/>
                </a:lnTo>
                <a:close/>
              </a:path>
            </a:pathLst>
          </a:custGeom>
          <a:solidFill>
            <a:schemeClr val="accent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03573" tIns="103573" rIns="103573" bIns="103573" spcCol="1270" anchor="ctr"/>
          <a:lstStyle/>
          <a:p>
            <a:pPr defTabSz="800100" fontAlgn="auto">
              <a:lnSpc>
                <a:spcPct val="90000"/>
              </a:lnSpc>
              <a:spcAft>
                <a:spcPct val="35000"/>
              </a:spcAft>
              <a:defRPr/>
            </a:pPr>
            <a:r>
              <a:rPr lang="en-GB" sz="2800" dirty="0">
                <a:latin typeface="Open Sans" panose="020B0606030504020204" pitchFamily="34" charset="0"/>
                <a:ea typeface="Open Sans" panose="020B0606030504020204" pitchFamily="34" charset="0"/>
                <a:cs typeface="Open Sans" panose="020B0606030504020204" pitchFamily="34" charset="0"/>
              </a:rPr>
              <a:t>Sort, filter, advance search</a:t>
            </a:r>
          </a:p>
        </p:txBody>
      </p:sp>
      <p:sp>
        <p:nvSpPr>
          <p:cNvPr id="10" name="Freeform 9"/>
          <p:cNvSpPr/>
          <p:nvPr/>
        </p:nvSpPr>
        <p:spPr>
          <a:xfrm rot="-1500000">
            <a:off x="4539614" y="3466911"/>
            <a:ext cx="1751012" cy="1146175"/>
          </a:xfrm>
          <a:custGeom>
            <a:avLst/>
            <a:gdLst>
              <a:gd name="connsiteX0" fmla="*/ 0 w 1328079"/>
              <a:gd name="connsiteY0" fmla="*/ 216572 h 1082860"/>
              <a:gd name="connsiteX1" fmla="*/ 786649 w 1328079"/>
              <a:gd name="connsiteY1" fmla="*/ 216572 h 1082860"/>
              <a:gd name="connsiteX2" fmla="*/ 786649 w 1328079"/>
              <a:gd name="connsiteY2" fmla="*/ 0 h 1082860"/>
              <a:gd name="connsiteX3" fmla="*/ 1328079 w 1328079"/>
              <a:gd name="connsiteY3" fmla="*/ 541430 h 1082860"/>
              <a:gd name="connsiteX4" fmla="*/ 786649 w 1328079"/>
              <a:gd name="connsiteY4" fmla="*/ 1082860 h 1082860"/>
              <a:gd name="connsiteX5" fmla="*/ 786649 w 1328079"/>
              <a:gd name="connsiteY5" fmla="*/ 866288 h 1082860"/>
              <a:gd name="connsiteX6" fmla="*/ 0 w 1328079"/>
              <a:gd name="connsiteY6" fmla="*/ 866288 h 1082860"/>
              <a:gd name="connsiteX7" fmla="*/ 0 w 1328079"/>
              <a:gd name="connsiteY7" fmla="*/ 216572 h 108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8079" h="1082860">
                <a:moveTo>
                  <a:pt x="0" y="216572"/>
                </a:moveTo>
                <a:lnTo>
                  <a:pt x="786649" y="216572"/>
                </a:lnTo>
                <a:lnTo>
                  <a:pt x="786649" y="0"/>
                </a:lnTo>
                <a:lnTo>
                  <a:pt x="1328079" y="541430"/>
                </a:lnTo>
                <a:lnTo>
                  <a:pt x="786649" y="1082860"/>
                </a:lnTo>
                <a:lnTo>
                  <a:pt x="786649" y="866288"/>
                </a:lnTo>
                <a:lnTo>
                  <a:pt x="0" y="866288"/>
                </a:lnTo>
                <a:lnTo>
                  <a:pt x="0" y="216572"/>
                </a:lnTo>
                <a:close/>
              </a:path>
            </a:pathLst>
          </a:custGeom>
          <a:solidFill>
            <a:schemeClr val="bg1">
              <a:lumMod val="65000"/>
            </a:schemeClr>
          </a:solidFill>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lIns="-1" tIns="216571" rIns="324858" bIns="216572" spcCol="1270" anchor="ctr"/>
          <a:lstStyle/>
          <a:p>
            <a:pPr algn="ctr" defTabSz="2044700" fontAlgn="auto">
              <a:lnSpc>
                <a:spcPct val="90000"/>
              </a:lnSpc>
              <a:spcAft>
                <a:spcPct val="35000"/>
              </a:spcAft>
              <a:defRPr/>
            </a:pPr>
            <a:endParaRPr lang="en-GB" sz="4600"/>
          </a:p>
        </p:txBody>
      </p:sp>
      <p:sp>
        <p:nvSpPr>
          <p:cNvPr id="11" name="Freeform 10"/>
          <p:cNvSpPr/>
          <p:nvPr/>
        </p:nvSpPr>
        <p:spPr>
          <a:xfrm rot="1500000">
            <a:off x="4611801" y="5665162"/>
            <a:ext cx="1751012" cy="1144588"/>
          </a:xfrm>
          <a:custGeom>
            <a:avLst/>
            <a:gdLst>
              <a:gd name="connsiteX0" fmla="*/ 0 w 1328079"/>
              <a:gd name="connsiteY0" fmla="*/ 216572 h 1082860"/>
              <a:gd name="connsiteX1" fmla="*/ 786649 w 1328079"/>
              <a:gd name="connsiteY1" fmla="*/ 216572 h 1082860"/>
              <a:gd name="connsiteX2" fmla="*/ 786649 w 1328079"/>
              <a:gd name="connsiteY2" fmla="*/ 0 h 1082860"/>
              <a:gd name="connsiteX3" fmla="*/ 1328079 w 1328079"/>
              <a:gd name="connsiteY3" fmla="*/ 541430 h 1082860"/>
              <a:gd name="connsiteX4" fmla="*/ 786649 w 1328079"/>
              <a:gd name="connsiteY4" fmla="*/ 1082860 h 1082860"/>
              <a:gd name="connsiteX5" fmla="*/ 786649 w 1328079"/>
              <a:gd name="connsiteY5" fmla="*/ 866288 h 1082860"/>
              <a:gd name="connsiteX6" fmla="*/ 0 w 1328079"/>
              <a:gd name="connsiteY6" fmla="*/ 866288 h 1082860"/>
              <a:gd name="connsiteX7" fmla="*/ 0 w 1328079"/>
              <a:gd name="connsiteY7" fmla="*/ 216572 h 108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8079" h="1082860">
                <a:moveTo>
                  <a:pt x="0" y="216572"/>
                </a:moveTo>
                <a:lnTo>
                  <a:pt x="786649" y="216572"/>
                </a:lnTo>
                <a:lnTo>
                  <a:pt x="786649" y="0"/>
                </a:lnTo>
                <a:lnTo>
                  <a:pt x="1328079" y="541430"/>
                </a:lnTo>
                <a:lnTo>
                  <a:pt x="786649" y="1082860"/>
                </a:lnTo>
                <a:lnTo>
                  <a:pt x="786649" y="866288"/>
                </a:lnTo>
                <a:lnTo>
                  <a:pt x="0" y="866288"/>
                </a:lnTo>
                <a:lnTo>
                  <a:pt x="0" y="216572"/>
                </a:lnTo>
                <a:close/>
              </a:path>
            </a:pathLst>
          </a:custGeom>
          <a:solidFill>
            <a:schemeClr val="bg1">
              <a:lumMod val="65000"/>
            </a:schemeClr>
          </a:solidFill>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lIns="-1" tIns="216571" rIns="324858" bIns="216572" spcCol="1270" anchor="ctr"/>
          <a:lstStyle/>
          <a:p>
            <a:pPr algn="ctr" defTabSz="2044700" fontAlgn="auto">
              <a:lnSpc>
                <a:spcPct val="90000"/>
              </a:lnSpc>
              <a:spcAft>
                <a:spcPct val="35000"/>
              </a:spcAft>
              <a:defRPr/>
            </a:pPr>
            <a:endParaRPr lang="en-GB" sz="4600"/>
          </a:p>
        </p:txBody>
      </p:sp>
    </p:spTree>
    <p:extLst>
      <p:ext uri="{BB962C8B-B14F-4D97-AF65-F5344CB8AC3E}">
        <p14:creationId xmlns:p14="http://schemas.microsoft.com/office/powerpoint/2010/main" val="489910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25533" y="3763761"/>
            <a:ext cx="11293076" cy="4998906"/>
          </a:xfrm>
        </p:spPr>
        <p:txBody>
          <a:bodyPr>
            <a:normAutofit/>
          </a:bodyPr>
          <a:lstStyle/>
          <a:p>
            <a:pPr marL="0" indent="0">
              <a:buNone/>
              <a:defRPr/>
            </a:pPr>
            <a:r>
              <a:rPr lang="en-GB" sz="3200" dirty="0">
                <a:latin typeface="+mj-lt"/>
              </a:rPr>
              <a:t>Multilingual thesaurus of social science </a:t>
            </a:r>
            <a:r>
              <a:rPr lang="en-GB" sz="3200" dirty="0" smtClean="0">
                <a:latin typeface="+mj-lt"/>
              </a:rPr>
              <a:t>concepts</a:t>
            </a:r>
            <a:r>
              <a:rPr lang="sl-SI" sz="3200" dirty="0" smtClean="0">
                <a:latin typeface="+mj-lt"/>
              </a:rPr>
              <a:t>.</a:t>
            </a:r>
            <a:r>
              <a:rPr lang="en-GB" sz="3200" dirty="0" smtClean="0">
                <a:latin typeface="+mj-lt"/>
              </a:rPr>
              <a:t> </a:t>
            </a:r>
            <a:endParaRPr lang="en-GB" sz="3200" dirty="0">
              <a:latin typeface="+mj-lt"/>
            </a:endParaRPr>
          </a:p>
          <a:p>
            <a:pPr marL="0" indent="0">
              <a:buNone/>
              <a:defRPr/>
            </a:pPr>
            <a:r>
              <a:rPr lang="en-GB" sz="3200" dirty="0">
                <a:latin typeface="+mj-lt"/>
              </a:rPr>
              <a:t>Hierarchical and non-hierarchical relationships between </a:t>
            </a:r>
            <a:r>
              <a:rPr lang="en-GB" sz="3200" dirty="0" smtClean="0">
                <a:latin typeface="+mj-lt"/>
              </a:rPr>
              <a:t>concepts</a:t>
            </a:r>
            <a:r>
              <a:rPr lang="sl-SI" sz="3200" dirty="0" smtClean="0">
                <a:latin typeface="+mj-lt"/>
              </a:rPr>
              <a:t>.</a:t>
            </a:r>
            <a:endParaRPr lang="en-GB" sz="3200" dirty="0">
              <a:latin typeface="+mj-lt"/>
            </a:endParaRPr>
          </a:p>
          <a:p>
            <a:pPr marL="0" indent="0">
              <a:buNone/>
              <a:defRPr/>
            </a:pPr>
            <a:r>
              <a:rPr lang="en-GB" sz="3200" dirty="0">
                <a:latin typeface="+mj-lt"/>
              </a:rPr>
              <a:t>Use </a:t>
            </a:r>
            <a:r>
              <a:rPr lang="en-GB" sz="3200" dirty="0" smtClean="0">
                <a:latin typeface="+mj-lt"/>
              </a:rPr>
              <a:t>to</a:t>
            </a:r>
            <a:r>
              <a:rPr lang="sl-SI" sz="3200" dirty="0" smtClean="0">
                <a:latin typeface="+mj-lt"/>
              </a:rPr>
              <a:t>:</a:t>
            </a:r>
            <a:endParaRPr lang="en-GB" sz="3200" dirty="0">
              <a:latin typeface="+mj-lt"/>
            </a:endParaRPr>
          </a:p>
          <a:p>
            <a:pPr marL="0" lvl="1" indent="0">
              <a:lnSpc>
                <a:spcPct val="70000"/>
              </a:lnSpc>
              <a:spcBef>
                <a:spcPts val="1067"/>
              </a:spcBef>
              <a:spcAft>
                <a:spcPct val="15000"/>
              </a:spcAft>
              <a:buClr>
                <a:srgbClr val="000000"/>
              </a:buClr>
              <a:buSzPct val="73000"/>
              <a:defRPr/>
            </a:pPr>
            <a:r>
              <a:rPr lang="en-GB" sz="3200" dirty="0">
                <a:latin typeface="+mj-lt"/>
                <a:sym typeface="Arial"/>
              </a:rPr>
              <a:t>broaden or narrow a search</a:t>
            </a:r>
          </a:p>
          <a:p>
            <a:pPr marL="0" lvl="1" indent="0">
              <a:lnSpc>
                <a:spcPct val="70000"/>
              </a:lnSpc>
              <a:spcBef>
                <a:spcPts val="1067"/>
              </a:spcBef>
              <a:spcAft>
                <a:spcPct val="15000"/>
              </a:spcAft>
              <a:buClr>
                <a:srgbClr val="000000"/>
              </a:buClr>
              <a:buSzPct val="73000"/>
              <a:defRPr/>
            </a:pPr>
            <a:r>
              <a:rPr lang="en-GB" sz="3200" dirty="0">
                <a:latin typeface="+mj-lt"/>
                <a:sym typeface="Arial"/>
              </a:rPr>
              <a:t>find terms used to index data in other languages  </a:t>
            </a:r>
          </a:p>
          <a:p>
            <a:pPr marL="0" lvl="1" indent="0">
              <a:buFont typeface="Arial" panose="020B0604020202020204" pitchFamily="34" charset="0"/>
              <a:buChar char="•"/>
              <a:defRPr/>
            </a:pPr>
            <a:endParaRPr lang="en-GB" sz="2800" dirty="0">
              <a:latin typeface="+mj-lt"/>
              <a:ea typeface="Open Sans Light" panose="020B0604020202020204" charset="0"/>
              <a:cs typeface="Open Sans Light" panose="020B0604020202020204" charset="0"/>
            </a:endParaRPr>
          </a:p>
          <a:p>
            <a:pPr marL="0" indent="0">
              <a:buNone/>
              <a:defRPr/>
            </a:pPr>
            <a:r>
              <a:rPr lang="en-GB" sz="3200" dirty="0">
                <a:latin typeface="+mj-lt"/>
              </a:rPr>
              <a:t>In future, ELSST will be used more widely to index data &amp; embedded within search </a:t>
            </a:r>
            <a:r>
              <a:rPr lang="en-GB" sz="3200" dirty="0" smtClean="0">
                <a:latin typeface="+mj-lt"/>
              </a:rPr>
              <a:t>tool</a:t>
            </a:r>
            <a:r>
              <a:rPr lang="sl-SI" sz="3200" dirty="0" smtClean="0">
                <a:latin typeface="+mj-lt"/>
              </a:rPr>
              <a:t>.</a:t>
            </a:r>
            <a:r>
              <a:rPr lang="en-GB" sz="3200" dirty="0" smtClean="0">
                <a:latin typeface="+mj-lt"/>
              </a:rPr>
              <a:t>  </a:t>
            </a:r>
            <a:endParaRPr lang="en-GB" sz="3200" dirty="0">
              <a:latin typeface="+mj-lt"/>
            </a:endParaRPr>
          </a:p>
          <a:p>
            <a:pPr marL="0" indent="0"/>
            <a:endParaRPr lang="sl-SI" sz="3200" dirty="0">
              <a:latin typeface="+mj-lt"/>
            </a:endParaRPr>
          </a:p>
        </p:txBody>
      </p:sp>
      <p:sp>
        <p:nvSpPr>
          <p:cNvPr id="3" name="Title 2"/>
          <p:cNvSpPr>
            <a:spLocks noGrp="1"/>
          </p:cNvSpPr>
          <p:nvPr>
            <p:ph type="title"/>
          </p:nvPr>
        </p:nvSpPr>
        <p:spPr/>
        <p:txBody>
          <a:bodyPr>
            <a:normAutofit/>
          </a:bodyPr>
          <a:lstStyle/>
          <a:p>
            <a:r>
              <a:rPr lang="en-GB" sz="5200" dirty="0">
                <a:latin typeface="+mj-lt"/>
              </a:rPr>
              <a:t>ELSST</a:t>
            </a:r>
            <a:endParaRPr lang="sl-SI" sz="5200" dirty="0">
              <a:latin typeface="+mj-lt"/>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2257" y="549073"/>
            <a:ext cx="5083175" cy="2667000"/>
          </a:xfrm>
          <a:prstGeom prst="rect">
            <a:avLst/>
          </a:prstGeom>
          <a:noFill/>
          <a:ln w="9525">
            <a:noFill/>
            <a:miter lim="800000"/>
            <a:headEnd/>
            <a:tailEnd/>
          </a:ln>
        </p:spPr>
      </p:pic>
      <p:sp>
        <p:nvSpPr>
          <p:cNvPr id="5" name="Rectangle 5"/>
          <p:cNvSpPr>
            <a:spLocks noChangeArrowheads="1"/>
          </p:cNvSpPr>
          <p:nvPr/>
        </p:nvSpPr>
        <p:spPr bwMode="auto">
          <a:xfrm>
            <a:off x="7132257" y="3249411"/>
            <a:ext cx="5434012" cy="481012"/>
          </a:xfrm>
          <a:prstGeom prst="rect">
            <a:avLst/>
          </a:prstGeom>
          <a:noFill/>
          <a:ln w="9525">
            <a:noFill/>
            <a:miter lim="800000"/>
            <a:headEnd/>
            <a:tailEnd/>
          </a:ln>
        </p:spPr>
        <p:txBody>
          <a:bodyPr>
            <a:spAutoFit/>
          </a:bodyPr>
          <a:lstStyle/>
          <a:p>
            <a:pPr>
              <a:lnSpc>
                <a:spcPct val="90000"/>
              </a:lnSpc>
            </a:pPr>
            <a:r>
              <a:rPr lang="en-GB" sz="2800">
                <a:solidFill>
                  <a:srgbClr val="000000"/>
                </a:solidFill>
                <a:latin typeface="Open Sans Light"/>
                <a:hlinkClick r:id="rId4"/>
              </a:rPr>
              <a:t>elsst.ukdataservice.ac.uk</a:t>
            </a:r>
            <a:endParaRPr lang="en-GB" sz="2800">
              <a:solidFill>
                <a:srgbClr val="000000"/>
              </a:solidFill>
              <a:latin typeface="Open Sans Light"/>
            </a:endParaRPr>
          </a:p>
        </p:txBody>
      </p:sp>
    </p:spTree>
    <p:extLst>
      <p:ext uri="{BB962C8B-B14F-4D97-AF65-F5344CB8AC3E}">
        <p14:creationId xmlns:p14="http://schemas.microsoft.com/office/powerpoint/2010/main" val="41357958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565" y="885494"/>
            <a:ext cx="11037044" cy="1894282"/>
          </a:xfrm>
        </p:spPr>
        <p:txBody>
          <a:bodyPr>
            <a:normAutofit/>
          </a:bodyPr>
          <a:lstStyle/>
          <a:p>
            <a:pPr>
              <a:spcBef>
                <a:spcPts val="1200"/>
              </a:spcBef>
              <a:spcAft>
                <a:spcPts val="1200"/>
              </a:spcAft>
            </a:pPr>
            <a:r>
              <a:rPr lang="en-GB" sz="5200" dirty="0" smtClean="0"/>
              <a:t>Activity</a:t>
            </a:r>
            <a:r>
              <a:rPr lang="en-GB" sz="5400" dirty="0" smtClean="0"/>
              <a:t/>
            </a:r>
            <a:br>
              <a:rPr lang="en-GB" sz="5400" dirty="0" smtClean="0"/>
            </a:br>
            <a:r>
              <a:rPr lang="en-GB" sz="4400" dirty="0" smtClean="0"/>
              <a:t>Searching for data </a:t>
            </a:r>
            <a:endParaRPr lang="en-GB" sz="5400" dirty="0"/>
          </a:p>
        </p:txBody>
      </p:sp>
      <p:sp>
        <p:nvSpPr>
          <p:cNvPr id="15" name="TextBox 14"/>
          <p:cNvSpPr txBox="1"/>
          <p:nvPr/>
        </p:nvSpPr>
        <p:spPr>
          <a:xfrm>
            <a:off x="2542032" y="2999232"/>
            <a:ext cx="6926251" cy="1814271"/>
          </a:xfrm>
          <a:prstGeom prst="rect">
            <a:avLst/>
          </a:prstGeom>
          <a:solidFill>
            <a:schemeClr val="accent1">
              <a:lumMod val="60000"/>
              <a:lumOff val="40000"/>
            </a:schemeClr>
          </a:solidFill>
          <a:ln>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GB" sz="32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Task  </a:t>
            </a:r>
          </a:p>
          <a:p>
            <a:pPr lvl="0" algn="ctr" defTabSz="933450" rtl="0">
              <a:lnSpc>
                <a:spcPct val="90000"/>
              </a:lnSpc>
              <a:spcBef>
                <a:spcPct val="0"/>
              </a:spcBef>
              <a:spcAft>
                <a:spcPct val="35000"/>
              </a:spcAft>
            </a:pPr>
            <a:r>
              <a:rPr lang="en-GB" sz="32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Search for data using a data catalogue </a:t>
            </a:r>
            <a:endParaRPr lang="en-GB" sz="3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oup 15"/>
          <p:cNvGrpSpPr/>
          <p:nvPr/>
        </p:nvGrpSpPr>
        <p:grpSpPr>
          <a:xfrm>
            <a:off x="2542031" y="4813503"/>
            <a:ext cx="6926253" cy="2790455"/>
            <a:chOff x="4779741" y="1742926"/>
            <a:chExt cx="4688062" cy="1700527"/>
          </a:xfrm>
          <a:solidFill>
            <a:schemeClr val="accent1">
              <a:lumMod val="20000"/>
              <a:lumOff val="80000"/>
            </a:schemeClr>
          </a:solidFill>
        </p:grpSpPr>
        <p:sp>
          <p:nvSpPr>
            <p:cNvPr id="17" name="Rectangle 16"/>
            <p:cNvSpPr/>
            <p:nvPr/>
          </p:nvSpPr>
          <p:spPr>
            <a:xfrm>
              <a:off x="5043618" y="1742926"/>
              <a:ext cx="4424185" cy="1700527"/>
            </a:xfrm>
            <a:prstGeom prst="rect">
              <a:avLst/>
            </a:prstGeom>
            <a:grpFill/>
            <a:ln>
              <a:solidFill>
                <a:schemeClr val="accent1">
                  <a:lumMod val="20000"/>
                  <a:lumOff val="80000"/>
                </a:schemeClr>
              </a:solidFill>
            </a:ln>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sp>
        <p:sp>
          <p:nvSpPr>
            <p:cNvPr id="18" name="TextBox 17"/>
            <p:cNvSpPr txBox="1"/>
            <p:nvPr/>
          </p:nvSpPr>
          <p:spPr>
            <a:xfrm>
              <a:off x="4779741" y="1742926"/>
              <a:ext cx="4688062" cy="1700527"/>
            </a:xfrm>
            <a:prstGeom prst="rect">
              <a:avLst/>
            </a:prstGeom>
            <a:grpFill/>
            <a:ln>
              <a:solidFill>
                <a:schemeClr val="accent1">
                  <a:lumMod val="20000"/>
                  <a:lumOff val="8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lr>
                  <a:schemeClr val="bg2">
                    <a:lumMod val="75000"/>
                  </a:schemeClr>
                </a:buClr>
                <a:buChar char="••"/>
              </a:pPr>
              <a:r>
                <a:rPr lang="en-GB" sz="32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Any national data service</a:t>
              </a:r>
              <a:endParaRPr lang="sl-SI" sz="32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gn="l" defTabSz="933450" rtl="0">
                <a:lnSpc>
                  <a:spcPct val="90000"/>
                </a:lnSpc>
                <a:spcBef>
                  <a:spcPct val="0"/>
                </a:spcBef>
                <a:spcAft>
                  <a:spcPct val="15000"/>
                </a:spcAft>
              </a:pPr>
              <a:r>
                <a:rPr lang="en-GB" sz="32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GB" sz="3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933450" rtl="0">
                <a:lnSpc>
                  <a:spcPct val="90000"/>
                </a:lnSpc>
                <a:spcBef>
                  <a:spcPct val="0"/>
                </a:spcBef>
                <a:spcAft>
                  <a:spcPct val="15000"/>
                </a:spcAft>
                <a:buClr>
                  <a:schemeClr val="bg2">
                    <a:lumMod val="75000"/>
                  </a:schemeClr>
                </a:buClr>
                <a:buChar char="••"/>
              </a:pPr>
              <a:r>
                <a:rPr lang="en-GB" sz="32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See CESSDA for links: </a:t>
              </a:r>
              <a:r>
                <a:rPr lang="en-GB" sz="3200" kern="1200" dirty="0" smtClean="0">
                  <a:latin typeface="Open Sans Light" panose="020B0604020202020204" charset="0"/>
                  <a:cs typeface="Open Sans Light" panose="020B0604020202020204" charset="0"/>
                  <a:hlinkClick r:id="rId3"/>
                </a:rPr>
                <a:t>www.cessda.eu/Consortium</a:t>
              </a:r>
              <a:endParaRPr lang="en-GB" sz="3200" kern="1200" dirty="0">
                <a:latin typeface="Open Sans Light" panose="020B0604020202020204" charset="0"/>
                <a:ea typeface="Open Sans Light" panose="020B0604020202020204" charset="0"/>
                <a:cs typeface="Open Sans Light" panose="020B0604020202020204" charset="0"/>
              </a:endParaRPr>
            </a:p>
          </p:txBody>
        </p:sp>
      </p:grpSp>
    </p:spTree>
    <p:extLst>
      <p:ext uri="{BB962C8B-B14F-4D97-AF65-F5344CB8AC3E}">
        <p14:creationId xmlns:p14="http://schemas.microsoft.com/office/powerpoint/2010/main" val="3818757553"/>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993391" y="2496211"/>
            <a:ext cx="9725217" cy="4998906"/>
          </a:xfrm>
        </p:spPr>
        <p:txBody>
          <a:bodyPr>
            <a:normAutofit/>
          </a:bodyPr>
          <a:lstStyle/>
          <a:p>
            <a:pPr marL="0" indent="0" algn="ctr">
              <a:buNone/>
            </a:pPr>
            <a:r>
              <a:rPr lang="en-GB" sz="5200" b="1" dirty="0"/>
              <a:t>Evaluating data: quality and usefulness</a:t>
            </a:r>
            <a:endParaRPr lang="sl-SI" sz="5200" b="1" dirty="0">
              <a:solidFill>
                <a:schemeClr val="tx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2910045"/>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1565" y="7004303"/>
            <a:ext cx="11037044" cy="2139697"/>
          </a:xfrm>
        </p:spPr>
        <p:txBody>
          <a:bodyPr>
            <a:normAutofit fontScale="92500" lnSpcReduction="10000"/>
          </a:bodyPr>
          <a:lstStyle/>
          <a:p>
            <a:pPr marL="438150" lvl="1" indent="-438150" fontAlgn="auto">
              <a:lnSpc>
                <a:spcPct val="80000"/>
              </a:lnSpc>
              <a:spcBef>
                <a:spcPts val="1067"/>
              </a:spcBef>
              <a:spcAft>
                <a:spcPct val="15000"/>
              </a:spcAft>
              <a:buClr>
                <a:srgbClr val="000000"/>
              </a:buClr>
              <a:buSzPct val="73000"/>
              <a:defRPr/>
            </a:pPr>
            <a:r>
              <a:rPr lang="en-GB" sz="3200" dirty="0">
                <a:latin typeface="+mj-lt"/>
                <a:sym typeface="Arial"/>
              </a:rPr>
              <a:t>Catalogue records (with links to documentation)</a:t>
            </a:r>
          </a:p>
          <a:p>
            <a:pPr marL="438150" lvl="1" indent="-438150" fontAlgn="auto">
              <a:lnSpc>
                <a:spcPct val="80000"/>
              </a:lnSpc>
              <a:spcBef>
                <a:spcPts val="1067"/>
              </a:spcBef>
              <a:spcAft>
                <a:spcPct val="15000"/>
              </a:spcAft>
              <a:buClr>
                <a:srgbClr val="000000"/>
              </a:buClr>
              <a:buSzPct val="73000"/>
              <a:defRPr/>
            </a:pPr>
            <a:r>
              <a:rPr lang="en-GB" sz="3200" dirty="0">
                <a:latin typeface="+mj-lt"/>
                <a:sym typeface="Arial"/>
              </a:rPr>
              <a:t>Quality can vary</a:t>
            </a:r>
          </a:p>
          <a:p>
            <a:pPr marL="438150" lvl="1" indent="-438150" fontAlgn="auto">
              <a:lnSpc>
                <a:spcPct val="80000"/>
              </a:lnSpc>
              <a:spcBef>
                <a:spcPts val="1067"/>
              </a:spcBef>
              <a:spcAft>
                <a:spcPct val="15000"/>
              </a:spcAft>
              <a:buClr>
                <a:srgbClr val="000000"/>
              </a:buClr>
              <a:buSzPct val="73000"/>
              <a:defRPr/>
            </a:pPr>
            <a:r>
              <a:rPr lang="en-GB" sz="3200" dirty="0">
                <a:latin typeface="+mj-lt"/>
                <a:sym typeface="Arial"/>
              </a:rPr>
              <a:t>Efforts to improve data documentation</a:t>
            </a:r>
          </a:p>
          <a:p>
            <a:pPr marL="438150" lvl="1" indent="-438150" fontAlgn="auto">
              <a:lnSpc>
                <a:spcPct val="80000"/>
              </a:lnSpc>
              <a:spcBef>
                <a:spcPts val="1067"/>
              </a:spcBef>
              <a:spcAft>
                <a:spcPct val="15000"/>
              </a:spcAft>
              <a:buClr>
                <a:srgbClr val="000000"/>
              </a:buClr>
              <a:buSzPct val="73000"/>
              <a:defRPr/>
            </a:pPr>
            <a:r>
              <a:rPr lang="en-GB" sz="3200" dirty="0">
                <a:latin typeface="+mj-lt"/>
                <a:sym typeface="Arial"/>
              </a:rPr>
              <a:t>Check for helpdesks/training </a:t>
            </a:r>
          </a:p>
          <a:p>
            <a:endParaRPr lang="sl-SI" dirty="0"/>
          </a:p>
        </p:txBody>
      </p:sp>
      <p:sp>
        <p:nvSpPr>
          <p:cNvPr id="3" name="Title 2"/>
          <p:cNvSpPr>
            <a:spLocks noGrp="1"/>
          </p:cNvSpPr>
          <p:nvPr>
            <p:ph type="title"/>
          </p:nvPr>
        </p:nvSpPr>
        <p:spPr/>
        <p:txBody>
          <a:bodyPr>
            <a:normAutofit fontScale="90000"/>
          </a:bodyPr>
          <a:lstStyle/>
          <a:p>
            <a:r>
              <a:rPr lang="en-GB" dirty="0">
                <a:latin typeface="+mj-lt"/>
              </a:rPr>
              <a:t>Metadata and documentation</a:t>
            </a:r>
            <a:endParaRPr lang="sl-SI" dirty="0">
              <a:latin typeface="+mj-lt"/>
            </a:endParaRPr>
          </a:p>
        </p:txBody>
      </p:sp>
      <p:graphicFrame>
        <p:nvGraphicFramePr>
          <p:cNvPr id="4" name="Diagram 3"/>
          <p:cNvGraphicFramePr/>
          <p:nvPr>
            <p:extLst>
              <p:ext uri="{D42A27DB-BD31-4B8C-83A1-F6EECF244321}">
                <p14:modId xmlns:p14="http://schemas.microsoft.com/office/powerpoint/2010/main" val="2275347256"/>
              </p:ext>
            </p:extLst>
          </p:nvPr>
        </p:nvGraphicFramePr>
        <p:xfrm>
          <a:off x="681564" y="2891428"/>
          <a:ext cx="11735987" cy="3527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304372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bwMode="auto">
          <a:noFill/>
          <a:ln>
            <a:miter lim="800000"/>
            <a:headEnd/>
            <a:tailEnd/>
          </a:ln>
        </p:spPr>
        <p:txBody>
          <a:bodyPr vert="horz" wrap="square" lIns="109234" tIns="54617" rIns="109234" bIns="54617" numCol="1" anchor="t" anchorCtr="0" compatLnSpc="1">
            <a:prstTxWarp prst="textNoShape">
              <a:avLst/>
            </a:prstTxWarp>
            <a:normAutofit fontScale="90000"/>
          </a:bodyPr>
          <a:lstStyle/>
          <a:p>
            <a:r>
              <a:rPr lang="en-GB" sz="5400" dirty="0" smtClean="0"/>
              <a:t>What to look for when assessing quality?</a:t>
            </a:r>
          </a:p>
        </p:txBody>
      </p:sp>
      <p:sp>
        <p:nvSpPr>
          <p:cNvPr id="7" name="Rectangle 6"/>
          <p:cNvSpPr/>
          <p:nvPr/>
        </p:nvSpPr>
        <p:spPr>
          <a:xfrm>
            <a:off x="9382720" y="9053264"/>
            <a:ext cx="3254497" cy="276999"/>
          </a:xfrm>
          <a:prstGeom prst="rect">
            <a:avLst/>
          </a:prstGeom>
        </p:spPr>
        <p:txBody>
          <a:bodyPr wrap="none">
            <a:spAutoFit/>
          </a:bodyPr>
          <a:lstStyle/>
          <a:p>
            <a:r>
              <a:rPr lang="en-GB" sz="1200" i="1" dirty="0"/>
              <a:t>CESSDA Training Working Group (2017)</a:t>
            </a:r>
            <a:endParaRPr lang="en-GB"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0356" y="5778329"/>
            <a:ext cx="39751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9752" y="3220614"/>
            <a:ext cx="8163352" cy="5872890"/>
          </a:xfrm>
          <a:prstGeom prst="rect">
            <a:avLst/>
          </a:prstGeom>
          <a:noFill/>
        </p:spPr>
        <p:txBody>
          <a:bodyPr wrap="square" rtlCol="0">
            <a:spAutoFit/>
          </a:bodyPr>
          <a:lstStyle/>
          <a:p>
            <a:r>
              <a:rPr lang="en-GB" sz="3200" dirty="0">
                <a:solidFill>
                  <a:schemeClr val="tx1"/>
                </a:solidFill>
                <a:latin typeface="+mj-lt"/>
                <a:ea typeface="Open Sans" panose="020B0604020202020204" charset="0"/>
                <a:cs typeface="Open Sans" panose="020B0604020202020204" charset="0"/>
              </a:rPr>
              <a:t>Metadata ("data about data</a:t>
            </a:r>
            <a:r>
              <a:rPr lang="en-GB" sz="3200" dirty="0" smtClean="0">
                <a:solidFill>
                  <a:schemeClr val="tx1"/>
                </a:solidFill>
                <a:latin typeface="+mj-lt"/>
                <a:ea typeface="Open Sans" panose="020B0604020202020204" charset="0"/>
                <a:cs typeface="Open Sans" panose="020B0604020202020204" charset="0"/>
              </a:rPr>
              <a:t>“)</a:t>
            </a:r>
            <a:r>
              <a:rPr lang="sl-SI" sz="3200" dirty="0" smtClean="0">
                <a:solidFill>
                  <a:schemeClr val="tx1"/>
                </a:solidFill>
                <a:latin typeface="+mj-lt"/>
                <a:ea typeface="Open Sans" panose="020B0604020202020204" charset="0"/>
                <a:cs typeface="Open Sans" panose="020B0604020202020204" charset="0"/>
              </a:rPr>
              <a:t>:</a:t>
            </a:r>
          </a:p>
          <a:p>
            <a:pPr marL="438150" lvl="1" indent="-438150" defTabSz="975390">
              <a:lnSpc>
                <a:spcPct val="70000"/>
              </a:lnSpc>
              <a:spcBef>
                <a:spcPts val="1800"/>
              </a:spcBef>
              <a:spcAft>
                <a:spcPct val="15000"/>
              </a:spcAft>
              <a:buSzPct val="73000"/>
              <a:buBlip>
                <a:blip r:embed="rId4"/>
              </a:buBlip>
              <a:defRPr/>
            </a:pPr>
            <a:r>
              <a:rPr lang="en-GB" sz="3200" kern="1200" dirty="0" smtClean="0">
                <a:solidFill>
                  <a:schemeClr val="tx1"/>
                </a:solidFill>
                <a:latin typeface="+mj-lt"/>
                <a:ea typeface="+mn-ea"/>
                <a:cs typeface="+mn-cs"/>
              </a:rPr>
              <a:t>Why </a:t>
            </a:r>
            <a:r>
              <a:rPr lang="en-GB" sz="3200" kern="1200" dirty="0">
                <a:solidFill>
                  <a:schemeClr val="tx1"/>
                </a:solidFill>
                <a:latin typeface="+mj-lt"/>
                <a:ea typeface="+mn-ea"/>
                <a:cs typeface="+mn-cs"/>
              </a:rPr>
              <a:t>the data was </a:t>
            </a:r>
            <a:r>
              <a:rPr lang="en-GB" sz="3200" kern="1200" dirty="0" smtClean="0">
                <a:solidFill>
                  <a:schemeClr val="tx1"/>
                </a:solidFill>
                <a:latin typeface="+mj-lt"/>
                <a:ea typeface="+mn-ea"/>
                <a:cs typeface="+mn-cs"/>
              </a:rPr>
              <a:t>created</a:t>
            </a:r>
            <a:r>
              <a:rPr lang="sl-SI" sz="3200" kern="1200" dirty="0" smtClean="0">
                <a:solidFill>
                  <a:schemeClr val="tx1"/>
                </a:solidFill>
                <a:latin typeface="+mj-lt"/>
                <a:ea typeface="+mn-ea"/>
                <a:cs typeface="+mn-cs"/>
              </a:rPr>
              <a:t>?</a:t>
            </a:r>
            <a:endParaRPr lang="sl-SI" sz="3200" kern="1200" dirty="0">
              <a:solidFill>
                <a:schemeClr val="tx1"/>
              </a:solidFill>
              <a:latin typeface="+mj-lt"/>
              <a:ea typeface="+mn-ea"/>
              <a:cs typeface="+mn-cs"/>
            </a:endParaRPr>
          </a:p>
          <a:p>
            <a:pPr marL="438150" lvl="1" indent="-438150" defTabSz="975390">
              <a:lnSpc>
                <a:spcPct val="70000"/>
              </a:lnSpc>
              <a:spcBef>
                <a:spcPts val="1067"/>
              </a:spcBef>
              <a:spcAft>
                <a:spcPct val="15000"/>
              </a:spcAft>
              <a:buSzPct val="73000"/>
              <a:buBlip>
                <a:blip r:embed="rId4"/>
              </a:buBlip>
              <a:defRPr/>
            </a:pPr>
            <a:r>
              <a:rPr lang="en-GB" sz="3200" kern="1200" dirty="0">
                <a:solidFill>
                  <a:schemeClr val="tx1"/>
                </a:solidFill>
                <a:latin typeface="+mj-lt"/>
                <a:ea typeface="+mn-ea"/>
                <a:cs typeface="+mn-cs"/>
              </a:rPr>
              <a:t>What the dataset </a:t>
            </a:r>
            <a:r>
              <a:rPr lang="en-GB" sz="3200" kern="1200" dirty="0" smtClean="0">
                <a:solidFill>
                  <a:schemeClr val="tx1"/>
                </a:solidFill>
                <a:latin typeface="+mj-lt"/>
                <a:ea typeface="+mn-ea"/>
                <a:cs typeface="+mn-cs"/>
              </a:rPr>
              <a:t>contains</a:t>
            </a:r>
            <a:r>
              <a:rPr lang="sl-SI" sz="3200" kern="1200" dirty="0" smtClean="0">
                <a:solidFill>
                  <a:schemeClr val="tx1"/>
                </a:solidFill>
                <a:latin typeface="+mj-lt"/>
                <a:ea typeface="+mn-ea"/>
                <a:cs typeface="+mn-cs"/>
              </a:rPr>
              <a:t>?</a:t>
            </a:r>
            <a:endParaRPr lang="sl-SI" sz="3200" kern="1200" dirty="0">
              <a:solidFill>
                <a:schemeClr val="tx1"/>
              </a:solidFill>
              <a:latin typeface="+mj-lt"/>
              <a:ea typeface="+mn-ea"/>
              <a:cs typeface="+mn-cs"/>
            </a:endParaRPr>
          </a:p>
          <a:p>
            <a:pPr marL="438150" lvl="1" indent="-438150" defTabSz="975390">
              <a:lnSpc>
                <a:spcPct val="70000"/>
              </a:lnSpc>
              <a:spcBef>
                <a:spcPts val="1067"/>
              </a:spcBef>
              <a:spcAft>
                <a:spcPct val="15000"/>
              </a:spcAft>
              <a:buSzPct val="73000"/>
              <a:buBlip>
                <a:blip r:embed="rId4"/>
              </a:buBlip>
              <a:defRPr/>
            </a:pPr>
            <a:r>
              <a:rPr lang="en-GB" sz="3200" kern="1200" dirty="0">
                <a:solidFill>
                  <a:schemeClr val="tx1"/>
                </a:solidFill>
                <a:latin typeface="+mj-lt"/>
                <a:ea typeface="+mn-ea"/>
                <a:cs typeface="+mn-cs"/>
              </a:rPr>
              <a:t>How data was </a:t>
            </a:r>
            <a:r>
              <a:rPr lang="en-GB" sz="3200" kern="1200" dirty="0" smtClean="0">
                <a:solidFill>
                  <a:schemeClr val="tx1"/>
                </a:solidFill>
                <a:latin typeface="+mj-lt"/>
                <a:ea typeface="+mn-ea"/>
                <a:cs typeface="+mn-cs"/>
              </a:rPr>
              <a:t>collected</a:t>
            </a:r>
            <a:r>
              <a:rPr lang="sl-SI" sz="3200" kern="1200" dirty="0" smtClean="0">
                <a:solidFill>
                  <a:schemeClr val="tx1"/>
                </a:solidFill>
                <a:latin typeface="+mj-lt"/>
                <a:ea typeface="+mn-ea"/>
                <a:cs typeface="+mn-cs"/>
              </a:rPr>
              <a:t>?</a:t>
            </a:r>
            <a:endParaRPr lang="sl-SI" sz="3200" kern="1200" dirty="0">
              <a:solidFill>
                <a:schemeClr val="tx1"/>
              </a:solidFill>
              <a:latin typeface="+mj-lt"/>
              <a:ea typeface="+mn-ea"/>
              <a:cs typeface="+mn-cs"/>
            </a:endParaRPr>
          </a:p>
          <a:p>
            <a:pPr marL="438150" lvl="1" indent="-438150" defTabSz="975390">
              <a:lnSpc>
                <a:spcPct val="70000"/>
              </a:lnSpc>
              <a:spcBef>
                <a:spcPts val="1067"/>
              </a:spcBef>
              <a:spcAft>
                <a:spcPct val="15000"/>
              </a:spcAft>
              <a:buSzPct val="73000"/>
              <a:buBlip>
                <a:blip r:embed="rId4"/>
              </a:buBlip>
              <a:defRPr/>
            </a:pPr>
            <a:r>
              <a:rPr lang="en-GB" sz="3200" kern="1200" dirty="0">
                <a:solidFill>
                  <a:schemeClr val="tx1"/>
                </a:solidFill>
                <a:latin typeface="+mj-lt"/>
                <a:ea typeface="+mn-ea"/>
                <a:cs typeface="+mn-cs"/>
              </a:rPr>
              <a:t>Who collected the data and </a:t>
            </a:r>
            <a:r>
              <a:rPr lang="en-GB" sz="3200" kern="1200" dirty="0" smtClean="0">
                <a:solidFill>
                  <a:schemeClr val="tx1"/>
                </a:solidFill>
                <a:latin typeface="+mj-lt"/>
                <a:ea typeface="+mn-ea"/>
                <a:cs typeface="+mn-cs"/>
              </a:rPr>
              <a:t>when</a:t>
            </a:r>
            <a:r>
              <a:rPr lang="sl-SI" sz="3200" kern="1200" dirty="0" smtClean="0">
                <a:solidFill>
                  <a:schemeClr val="tx1"/>
                </a:solidFill>
                <a:latin typeface="+mj-lt"/>
                <a:ea typeface="+mn-ea"/>
                <a:cs typeface="+mn-cs"/>
              </a:rPr>
              <a:t>?</a:t>
            </a:r>
            <a:endParaRPr lang="sl-SI" sz="3200" kern="1200" dirty="0">
              <a:solidFill>
                <a:schemeClr val="tx1"/>
              </a:solidFill>
              <a:latin typeface="+mj-lt"/>
              <a:ea typeface="+mn-ea"/>
              <a:cs typeface="+mn-cs"/>
            </a:endParaRPr>
          </a:p>
          <a:p>
            <a:pPr marL="438150" lvl="1" indent="-438150" defTabSz="975390">
              <a:lnSpc>
                <a:spcPct val="70000"/>
              </a:lnSpc>
              <a:spcBef>
                <a:spcPts val="1067"/>
              </a:spcBef>
              <a:spcAft>
                <a:spcPct val="15000"/>
              </a:spcAft>
              <a:buSzPct val="73000"/>
              <a:buBlip>
                <a:blip r:embed="rId4"/>
              </a:buBlip>
              <a:defRPr/>
            </a:pPr>
            <a:r>
              <a:rPr lang="en-GB" sz="3200" kern="1200" dirty="0">
                <a:solidFill>
                  <a:schemeClr val="tx1"/>
                </a:solidFill>
                <a:latin typeface="+mj-lt"/>
                <a:ea typeface="+mn-ea"/>
                <a:cs typeface="+mn-cs"/>
              </a:rPr>
              <a:t>How was the data </a:t>
            </a:r>
            <a:r>
              <a:rPr lang="en-GB" sz="3200" kern="1200" dirty="0" smtClean="0">
                <a:solidFill>
                  <a:schemeClr val="tx1"/>
                </a:solidFill>
                <a:latin typeface="+mj-lt"/>
                <a:ea typeface="+mn-ea"/>
                <a:cs typeface="+mn-cs"/>
              </a:rPr>
              <a:t>processed</a:t>
            </a:r>
            <a:r>
              <a:rPr lang="sl-SI" sz="3200" kern="1200" dirty="0" smtClean="0">
                <a:solidFill>
                  <a:schemeClr val="tx1"/>
                </a:solidFill>
                <a:latin typeface="+mj-lt"/>
                <a:ea typeface="+mn-ea"/>
                <a:cs typeface="+mn-cs"/>
              </a:rPr>
              <a:t>?</a:t>
            </a:r>
            <a:endParaRPr lang="sl-SI" sz="3200" kern="1200" dirty="0">
              <a:solidFill>
                <a:schemeClr val="tx1"/>
              </a:solidFill>
              <a:latin typeface="+mj-lt"/>
              <a:ea typeface="+mn-ea"/>
              <a:cs typeface="+mn-cs"/>
            </a:endParaRPr>
          </a:p>
          <a:p>
            <a:pPr marL="438150" lvl="1" indent="-438150" defTabSz="975390">
              <a:lnSpc>
                <a:spcPct val="70000"/>
              </a:lnSpc>
              <a:spcBef>
                <a:spcPts val="1067"/>
              </a:spcBef>
              <a:spcAft>
                <a:spcPct val="15000"/>
              </a:spcAft>
              <a:buSzPct val="73000"/>
              <a:buBlip>
                <a:blip r:embed="rId4"/>
              </a:buBlip>
              <a:defRPr/>
            </a:pPr>
            <a:r>
              <a:rPr lang="en-GB" sz="3200" kern="1200" dirty="0">
                <a:solidFill>
                  <a:schemeClr val="tx1"/>
                </a:solidFill>
                <a:latin typeface="+mj-lt"/>
                <a:ea typeface="+mn-ea"/>
                <a:cs typeface="+mn-cs"/>
              </a:rPr>
              <a:t>Any manipulations done to the </a:t>
            </a:r>
            <a:r>
              <a:rPr lang="en-GB" sz="3200" kern="1200" dirty="0" smtClean="0">
                <a:solidFill>
                  <a:schemeClr val="tx1"/>
                </a:solidFill>
                <a:latin typeface="+mj-lt"/>
                <a:ea typeface="+mn-ea"/>
                <a:cs typeface="+mn-cs"/>
              </a:rPr>
              <a:t>data</a:t>
            </a:r>
            <a:r>
              <a:rPr lang="sl-SI" sz="3200" kern="1200" dirty="0" smtClean="0">
                <a:solidFill>
                  <a:schemeClr val="tx1"/>
                </a:solidFill>
                <a:latin typeface="+mj-lt"/>
                <a:ea typeface="+mn-ea"/>
                <a:cs typeface="+mn-cs"/>
              </a:rPr>
              <a:t>?</a:t>
            </a:r>
            <a:endParaRPr lang="sl-SI" sz="3200" kern="1200" dirty="0">
              <a:solidFill>
                <a:schemeClr val="tx1"/>
              </a:solidFill>
              <a:latin typeface="+mj-lt"/>
              <a:ea typeface="+mn-ea"/>
              <a:cs typeface="+mn-cs"/>
            </a:endParaRPr>
          </a:p>
          <a:p>
            <a:pPr marL="438150" lvl="1" indent="-438150" defTabSz="975390">
              <a:lnSpc>
                <a:spcPct val="70000"/>
              </a:lnSpc>
              <a:spcBef>
                <a:spcPts val="1200"/>
              </a:spcBef>
              <a:spcAft>
                <a:spcPct val="15000"/>
              </a:spcAft>
              <a:buSzPct val="73000"/>
              <a:buBlip>
                <a:blip r:embed="rId4"/>
              </a:buBlip>
              <a:defRPr/>
            </a:pPr>
            <a:r>
              <a:rPr lang="en-GB" sz="3200" kern="1200" dirty="0">
                <a:solidFill>
                  <a:schemeClr val="tx1"/>
                </a:solidFill>
                <a:latin typeface="+mj-lt"/>
                <a:ea typeface="+mn-ea"/>
                <a:cs typeface="+mn-cs"/>
              </a:rPr>
              <a:t>What quality assurance procedures were </a:t>
            </a:r>
            <a:r>
              <a:rPr lang="en-GB" sz="3200" kern="1200" dirty="0" smtClean="0">
                <a:solidFill>
                  <a:schemeClr val="tx1"/>
                </a:solidFill>
                <a:latin typeface="+mj-lt"/>
                <a:ea typeface="+mn-ea"/>
                <a:cs typeface="+mn-cs"/>
              </a:rPr>
              <a:t>used</a:t>
            </a:r>
            <a:r>
              <a:rPr lang="sl-SI" sz="3200" kern="1200" dirty="0">
                <a:solidFill>
                  <a:schemeClr val="tx1"/>
                </a:solidFill>
                <a:latin typeface="+mj-lt"/>
                <a:ea typeface="+mn-ea"/>
                <a:cs typeface="+mn-cs"/>
              </a:rPr>
              <a:t>?</a:t>
            </a:r>
          </a:p>
          <a:p>
            <a:r>
              <a:rPr lang="en-GB" sz="3200" dirty="0">
                <a:solidFill>
                  <a:schemeClr val="tx1"/>
                </a:solidFill>
                <a:latin typeface="+mj-lt"/>
              </a:rPr>
              <a:t> </a:t>
            </a:r>
            <a:endParaRPr lang="sl-SI" sz="3200" dirty="0">
              <a:solidFill>
                <a:schemeClr val="tx1"/>
              </a:solidFill>
              <a:latin typeface="+mj-lt"/>
            </a:endParaRPr>
          </a:p>
          <a:p>
            <a:r>
              <a:rPr lang="en-GB" dirty="0">
                <a:solidFill>
                  <a:schemeClr val="tx1"/>
                </a:solidFill>
              </a:rPr>
              <a:t> </a:t>
            </a:r>
            <a:endParaRPr lang="sl-SI" dirty="0">
              <a:solidFill>
                <a:schemeClr val="tx1"/>
              </a:solidFill>
            </a:endParaRPr>
          </a:p>
          <a:p>
            <a:endParaRPr lang="en-US" dirty="0"/>
          </a:p>
        </p:txBody>
      </p:sp>
    </p:spTree>
    <p:extLst>
      <p:ext uri="{BB962C8B-B14F-4D97-AF65-F5344CB8AC3E}">
        <p14:creationId xmlns:p14="http://schemas.microsoft.com/office/powerpoint/2010/main" val="3560099837"/>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bwMode="auto">
          <a:noFill/>
          <a:ln>
            <a:miter lim="800000"/>
            <a:headEnd/>
            <a:tailEnd/>
          </a:ln>
        </p:spPr>
        <p:txBody>
          <a:bodyPr vert="horz" wrap="square" lIns="109234" tIns="54617" rIns="109234" bIns="54617" numCol="1" anchor="t" anchorCtr="0" compatLnSpc="1">
            <a:prstTxWarp prst="textNoShape">
              <a:avLst/>
            </a:prstTxWarp>
            <a:normAutofit/>
          </a:bodyPr>
          <a:lstStyle/>
          <a:p>
            <a:r>
              <a:rPr lang="en-GB" sz="5200" dirty="0" smtClean="0"/>
              <a:t>But is it useful?</a:t>
            </a:r>
          </a:p>
        </p:txBody>
      </p:sp>
      <p:graphicFrame>
        <p:nvGraphicFramePr>
          <p:cNvPr id="4" name="Diagram 3"/>
          <p:cNvGraphicFramePr/>
          <p:nvPr/>
        </p:nvGraphicFramePr>
        <p:xfrm>
          <a:off x="5317067" y="1619580"/>
          <a:ext cx="8669867" cy="7131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25644" y="3136732"/>
            <a:ext cx="5099668" cy="4435060"/>
          </a:xfrm>
          <a:prstGeom prst="rect">
            <a:avLst/>
          </a:prstGeom>
          <a:noFill/>
        </p:spPr>
        <p:txBody>
          <a:bodyPr wrap="square" rtlCol="0">
            <a:spAutoFit/>
          </a:bodyPr>
          <a:lstStyle/>
          <a:p>
            <a:pPr lvl="0"/>
            <a:r>
              <a:rPr lang="en-GB" sz="3200" dirty="0" smtClean="0">
                <a:solidFill>
                  <a:schemeClr val="tx1"/>
                </a:solidFill>
                <a:latin typeface="Open Sans" panose="020B0604020202020204" charset="0"/>
                <a:ea typeface="Open Sans" panose="020B0604020202020204" charset="0"/>
                <a:cs typeface="Open Sans" panose="020B0604020202020204" charset="0"/>
              </a:rPr>
              <a:t>Compare:</a:t>
            </a:r>
          </a:p>
          <a:p>
            <a:pPr marL="274638" lvl="1" indent="-274638" defTabSz="975390">
              <a:lnSpc>
                <a:spcPct val="70000"/>
              </a:lnSpc>
              <a:spcBef>
                <a:spcPts val="1067"/>
              </a:spcBef>
              <a:spcAft>
                <a:spcPct val="15000"/>
              </a:spcAft>
              <a:buSzPct val="73000"/>
              <a:buBlip>
                <a:blip r:embed="rId8"/>
              </a:buBlip>
              <a:defRPr/>
            </a:pPr>
            <a:r>
              <a:rPr lang="en-GB" sz="3200" kern="1200" dirty="0" smtClean="0">
                <a:solidFill>
                  <a:schemeClr val="tx1"/>
                </a:solidFill>
                <a:latin typeface="Open Sans" panose="020B0606030504020204" pitchFamily="34" charset="0"/>
                <a:ea typeface="+mn-ea"/>
                <a:cs typeface="+mn-cs"/>
              </a:rPr>
              <a:t>key concepts</a:t>
            </a:r>
          </a:p>
          <a:p>
            <a:pPr marL="274638" lvl="1" indent="-274638" defTabSz="975390">
              <a:lnSpc>
                <a:spcPct val="70000"/>
              </a:lnSpc>
              <a:spcBef>
                <a:spcPts val="1067"/>
              </a:spcBef>
              <a:spcAft>
                <a:spcPct val="15000"/>
              </a:spcAft>
              <a:buSzPct val="73000"/>
              <a:buBlip>
                <a:blip r:embed="rId8"/>
              </a:buBlip>
              <a:defRPr/>
            </a:pPr>
            <a:r>
              <a:rPr lang="en-GB" sz="3200" kern="1200" dirty="0" smtClean="0">
                <a:solidFill>
                  <a:schemeClr val="tx1"/>
                </a:solidFill>
                <a:latin typeface="Open Sans" panose="020B0606030504020204" pitchFamily="34" charset="0"/>
                <a:ea typeface="+mn-ea"/>
                <a:cs typeface="+mn-cs"/>
              </a:rPr>
              <a:t>population</a:t>
            </a:r>
          </a:p>
          <a:p>
            <a:pPr marL="274638" lvl="1" indent="-274638" defTabSz="975390">
              <a:lnSpc>
                <a:spcPct val="70000"/>
              </a:lnSpc>
              <a:spcBef>
                <a:spcPts val="1067"/>
              </a:spcBef>
              <a:spcAft>
                <a:spcPct val="15000"/>
              </a:spcAft>
              <a:buSzPct val="73000"/>
              <a:buBlip>
                <a:blip r:embed="rId8"/>
              </a:buBlip>
              <a:defRPr/>
            </a:pPr>
            <a:r>
              <a:rPr lang="en-GB" sz="3200" kern="1200" dirty="0" smtClean="0">
                <a:solidFill>
                  <a:schemeClr val="tx1"/>
                </a:solidFill>
                <a:latin typeface="Open Sans" panose="020B0606030504020204" pitchFamily="34" charset="0"/>
                <a:ea typeface="+mn-ea"/>
                <a:cs typeface="+mn-cs"/>
              </a:rPr>
              <a:t>geographical area</a:t>
            </a:r>
          </a:p>
          <a:p>
            <a:pPr marL="274638" lvl="1" indent="-274638" defTabSz="975390">
              <a:lnSpc>
                <a:spcPct val="70000"/>
              </a:lnSpc>
              <a:spcBef>
                <a:spcPts val="1067"/>
              </a:spcBef>
              <a:spcAft>
                <a:spcPct val="15000"/>
              </a:spcAft>
              <a:buSzPct val="73000"/>
              <a:buBlip>
                <a:blip r:embed="rId8"/>
              </a:buBlip>
              <a:defRPr/>
            </a:pPr>
            <a:r>
              <a:rPr lang="en-GB" sz="3200" kern="1200" dirty="0" smtClean="0">
                <a:solidFill>
                  <a:schemeClr val="tx1"/>
                </a:solidFill>
                <a:latin typeface="Open Sans" panose="020B0606030504020204" pitchFamily="34" charset="0"/>
                <a:ea typeface="+mn-ea"/>
                <a:cs typeface="+mn-cs"/>
              </a:rPr>
              <a:t>time period </a:t>
            </a:r>
          </a:p>
          <a:p>
            <a:pPr marL="274638" lvl="1" indent="-274638" defTabSz="975390">
              <a:lnSpc>
                <a:spcPct val="70000"/>
              </a:lnSpc>
              <a:spcBef>
                <a:spcPts val="1067"/>
              </a:spcBef>
              <a:spcAft>
                <a:spcPct val="15000"/>
              </a:spcAft>
              <a:buSzPct val="73000"/>
              <a:buBlip>
                <a:blip r:embed="rId8"/>
              </a:buBlip>
              <a:defRPr/>
            </a:pPr>
            <a:r>
              <a:rPr lang="en-GB" sz="3200" kern="1200" dirty="0" smtClean="0">
                <a:solidFill>
                  <a:schemeClr val="tx1"/>
                </a:solidFill>
                <a:latin typeface="Open Sans" panose="020B0606030504020204" pitchFamily="34" charset="0"/>
                <a:ea typeface="+mn-ea"/>
                <a:cs typeface="+mn-cs"/>
              </a:rPr>
              <a:t>units of analysis</a:t>
            </a:r>
          </a:p>
          <a:p>
            <a:pPr marL="274638" lvl="1" indent="-274638" defTabSz="975390">
              <a:lnSpc>
                <a:spcPct val="70000"/>
              </a:lnSpc>
              <a:spcBef>
                <a:spcPts val="1067"/>
              </a:spcBef>
              <a:spcAft>
                <a:spcPct val="15000"/>
              </a:spcAft>
              <a:buSzPct val="73000"/>
              <a:buBlip>
                <a:blip r:embed="rId8"/>
              </a:buBlip>
              <a:defRPr/>
            </a:pPr>
            <a:r>
              <a:rPr lang="en-GB" sz="3200" kern="1200" dirty="0" smtClean="0">
                <a:solidFill>
                  <a:schemeClr val="tx1"/>
                </a:solidFill>
                <a:latin typeface="Open Sans" panose="020B0606030504020204" pitchFamily="34" charset="0"/>
                <a:ea typeface="+mn-ea"/>
                <a:cs typeface="+mn-cs"/>
              </a:rPr>
              <a:t>study/sample design</a:t>
            </a:r>
          </a:p>
          <a:p>
            <a:pPr marL="457200" indent="-457200">
              <a:buFont typeface="Arial" panose="020B0604020202020204" pitchFamily="34" charset="0"/>
              <a:buChar char="•"/>
            </a:pPr>
            <a:endParaRPr lang="en-US" sz="3200" dirty="0">
              <a:solidFill>
                <a:schemeClr val="tx1"/>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301542612"/>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835" y="1475156"/>
            <a:ext cx="11037044" cy="997079"/>
          </a:xfrm>
        </p:spPr>
        <p:txBody>
          <a:bodyPr>
            <a:normAutofit/>
          </a:bodyPr>
          <a:lstStyle/>
          <a:p>
            <a:r>
              <a:rPr lang="en-GB" sz="5200" dirty="0" smtClean="0"/>
              <a:t>Accessing data</a:t>
            </a:r>
            <a:endParaRPr lang="en-GB" sz="5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468" y="1475156"/>
            <a:ext cx="7465332"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586006" y="9038728"/>
            <a:ext cx="3254497" cy="276999"/>
          </a:xfrm>
          <a:prstGeom prst="rect">
            <a:avLst/>
          </a:prstGeom>
        </p:spPr>
        <p:txBody>
          <a:bodyPr wrap="none">
            <a:spAutoFit/>
          </a:bodyPr>
          <a:lstStyle/>
          <a:p>
            <a:r>
              <a:rPr lang="en-GB" sz="1200" i="1" dirty="0"/>
              <a:t>CESSDA Training Working Group (2017)</a:t>
            </a:r>
            <a:endParaRPr lang="en-GB" sz="1200" dirty="0"/>
          </a:p>
        </p:txBody>
      </p:sp>
      <p:pic>
        <p:nvPicPr>
          <p:cNvPr id="1027" name="Picture 3" descr="C:\Users\adpstud2\Desktop\by-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595" y="8962506"/>
            <a:ext cx="1227411" cy="4294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48899" y="4977208"/>
            <a:ext cx="11170979" cy="2561983"/>
          </a:xfrm>
          <a:prstGeom prst="rect">
            <a:avLst/>
          </a:prstGeom>
        </p:spPr>
        <p:txBody>
          <a:bodyPr wrap="square">
            <a:spAutoFit/>
          </a:bodyPr>
          <a:lstStyle/>
          <a:p>
            <a:pPr marL="145161" indent="0">
              <a:spcBef>
                <a:spcPts val="1200"/>
              </a:spcBef>
              <a:spcAft>
                <a:spcPts val="1200"/>
              </a:spcAft>
              <a:buNone/>
            </a:pPr>
            <a:r>
              <a:rPr lang="en-GB" sz="3200" i="1" dirty="0">
                <a:latin typeface="+mj-lt"/>
              </a:rPr>
              <a:t>N</a:t>
            </a:r>
            <a:r>
              <a:rPr lang="sl-SI" sz="3200" i="1" dirty="0">
                <a:latin typeface="+mj-lt"/>
              </a:rPr>
              <a:t>o</a:t>
            </a:r>
            <a:r>
              <a:rPr lang="en-GB" sz="3200" i="1" dirty="0">
                <a:latin typeface="+mj-lt"/>
              </a:rPr>
              <a:t>w finally,  I’ve found some great data, how to I get </a:t>
            </a:r>
            <a:r>
              <a:rPr lang="en-GB" sz="3200" i="1" dirty="0" smtClean="0">
                <a:latin typeface="+mj-lt"/>
              </a:rPr>
              <a:t>it</a:t>
            </a:r>
            <a:r>
              <a:rPr lang="sl-SI" sz="3200" i="1" dirty="0" smtClean="0">
                <a:latin typeface="+mj-lt"/>
              </a:rPr>
              <a:t>?</a:t>
            </a:r>
            <a:endParaRPr lang="sl-SI" sz="3200" i="1" dirty="0">
              <a:latin typeface="+mj-lt"/>
            </a:endParaRPr>
          </a:p>
          <a:p>
            <a:pPr marL="438150" lvl="1" indent="-438150" defTabSz="975390">
              <a:lnSpc>
                <a:spcPct val="70000"/>
              </a:lnSpc>
              <a:spcBef>
                <a:spcPts val="1200"/>
              </a:spcBef>
              <a:spcAft>
                <a:spcPts val="1200"/>
              </a:spcAft>
              <a:buSzPct val="73000"/>
              <a:buBlip>
                <a:blip r:embed="rId5"/>
              </a:buBlip>
              <a:defRPr/>
            </a:pPr>
            <a:r>
              <a:rPr lang="en-GB" sz="3200" kern="1200" dirty="0">
                <a:solidFill>
                  <a:schemeClr val="tx1"/>
                </a:solidFill>
                <a:latin typeface="Open Sans" panose="020B0606030504020204" pitchFamily="34" charset="0"/>
                <a:ea typeface="+mn-ea"/>
                <a:cs typeface="+mn-cs"/>
              </a:rPr>
              <a:t>Licenses </a:t>
            </a:r>
          </a:p>
          <a:p>
            <a:pPr marL="438150" lvl="1" indent="-438150" defTabSz="975390">
              <a:lnSpc>
                <a:spcPct val="70000"/>
              </a:lnSpc>
              <a:spcBef>
                <a:spcPts val="1200"/>
              </a:spcBef>
              <a:spcAft>
                <a:spcPts val="1200"/>
              </a:spcAft>
              <a:buSzPct val="73000"/>
              <a:buBlip>
                <a:blip r:embed="rId5"/>
              </a:buBlip>
              <a:defRPr/>
            </a:pPr>
            <a:r>
              <a:rPr lang="en-GB" sz="3200" kern="1200" dirty="0">
                <a:solidFill>
                  <a:schemeClr val="tx1"/>
                </a:solidFill>
                <a:latin typeface="Open Sans" panose="020B0606030504020204" pitchFamily="34" charset="0"/>
                <a:ea typeface="+mn-ea"/>
                <a:cs typeface="+mn-cs"/>
              </a:rPr>
              <a:t>Access process </a:t>
            </a:r>
          </a:p>
          <a:p>
            <a:pPr marL="438150" lvl="1" indent="-438150" defTabSz="975390">
              <a:lnSpc>
                <a:spcPct val="70000"/>
              </a:lnSpc>
              <a:spcBef>
                <a:spcPts val="1200"/>
              </a:spcBef>
              <a:spcAft>
                <a:spcPts val="1200"/>
              </a:spcAft>
              <a:buSzPct val="73000"/>
              <a:buBlip>
                <a:blip r:embed="rId5"/>
              </a:buBlip>
              <a:defRPr/>
            </a:pPr>
            <a:r>
              <a:rPr lang="en-GB" sz="3200" kern="1200" dirty="0">
                <a:solidFill>
                  <a:schemeClr val="tx1"/>
                </a:solidFill>
                <a:latin typeface="Open Sans" panose="020B0606030504020204" pitchFamily="34" charset="0"/>
                <a:ea typeface="+mn-ea"/>
                <a:cs typeface="+mn-cs"/>
              </a:rPr>
              <a:t>Getting started</a:t>
            </a:r>
          </a:p>
        </p:txBody>
      </p:sp>
    </p:spTree>
    <p:extLst>
      <p:ext uri="{BB962C8B-B14F-4D97-AF65-F5344CB8AC3E}">
        <p14:creationId xmlns:p14="http://schemas.microsoft.com/office/powerpoint/2010/main" val="27220736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solidFill>
                  <a:schemeClr val="tx1"/>
                </a:solidFill>
              </a:rPr>
              <a:t>Types of data: level of analysis</a:t>
            </a:r>
            <a:endParaRPr lang="sl-SI" dirty="0">
              <a:solidFill>
                <a:schemeClr val="tx1"/>
              </a:solidFill>
            </a:endParaRPr>
          </a:p>
        </p:txBody>
      </p:sp>
      <p:graphicFrame>
        <p:nvGraphicFramePr>
          <p:cNvPr id="7" name="Content Placeholder 5"/>
          <p:cNvGraphicFramePr>
            <a:graphicFrameLocks/>
          </p:cNvGraphicFramePr>
          <p:nvPr>
            <p:extLst>
              <p:ext uri="{D42A27DB-BD31-4B8C-83A1-F6EECF244321}">
                <p14:modId xmlns:p14="http://schemas.microsoft.com/office/powerpoint/2010/main" val="667032366"/>
              </p:ext>
            </p:extLst>
          </p:nvPr>
        </p:nvGraphicFramePr>
        <p:xfrm>
          <a:off x="0" y="2231136"/>
          <a:ext cx="13004800" cy="67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666574"/>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sz="5400" dirty="0"/>
              <a:t>Data access arrangements </a:t>
            </a:r>
            <a:r>
              <a:rPr lang="en-GB" dirty="0"/>
              <a:t>1</a:t>
            </a:r>
            <a:endParaRPr lang="sl-SI" dirty="0"/>
          </a:p>
        </p:txBody>
      </p:sp>
      <p:sp>
        <p:nvSpPr>
          <p:cNvPr id="5" name="Rectangle 4"/>
          <p:cNvSpPr/>
          <p:nvPr/>
        </p:nvSpPr>
        <p:spPr>
          <a:xfrm>
            <a:off x="272716" y="2496210"/>
            <a:ext cx="2751740" cy="2403583"/>
          </a:xfrm>
          <a:prstGeom prst="rect">
            <a:avLst/>
          </a:prstGeom>
          <a:blipFill>
            <a:blip r:embed="rId3" cstate="email">
              <a:extLst>
                <a:ext uri="{BEBA8EAE-BF5A-486C-A8C5-ECC9F3942E4B}">
                  <a14:imgProps xmlns:a14="http://schemas.microsoft.com/office/drawing/2010/main">
                    <a14:imgLayer r:embed="rId4">
                      <a14:imgEffect>
                        <a14:backgroundRemoval t="0" b="97722" l="0" r="100000"/>
                      </a14:imgEffect>
                    </a14:imgLayer>
                  </a14:imgProps>
                </a:ext>
                <a:ext uri="{28A0092B-C50C-407E-A947-70E740481C1C}">
                  <a14:useLocalDpi xmlns:a14="http://schemas.microsoft.com/office/drawing/2010/main"/>
                </a:ext>
              </a:extLst>
            </a:blip>
            <a:srcRect/>
            <a:stretch>
              <a:fillRect/>
            </a:stretch>
          </a:blipFill>
          <a:ln w="12700" cap="flat" cmpd="sng" algn="ctr">
            <a:noFill/>
            <a:prstDash val="solid"/>
            <a:miter lim="800000"/>
          </a:ln>
          <a:effectLst/>
        </p:spPr>
      </p:sp>
      <p:sp>
        <p:nvSpPr>
          <p:cNvPr id="6" name="Rectangle 5"/>
          <p:cNvSpPr/>
          <p:nvPr/>
        </p:nvSpPr>
        <p:spPr>
          <a:xfrm>
            <a:off x="3448347" y="2733814"/>
            <a:ext cx="2751740" cy="2403583"/>
          </a:xfrm>
          <a:prstGeom prst="rect">
            <a:avLst/>
          </a:prstGeom>
          <a:blipFill>
            <a:blip r:embed="rId5" cstate="email">
              <a:extLst>
                <a:ext uri="{BEBA8EAE-BF5A-486C-A8C5-ECC9F3942E4B}">
                  <a14:imgProps xmlns:a14="http://schemas.microsoft.com/office/drawing/2010/main">
                    <a14:imgLayer r:embed="rId6">
                      <a14:imgEffect>
                        <a14:backgroundRemoval t="0" b="100000" l="222" r="100000"/>
                      </a14:imgEffect>
                    </a14:imgLayer>
                  </a14:imgProps>
                </a:ext>
                <a:ext uri="{28A0092B-C50C-407E-A947-70E740481C1C}">
                  <a14:useLocalDpi xmlns:a14="http://schemas.microsoft.com/office/drawing/2010/main"/>
                </a:ext>
              </a:extLst>
            </a:blip>
            <a:srcRect/>
            <a:stretch>
              <a:fillRect/>
            </a:stretch>
          </a:blipFill>
          <a:ln w="12700" cap="flat" cmpd="sng" algn="ctr">
            <a:noFill/>
            <a:prstDash val="solid"/>
            <a:miter lim="800000"/>
          </a:ln>
          <a:effectLst/>
        </p:spPr>
      </p:sp>
      <p:sp>
        <p:nvSpPr>
          <p:cNvPr id="8" name="Rectangle 7"/>
          <p:cNvSpPr/>
          <p:nvPr/>
        </p:nvSpPr>
        <p:spPr>
          <a:xfrm>
            <a:off x="6970373" y="2733814"/>
            <a:ext cx="2751740" cy="2403583"/>
          </a:xfrm>
          <a:prstGeom prst="rect">
            <a:avLst/>
          </a:prstGeom>
          <a:blipFill>
            <a:blip r:embed="rId7" cstate="email">
              <a:extLst>
                <a:ext uri="{BEBA8EAE-BF5A-486C-A8C5-ECC9F3942E4B}">
                  <a14:imgProps xmlns:a14="http://schemas.microsoft.com/office/drawing/2010/main">
                    <a14:imgLayer r:embed="rId8">
                      <a14:imgEffect>
                        <a14:backgroundRemoval t="0" b="100000" l="222" r="99335"/>
                      </a14:imgEffect>
                    </a14:imgLayer>
                  </a14:imgProps>
                </a:ext>
                <a:ext uri="{28A0092B-C50C-407E-A947-70E740481C1C}">
                  <a14:useLocalDpi xmlns:a14="http://schemas.microsoft.com/office/drawing/2010/main"/>
                </a:ext>
              </a:extLst>
            </a:blip>
            <a:srcRect/>
            <a:stretch>
              <a:fillRect/>
            </a:stretch>
          </a:blipFill>
          <a:ln w="12700" cap="flat" cmpd="sng" algn="ctr">
            <a:noFill/>
            <a:prstDash val="solid"/>
            <a:miter lim="800000"/>
          </a:ln>
          <a:effectLst/>
        </p:spPr>
      </p:sp>
      <p:sp>
        <p:nvSpPr>
          <p:cNvPr id="9" name="Rectangle 8"/>
          <p:cNvSpPr/>
          <p:nvPr/>
        </p:nvSpPr>
        <p:spPr>
          <a:xfrm>
            <a:off x="9997165" y="2485457"/>
            <a:ext cx="2751740" cy="2403583"/>
          </a:xfrm>
          <a:prstGeom prst="rect">
            <a:avLst/>
          </a:prstGeom>
          <a:blipFill rotWithShape="1">
            <a:blip r:embed="rId9" cstate="email">
              <a:duotone>
                <a:srgbClr val="4472C4">
                  <a:shade val="45000"/>
                  <a:satMod val="135000"/>
                </a:srgbClr>
                <a:prstClr val="white"/>
              </a:duotone>
              <a:extLst>
                <a:ext uri="{28A0092B-C50C-407E-A947-70E740481C1C}">
                  <a14:useLocalDpi xmlns:a14="http://schemas.microsoft.com/office/drawing/2010/main"/>
                </a:ext>
              </a:extLst>
            </a:blip>
            <a:stretch>
              <a:fillRect/>
            </a:stretch>
          </a:blipFill>
          <a:ln w="12700" cap="flat" cmpd="sng" algn="ctr">
            <a:noFill/>
            <a:prstDash val="solid"/>
            <a:miter lim="800000"/>
          </a:ln>
          <a:effectLst/>
        </p:spPr>
      </p:sp>
      <p:sp>
        <p:nvSpPr>
          <p:cNvPr id="10" name="Rectangle 9"/>
          <p:cNvSpPr/>
          <p:nvPr/>
        </p:nvSpPr>
        <p:spPr>
          <a:xfrm>
            <a:off x="455211" y="5137397"/>
            <a:ext cx="2514955" cy="2037481"/>
          </a:xfrm>
          <a:prstGeom prst="rect">
            <a:avLst/>
          </a:prstGeom>
        </p:spPr>
        <p:txBody>
          <a:bodyPr wrap="square">
            <a:spAutoFit/>
          </a:bodyPr>
          <a:lstStyle/>
          <a:p>
            <a:pPr lvl="0" defTabSz="622300" fontAlgn="base">
              <a:lnSpc>
                <a:spcPct val="90000"/>
              </a:lnSpc>
              <a:spcBef>
                <a:spcPct val="0"/>
              </a:spcBef>
              <a:spcAft>
                <a:spcPct val="35000"/>
              </a:spcAft>
              <a:buClrTx/>
            </a:pPr>
            <a:r>
              <a:rPr lang="en-GB" sz="3200" kern="1200" dirty="0">
                <a:solidFill>
                  <a:prstClr val="black">
                    <a:hueOff val="0"/>
                    <a:satOff val="0"/>
                    <a:lumOff val="0"/>
                    <a:alphaOff val="0"/>
                  </a:prstClr>
                </a:solidFill>
                <a:latin typeface="+mj-lt"/>
                <a:ea typeface="Open Sans Light" panose="020B0306030504020204" pitchFamily="34" charset="0"/>
                <a:cs typeface="Open Sans Light" panose="020B0306030504020204" pitchFamily="34" charset="0"/>
              </a:rPr>
              <a:t>Open data</a:t>
            </a:r>
          </a:p>
          <a:p>
            <a:pPr lvl="0" defTabSz="622300" fontAlgn="base">
              <a:lnSpc>
                <a:spcPct val="90000"/>
              </a:lnSpc>
              <a:spcBef>
                <a:spcPct val="0"/>
              </a:spcBef>
              <a:spcAft>
                <a:spcPct val="35000"/>
              </a:spcAft>
              <a:buClrTx/>
            </a:pPr>
            <a:r>
              <a:rPr lang="en-GB" sz="2400" kern="1200" dirty="0">
                <a:solidFill>
                  <a:prstClr val="black">
                    <a:hueOff val="0"/>
                    <a:satOff val="0"/>
                    <a:lumOff val="0"/>
                    <a:alphaOff val="0"/>
                  </a:prstClr>
                </a:solidFill>
                <a:latin typeface="+mj-lt"/>
                <a:ea typeface="Open Sans Light" panose="020B0306030504020204" pitchFamily="34" charset="0"/>
                <a:cs typeface="Open Sans Light" panose="020B0306030504020204" pitchFamily="34" charset="0"/>
              </a:rPr>
              <a:t>any user, no registering (acknowledge source)</a:t>
            </a:r>
          </a:p>
        </p:txBody>
      </p:sp>
      <p:sp>
        <p:nvSpPr>
          <p:cNvPr id="11" name="Rectangle 10"/>
          <p:cNvSpPr/>
          <p:nvPr/>
        </p:nvSpPr>
        <p:spPr>
          <a:xfrm>
            <a:off x="3228530" y="5137397"/>
            <a:ext cx="2971557" cy="3568669"/>
          </a:xfrm>
          <a:prstGeom prst="rect">
            <a:avLst/>
          </a:prstGeom>
        </p:spPr>
        <p:txBody>
          <a:bodyPr wrap="square">
            <a:spAutoFit/>
          </a:bodyPr>
          <a:lstStyle/>
          <a:p>
            <a:pPr lvl="0" defTabSz="622300" fontAlgn="base">
              <a:lnSpc>
                <a:spcPct val="90000"/>
              </a:lnSpc>
              <a:spcBef>
                <a:spcPct val="0"/>
              </a:spcBef>
              <a:spcAft>
                <a:spcPct val="35000"/>
              </a:spcAft>
              <a:buClrTx/>
            </a:pPr>
            <a:r>
              <a:rPr lang="en-GB" sz="3200" kern="1200" dirty="0">
                <a:solidFill>
                  <a:prstClr val="black">
                    <a:hueOff val="0"/>
                    <a:satOff val="0"/>
                    <a:lumOff val="0"/>
                    <a:alphaOff val="0"/>
                  </a:prstClr>
                </a:solidFill>
                <a:latin typeface="+mj-lt"/>
                <a:ea typeface="Open Sans Light" panose="020B0306030504020204" pitchFamily="34" charset="0"/>
                <a:cs typeface="Open Sans Light" panose="020B0306030504020204" pitchFamily="34" charset="0"/>
              </a:rPr>
              <a:t>Registration </a:t>
            </a:r>
          </a:p>
          <a:p>
            <a:pPr marL="274638" lvl="1" indent="-274638" defTabSz="975390" fontAlgn="base">
              <a:lnSpc>
                <a:spcPct val="70000"/>
              </a:lnSpc>
              <a:spcBef>
                <a:spcPts val="1067"/>
              </a:spcBef>
              <a:spcAft>
                <a:spcPct val="15000"/>
              </a:spcAft>
              <a:buSzPct val="73000"/>
              <a:buBlip>
                <a:blip r:embed="rId10"/>
              </a:buBlip>
              <a:defRPr/>
            </a:pPr>
            <a:r>
              <a:rPr lang="en-GB" sz="2400" kern="1200" dirty="0">
                <a:solidFill>
                  <a:schemeClr val="tx1"/>
                </a:solidFill>
                <a:latin typeface="Open Sans" panose="020B0606030504020204" pitchFamily="34" charset="0"/>
                <a:ea typeface="+mn-ea"/>
                <a:cs typeface="+mn-cs"/>
              </a:rPr>
              <a:t>often with institutional user name and password</a:t>
            </a:r>
          </a:p>
          <a:p>
            <a:pPr marL="274638" lvl="1" indent="-274638" defTabSz="975390" fontAlgn="base">
              <a:lnSpc>
                <a:spcPct val="70000"/>
              </a:lnSpc>
              <a:spcBef>
                <a:spcPts val="1067"/>
              </a:spcBef>
              <a:spcAft>
                <a:spcPct val="15000"/>
              </a:spcAft>
              <a:buSzPct val="73000"/>
              <a:buBlip>
                <a:blip r:embed="rId10"/>
              </a:buBlip>
              <a:defRPr/>
            </a:pPr>
            <a:r>
              <a:rPr lang="en-GB" sz="2400" kern="1200" dirty="0">
                <a:solidFill>
                  <a:schemeClr val="tx1"/>
                </a:solidFill>
                <a:latin typeface="Open Sans" panose="020B0606030504020204" pitchFamily="34" charset="0"/>
                <a:ea typeface="+mn-ea"/>
                <a:cs typeface="+mn-cs"/>
              </a:rPr>
              <a:t>may wait for user name or password</a:t>
            </a:r>
          </a:p>
          <a:p>
            <a:pPr marL="274638" lvl="1" indent="-274638" defTabSz="975390" fontAlgn="base">
              <a:lnSpc>
                <a:spcPct val="70000"/>
              </a:lnSpc>
              <a:spcBef>
                <a:spcPts val="1067"/>
              </a:spcBef>
              <a:spcAft>
                <a:spcPct val="15000"/>
              </a:spcAft>
              <a:buSzPct val="73000"/>
              <a:buBlip>
                <a:blip r:embed="rId10"/>
              </a:buBlip>
              <a:defRPr/>
            </a:pPr>
            <a:r>
              <a:rPr lang="en-GB" sz="2400" kern="1200" dirty="0">
                <a:solidFill>
                  <a:schemeClr val="tx1"/>
                </a:solidFill>
                <a:latin typeface="Open Sans" panose="020B0606030504020204" pitchFamily="34" charset="0"/>
                <a:ea typeface="+mn-ea"/>
                <a:cs typeface="+mn-cs"/>
              </a:rPr>
              <a:t>register use of data</a:t>
            </a:r>
          </a:p>
        </p:txBody>
      </p:sp>
      <p:sp>
        <p:nvSpPr>
          <p:cNvPr id="12" name="Freeform 11"/>
          <p:cNvSpPr/>
          <p:nvPr/>
        </p:nvSpPr>
        <p:spPr>
          <a:xfrm>
            <a:off x="6678268" y="5081002"/>
            <a:ext cx="3503691" cy="2403583"/>
          </a:xfrm>
          <a:custGeom>
            <a:avLst/>
            <a:gdLst>
              <a:gd name="connsiteX0" fmla="*/ 0 w 2321830"/>
              <a:gd name="connsiteY0" fmla="*/ 0 h 2321830"/>
              <a:gd name="connsiteX1" fmla="*/ 2321830 w 2321830"/>
              <a:gd name="connsiteY1" fmla="*/ 0 h 2321830"/>
              <a:gd name="connsiteX2" fmla="*/ 2321830 w 2321830"/>
              <a:gd name="connsiteY2" fmla="*/ 2321830 h 2321830"/>
              <a:gd name="connsiteX3" fmla="*/ 0 w 2321830"/>
              <a:gd name="connsiteY3" fmla="*/ 2321830 h 2321830"/>
              <a:gd name="connsiteX4" fmla="*/ 0 w 2321830"/>
              <a:gd name="connsiteY4" fmla="*/ 0 h 2321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830" h="2321830">
                <a:moveTo>
                  <a:pt x="0" y="0"/>
                </a:moveTo>
                <a:lnTo>
                  <a:pt x="2321830" y="0"/>
                </a:lnTo>
                <a:lnTo>
                  <a:pt x="2321830" y="2321830"/>
                </a:lnTo>
                <a:lnTo>
                  <a:pt x="0" y="23218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3200" kern="1200" dirty="0" smtClean="0">
                <a:latin typeface="+mj-lt"/>
                <a:ea typeface="Open Sans Light" panose="020B0306030504020204" pitchFamily="34" charset="0"/>
                <a:cs typeface="Open Sans Light" panose="020B0306030504020204" pitchFamily="34" charset="0"/>
              </a:rPr>
              <a:t>Terms and conditions </a:t>
            </a:r>
          </a:p>
          <a:p>
            <a:pPr marL="274638" lvl="1" indent="-274638" defTabSz="975390" fontAlgn="base">
              <a:lnSpc>
                <a:spcPct val="70000"/>
              </a:lnSpc>
              <a:spcBef>
                <a:spcPts val="1067"/>
              </a:spcBef>
              <a:spcAft>
                <a:spcPct val="15000"/>
              </a:spcAft>
              <a:buSzPct val="73000"/>
              <a:buBlip>
                <a:blip r:embed="rId10"/>
              </a:buBlip>
              <a:defRPr/>
            </a:pPr>
            <a:r>
              <a:rPr lang="en-GB" sz="2400" kern="1200" dirty="0" smtClean="0">
                <a:solidFill>
                  <a:schemeClr val="tx1"/>
                </a:solidFill>
                <a:latin typeface="Open Sans" panose="020B0606030504020204" pitchFamily="34" charset="0"/>
              </a:rPr>
              <a:t>not </a:t>
            </a:r>
            <a:r>
              <a:rPr lang="en-GB" sz="2400" kern="1200" dirty="0">
                <a:solidFill>
                  <a:schemeClr val="tx1"/>
                </a:solidFill>
                <a:latin typeface="Open Sans" panose="020B0606030504020204" pitchFamily="34" charset="0"/>
              </a:rPr>
              <a:t>trying to identify individuals, households or organisations</a:t>
            </a:r>
          </a:p>
          <a:p>
            <a:pPr marL="274638" lvl="1" indent="-274638" defTabSz="975390" fontAlgn="base">
              <a:lnSpc>
                <a:spcPct val="70000"/>
              </a:lnSpc>
              <a:spcBef>
                <a:spcPts val="1067"/>
              </a:spcBef>
              <a:spcAft>
                <a:spcPct val="15000"/>
              </a:spcAft>
              <a:buSzPct val="73000"/>
              <a:buBlip>
                <a:blip r:embed="rId10"/>
              </a:buBlip>
              <a:defRPr/>
            </a:pPr>
            <a:r>
              <a:rPr lang="en-GB" sz="2400" kern="1200" dirty="0">
                <a:solidFill>
                  <a:schemeClr val="tx1"/>
                </a:solidFill>
                <a:latin typeface="Open Sans" panose="020B0606030504020204" pitchFamily="34" charset="0"/>
              </a:rPr>
              <a:t>not distributing data to others </a:t>
            </a:r>
          </a:p>
          <a:p>
            <a:pPr marL="274638" lvl="1" indent="-274638" defTabSz="975390" fontAlgn="base">
              <a:lnSpc>
                <a:spcPct val="70000"/>
              </a:lnSpc>
              <a:spcBef>
                <a:spcPts val="1067"/>
              </a:spcBef>
              <a:spcAft>
                <a:spcPct val="15000"/>
              </a:spcAft>
              <a:buSzPct val="73000"/>
              <a:buBlip>
                <a:blip r:embed="rId10"/>
              </a:buBlip>
              <a:defRPr/>
            </a:pPr>
            <a:r>
              <a:rPr lang="en-GB" sz="2400" kern="1200" dirty="0">
                <a:solidFill>
                  <a:schemeClr val="tx1"/>
                </a:solidFill>
                <a:latin typeface="Open Sans" panose="020B0606030504020204" pitchFamily="34" charset="0"/>
              </a:rPr>
              <a:t>“data is for non-commercial use only” or for “use in research or teaching” only. </a:t>
            </a:r>
          </a:p>
        </p:txBody>
      </p:sp>
      <p:sp>
        <p:nvSpPr>
          <p:cNvPr id="13" name="Freeform 12"/>
          <p:cNvSpPr/>
          <p:nvPr/>
        </p:nvSpPr>
        <p:spPr>
          <a:xfrm>
            <a:off x="10253060" y="5280136"/>
            <a:ext cx="2751740" cy="2403583"/>
          </a:xfrm>
          <a:custGeom>
            <a:avLst/>
            <a:gdLst>
              <a:gd name="connsiteX0" fmla="*/ 0 w 2321830"/>
              <a:gd name="connsiteY0" fmla="*/ 0 h 2321830"/>
              <a:gd name="connsiteX1" fmla="*/ 2321830 w 2321830"/>
              <a:gd name="connsiteY1" fmla="*/ 0 h 2321830"/>
              <a:gd name="connsiteX2" fmla="*/ 2321830 w 2321830"/>
              <a:gd name="connsiteY2" fmla="*/ 2321830 h 2321830"/>
              <a:gd name="connsiteX3" fmla="*/ 0 w 2321830"/>
              <a:gd name="connsiteY3" fmla="*/ 2321830 h 2321830"/>
              <a:gd name="connsiteX4" fmla="*/ 0 w 2321830"/>
              <a:gd name="connsiteY4" fmla="*/ 0 h 2321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830" h="2321830">
                <a:moveTo>
                  <a:pt x="0" y="0"/>
                </a:moveTo>
                <a:lnTo>
                  <a:pt x="2321830" y="0"/>
                </a:lnTo>
                <a:lnTo>
                  <a:pt x="2321830" y="2321830"/>
                </a:lnTo>
                <a:lnTo>
                  <a:pt x="0" y="2321830"/>
                </a:lnTo>
                <a:lnTo>
                  <a:pt x="0" y="0"/>
                </a:lnTo>
                <a:close/>
              </a:path>
            </a:pathLst>
          </a:custGeom>
          <a:noFill/>
          <a:ln>
            <a:noFill/>
          </a:ln>
          <a:effectLst/>
        </p:spPr>
        <p:txBody>
          <a:bodyPr spcFirstLastPara="0" vert="horz" wrap="square" lIns="53340" tIns="53340" rIns="53340" bIns="53340" numCol="1" spcCol="1270" anchor="t" anchorCtr="0">
            <a:noAutofit/>
          </a:bodyPr>
          <a:lstStyle/>
          <a:p>
            <a:pPr marL="0" marR="0" lvl="0" indent="0" defTabSz="622300" eaLnBrk="1" fontAlgn="base"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dirty="0" smtClean="0">
                <a:ln>
                  <a:noFill/>
                </a:ln>
                <a:solidFill>
                  <a:prstClr val="black">
                    <a:hueOff val="0"/>
                    <a:satOff val="0"/>
                    <a:lumOff val="0"/>
                    <a:alphaOff val="0"/>
                  </a:prstClr>
                </a:solidFill>
                <a:effectLst/>
                <a:uLnTx/>
                <a:uFillTx/>
                <a:latin typeface="+mj-lt"/>
                <a:ea typeface="Open Sans Light" panose="020B0306030504020204" pitchFamily="34" charset="0"/>
                <a:cs typeface="Open Sans Light" panose="020B0306030504020204" pitchFamily="34" charset="0"/>
              </a:rPr>
              <a:t>Download </a:t>
            </a:r>
          </a:p>
          <a:p>
            <a:pPr marL="0" marR="0" lvl="0" indent="0" defTabSz="622300" eaLnBrk="1" fontAlgn="base"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smtClean="0">
                <a:ln>
                  <a:noFill/>
                </a:ln>
                <a:solidFill>
                  <a:prstClr val="black">
                    <a:hueOff val="0"/>
                    <a:satOff val="0"/>
                    <a:lumOff val="0"/>
                    <a:alphaOff val="0"/>
                  </a:prstClr>
                </a:solidFill>
                <a:effectLst/>
                <a:uLnTx/>
                <a:uFillTx/>
                <a:latin typeface="+mj-lt"/>
                <a:ea typeface="Open Sans Light" panose="020B0306030504020204" pitchFamily="34" charset="0"/>
                <a:cs typeface="Open Sans Light" panose="020B0306030504020204" pitchFamily="34" charset="0"/>
              </a:rPr>
              <a:t>from catalogue (but sometimes complete a request form)</a:t>
            </a:r>
          </a:p>
        </p:txBody>
      </p:sp>
      <p:pic>
        <p:nvPicPr>
          <p:cNvPr id="14" name="Picture 13" descr="https://licensebuttons.net/l/by-sa/3.0/88x31.png"/>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0527" y="8530651"/>
            <a:ext cx="628252" cy="260424"/>
          </a:xfrm>
          <a:prstGeom prst="rect">
            <a:avLst/>
          </a:prstGeom>
          <a:noFill/>
          <a:ln>
            <a:noFill/>
          </a:ln>
        </p:spPr>
      </p:pic>
      <p:sp>
        <p:nvSpPr>
          <p:cNvPr id="15" name="Rectangle 14"/>
          <p:cNvSpPr/>
          <p:nvPr/>
        </p:nvSpPr>
        <p:spPr>
          <a:xfrm>
            <a:off x="1058779" y="8537752"/>
            <a:ext cx="3256547" cy="253323"/>
          </a:xfrm>
          <a:prstGeom prst="rect">
            <a:avLst/>
          </a:prstGeom>
        </p:spPr>
        <p:txBody>
          <a:bodyPr wrap="square">
            <a:spAutoFit/>
          </a:bodyPr>
          <a:lstStyle/>
          <a:p>
            <a:r>
              <a:rPr lang="en-GB" sz="1000" i="1" dirty="0" smtClean="0"/>
              <a:t>Images by CESSDA </a:t>
            </a:r>
            <a:r>
              <a:rPr lang="en-GB" sz="1000" i="1" dirty="0"/>
              <a:t>Training Working Group (2017)</a:t>
            </a:r>
            <a:endParaRPr lang="en-GB" sz="1000" dirty="0"/>
          </a:p>
        </p:txBody>
      </p:sp>
    </p:spTree>
    <p:extLst>
      <p:ext uri="{BB962C8B-B14F-4D97-AF65-F5344CB8AC3E}">
        <p14:creationId xmlns:p14="http://schemas.microsoft.com/office/powerpoint/2010/main" val="23535740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sz="5400" dirty="0"/>
              <a:t>Data access arrangements 2</a:t>
            </a:r>
            <a:endParaRPr lang="sl-SI" sz="5400" dirty="0"/>
          </a:p>
        </p:txBody>
      </p:sp>
      <p:sp>
        <p:nvSpPr>
          <p:cNvPr id="5" name="Subtitle 2"/>
          <p:cNvSpPr txBox="1">
            <a:spLocks/>
          </p:cNvSpPr>
          <p:nvPr/>
        </p:nvSpPr>
        <p:spPr>
          <a:xfrm>
            <a:off x="1018859" y="1882573"/>
            <a:ext cx="10699750" cy="6182978"/>
          </a:xfrm>
          <a:prstGeom prst="rect">
            <a:avLst/>
          </a:prstGeom>
        </p:spPr>
        <p:txBody>
          <a:bodyPr/>
          <a:lstStyle>
            <a:lvl1pPr marL="0" indent="0" algn="l" rtl="0" fontAlgn="base">
              <a:lnSpc>
                <a:spcPct val="90000"/>
              </a:lnSpc>
              <a:spcBef>
                <a:spcPts val="1000"/>
              </a:spcBef>
              <a:spcAft>
                <a:spcPct val="0"/>
              </a:spcAft>
              <a:buFont typeface="Arial" charset="0"/>
              <a:buNone/>
              <a:defRPr sz="2400" kern="120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rtl="0" fontAlgn="base">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smtClean="0">
              <a:ln>
                <a:noFill/>
              </a:ln>
              <a:solidFill>
                <a:sysClr val="windowText" lastClr="000000">
                  <a:lumMod val="85000"/>
                  <a:lumOff val="15000"/>
                </a:sys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365125" lvl="1" indent="-365125" algn="l" defTabSz="975390" eaLnBrk="1" fontAlgn="auto" latinLnBrk="0" hangingPunct="1">
              <a:lnSpc>
                <a:spcPct val="70000"/>
              </a:lnSpc>
              <a:spcBef>
                <a:spcPts val="1067"/>
              </a:spcBef>
              <a:spcAft>
                <a:spcPct val="15000"/>
              </a:spcAft>
              <a:buSzPct val="73000"/>
              <a:buBlip>
                <a:blip r:embed="rId3"/>
              </a:buBlip>
              <a:tabLst/>
              <a:defRPr/>
            </a:pPr>
            <a:r>
              <a:rPr lang="en-GB" sz="3200" dirty="0">
                <a:latin typeface="Open Sans" panose="020B0606030504020204" pitchFamily="34" charset="0"/>
              </a:rPr>
              <a:t>Sometimes permission from the data owners required (= a additional stage) </a:t>
            </a:r>
          </a:p>
          <a:p>
            <a:pPr marL="365125" lvl="1" indent="-365125" algn="l" defTabSz="975390" eaLnBrk="1" fontAlgn="auto" latinLnBrk="0" hangingPunct="1">
              <a:lnSpc>
                <a:spcPct val="70000"/>
              </a:lnSpc>
              <a:spcBef>
                <a:spcPts val="1067"/>
              </a:spcBef>
              <a:spcAft>
                <a:spcPct val="15000"/>
              </a:spcAft>
              <a:buSzPct val="73000"/>
              <a:buBlip>
                <a:blip r:embed="rId3"/>
              </a:buBlip>
              <a:tabLst/>
              <a:defRPr/>
            </a:pPr>
            <a:r>
              <a:rPr lang="en-GB" sz="3200" dirty="0">
                <a:latin typeface="Open Sans" panose="020B0606030504020204" pitchFamily="34" charset="0"/>
              </a:rPr>
              <a:t>Sensitive or confidential data = more strict (and lengthy) process </a:t>
            </a:r>
          </a:p>
          <a:p>
            <a:pPr marL="365125" lvl="1" indent="-365125" algn="l" defTabSz="975390" eaLnBrk="1" fontAlgn="auto" latinLnBrk="0" hangingPunct="1">
              <a:lnSpc>
                <a:spcPct val="70000"/>
              </a:lnSpc>
              <a:spcBef>
                <a:spcPts val="1067"/>
              </a:spcBef>
              <a:spcAft>
                <a:spcPct val="15000"/>
              </a:spcAft>
              <a:buSzPct val="73000"/>
              <a:buBlip>
                <a:blip r:embed="rId3"/>
              </a:buBlip>
              <a:tabLst/>
              <a:defRPr/>
            </a:pPr>
            <a:r>
              <a:rPr lang="en-GB" sz="3200" dirty="0">
                <a:latin typeface="Open Sans" panose="020B0606030504020204" pitchFamily="34" charset="0"/>
              </a:rPr>
              <a:t>Some services operate a dedicated safe room or safe access service </a:t>
            </a:r>
          </a:p>
          <a:p>
            <a:pPr marL="365125" lvl="1" indent="-365125" algn="l" defTabSz="975390" eaLnBrk="1" fontAlgn="auto" latinLnBrk="0" hangingPunct="1">
              <a:lnSpc>
                <a:spcPct val="70000"/>
              </a:lnSpc>
              <a:spcBef>
                <a:spcPts val="1067"/>
              </a:spcBef>
              <a:spcAft>
                <a:spcPct val="15000"/>
              </a:spcAft>
              <a:buSzPct val="73000"/>
              <a:buBlip>
                <a:blip r:embed="rId3"/>
              </a:buBlip>
              <a:tabLst/>
              <a:defRPr/>
            </a:pPr>
            <a:r>
              <a:rPr lang="en-GB" sz="3200" dirty="0">
                <a:latin typeface="Open Sans" panose="020B0606030504020204" pitchFamily="34" charset="0"/>
              </a:rPr>
              <a:t>Access by users outside the country can be prohibited for confidential data</a:t>
            </a:r>
          </a:p>
          <a:p>
            <a:pPr marL="365125" lvl="1" indent="-365125" algn="l" defTabSz="975390" eaLnBrk="1" fontAlgn="auto" latinLnBrk="0" hangingPunct="1">
              <a:lnSpc>
                <a:spcPct val="70000"/>
              </a:lnSpc>
              <a:spcBef>
                <a:spcPts val="1067"/>
              </a:spcBef>
              <a:spcAft>
                <a:spcPct val="15000"/>
              </a:spcAft>
              <a:buSzPct val="73000"/>
              <a:buBlip>
                <a:blip r:embed="rId3"/>
              </a:buBlip>
              <a:tabLst/>
              <a:defRPr/>
            </a:pPr>
            <a:r>
              <a:rPr lang="en-GB" sz="3200" dirty="0">
                <a:latin typeface="Open Sans" panose="020B0606030504020204" pitchFamily="34" charset="0"/>
              </a:rPr>
              <a:t>Free (except for commercial use and supplementary services) </a:t>
            </a:r>
          </a:p>
          <a:p>
            <a:pPr marL="365125" lvl="1" indent="-365125" algn="l" defTabSz="975390" eaLnBrk="1" fontAlgn="auto" latinLnBrk="0" hangingPunct="1">
              <a:lnSpc>
                <a:spcPct val="70000"/>
              </a:lnSpc>
              <a:spcBef>
                <a:spcPts val="1067"/>
              </a:spcBef>
              <a:spcAft>
                <a:spcPct val="15000"/>
              </a:spcAft>
              <a:buSzPct val="73000"/>
              <a:buBlip>
                <a:blip r:embed="rId3"/>
              </a:buBlip>
              <a:tabLst/>
              <a:defRPr/>
            </a:pPr>
            <a:endParaRPr lang="en-GB" sz="3200" dirty="0">
              <a:latin typeface="Open Sans" panose="020B0606030504020204" pitchFamily="34" charset="0"/>
            </a:endParaRPr>
          </a:p>
          <a:p>
            <a:pPr marL="0" lvl="1" algn="l" defTabSz="975390" eaLnBrk="1" fontAlgn="auto" latinLnBrk="0" hangingPunct="1">
              <a:lnSpc>
                <a:spcPct val="70000"/>
              </a:lnSpc>
              <a:spcBef>
                <a:spcPts val="1067"/>
              </a:spcBef>
              <a:spcAft>
                <a:spcPct val="15000"/>
              </a:spcAft>
              <a:buSzPct val="73000"/>
              <a:tabLst/>
              <a:defRPr/>
            </a:pPr>
            <a:r>
              <a:rPr lang="en-GB" sz="3200" dirty="0">
                <a:latin typeface="Open Sans" panose="020B0606030504020204" pitchFamily="34" charset="0"/>
              </a:rPr>
              <a:t>If you are unsure, ask the relevant data service for help. </a:t>
            </a:r>
          </a:p>
          <a:p>
            <a:pPr marL="274638" lvl="1" indent="-274638" algn="l" defTabSz="975390" eaLnBrk="1" fontAlgn="auto" latinLnBrk="0" hangingPunct="1">
              <a:lnSpc>
                <a:spcPct val="70000"/>
              </a:lnSpc>
              <a:spcBef>
                <a:spcPts val="1067"/>
              </a:spcBef>
              <a:spcAft>
                <a:spcPct val="15000"/>
              </a:spcAft>
              <a:buSzPct val="73000"/>
              <a:buBlip>
                <a:blip r:embed="rId3"/>
              </a:buBlip>
              <a:tabLst/>
              <a:defRPr/>
            </a:pPr>
            <a:endParaRPr lang="en-GB" sz="3200" dirty="0">
              <a:latin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smtClean="0">
              <a:ln>
                <a:noFill/>
              </a:ln>
              <a:solidFill>
                <a:sysClr val="windowText" lastClr="000000">
                  <a:lumMod val="85000"/>
                  <a:lumOff val="15000"/>
                </a:sys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smtClean="0">
              <a:ln>
                <a:noFill/>
              </a:ln>
              <a:solidFill>
                <a:sysClr val="windowText" lastClr="000000">
                  <a:lumMod val="85000"/>
                  <a:lumOff val="15000"/>
                </a:sys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ysClr val="windowText" lastClr="000000">
                  <a:lumMod val="85000"/>
                  <a:lumOff val="15000"/>
                </a:sys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4722404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65" y="885494"/>
            <a:ext cx="11037044" cy="1668902"/>
          </a:xfrm>
        </p:spPr>
        <p:txBody>
          <a:bodyPr>
            <a:normAutofit fontScale="90000"/>
          </a:bodyPr>
          <a:lstStyle/>
          <a:p>
            <a:pPr>
              <a:defRPr/>
            </a:pPr>
            <a:r>
              <a:rPr lang="sl-SI" dirty="0"/>
              <a:t/>
            </a:r>
            <a:br>
              <a:rPr lang="sl-SI" dirty="0"/>
            </a:br>
            <a:r>
              <a:rPr lang="en-GB" dirty="0" smtClean="0"/>
              <a:t>And finally…remember to cite data</a:t>
            </a:r>
            <a:br>
              <a:rPr lang="en-GB" dirty="0" smtClean="0"/>
            </a:br>
            <a:endParaRPr lang="en-GB" dirty="0"/>
          </a:p>
        </p:txBody>
      </p:sp>
      <p:graphicFrame>
        <p:nvGraphicFramePr>
          <p:cNvPr id="3" name="Diagram 2"/>
          <p:cNvGraphicFramePr/>
          <p:nvPr>
            <p:extLst>
              <p:ext uri="{D42A27DB-BD31-4B8C-83A1-F6EECF244321}">
                <p14:modId xmlns:p14="http://schemas.microsoft.com/office/powerpoint/2010/main" val="914589137"/>
              </p:ext>
            </p:extLst>
          </p:nvPr>
        </p:nvGraphicFramePr>
        <p:xfrm>
          <a:off x="-1361439" y="2649375"/>
          <a:ext cx="10180320" cy="4774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2099" name="Picture 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9271001" y="2702561"/>
            <a:ext cx="2954866" cy="3939822"/>
          </a:xfrm>
          <a:prstGeom prst="rect">
            <a:avLst/>
          </a:prstGeom>
          <a:noFill/>
          <a:ln w="9525">
            <a:noFill/>
            <a:miter lim="800000"/>
            <a:headEnd/>
            <a:tailEnd/>
          </a:ln>
        </p:spPr>
      </p:pic>
      <p:grpSp>
        <p:nvGrpSpPr>
          <p:cNvPr id="6" name="Group 5"/>
          <p:cNvGrpSpPr/>
          <p:nvPr/>
        </p:nvGrpSpPr>
        <p:grpSpPr>
          <a:xfrm>
            <a:off x="9568518" y="6790548"/>
            <a:ext cx="3423640" cy="276999"/>
            <a:chOff x="8970486" y="4774606"/>
            <a:chExt cx="3209662" cy="194765"/>
          </a:xfrm>
        </p:grpSpPr>
        <p:pic>
          <p:nvPicPr>
            <p:cNvPr id="5" name="Picture 4" descr="https://licensebuttons.net/l/by-sa/3.0/88x31.png"/>
            <p:cNvPicPr/>
            <p:nvPr/>
          </p:nvPicPr>
          <p:blipFill>
            <a:blip r:embed="rId9" cstate="email">
              <a:extLst>
                <a:ext uri="{28A0092B-C50C-407E-A947-70E740481C1C}">
                  <a14:useLocalDpi xmlns:a14="http://schemas.microsoft.com/office/drawing/2010/main"/>
                </a:ext>
              </a:extLst>
            </a:blip>
            <a:srcRect/>
            <a:stretch>
              <a:fillRect/>
            </a:stretch>
          </p:blipFill>
          <p:spPr bwMode="auto">
            <a:xfrm>
              <a:off x="8970486" y="4774606"/>
              <a:ext cx="421640" cy="174070"/>
            </a:xfrm>
            <a:prstGeom prst="rect">
              <a:avLst/>
            </a:prstGeom>
            <a:noFill/>
            <a:ln>
              <a:noFill/>
            </a:ln>
          </p:spPr>
        </p:pic>
        <p:sp>
          <p:nvSpPr>
            <p:cNvPr id="4" name="Rectangle 3"/>
            <p:cNvSpPr/>
            <p:nvPr/>
          </p:nvSpPr>
          <p:spPr>
            <a:xfrm>
              <a:off x="9392126" y="4774606"/>
              <a:ext cx="2788022" cy="194765"/>
            </a:xfrm>
            <a:prstGeom prst="rect">
              <a:avLst/>
            </a:prstGeom>
          </p:spPr>
          <p:txBody>
            <a:bodyPr wrap="none">
              <a:spAutoFit/>
            </a:bodyPr>
            <a:lstStyle/>
            <a:p>
              <a:r>
                <a:rPr lang="en-GB" sz="1200" i="1" dirty="0"/>
                <a:t>CESSDA Training Working Group (2017)</a:t>
              </a:r>
              <a:endParaRPr lang="en-GB" sz="1200" dirty="0"/>
            </a:p>
          </p:txBody>
        </p:sp>
      </p:grpSp>
    </p:spTree>
    <p:extLst>
      <p:ext uri="{BB962C8B-B14F-4D97-AF65-F5344CB8AC3E}">
        <p14:creationId xmlns:p14="http://schemas.microsoft.com/office/powerpoint/2010/main" val="1009671715"/>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p:cNvPicPr>
            <a:picLocks noChangeAspect="1" noChangeArrowheads="1"/>
          </p:cNvPicPr>
          <p:nvPr/>
        </p:nvPicPr>
        <p:blipFill>
          <a:blip r:embed="rId3"/>
          <a:srcRect/>
          <a:stretch>
            <a:fillRect/>
          </a:stretch>
        </p:blipFill>
        <p:spPr bwMode="auto">
          <a:xfrm>
            <a:off x="-282787" y="0"/>
            <a:ext cx="13287587" cy="9446542"/>
          </a:xfrm>
          <a:prstGeom prst="rect">
            <a:avLst/>
          </a:prstGeom>
          <a:noFill/>
          <a:ln w="9525">
            <a:noFill/>
            <a:miter lim="800000"/>
            <a:headEnd/>
            <a:tailEnd/>
          </a:ln>
        </p:spPr>
      </p:pic>
    </p:spTree>
    <p:extLst>
      <p:ext uri="{BB962C8B-B14F-4D97-AF65-F5344CB8AC3E}">
        <p14:creationId xmlns:p14="http://schemas.microsoft.com/office/powerpoint/2010/main" val="26983037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7948" y="5679617"/>
            <a:ext cx="10884654" cy="1107853"/>
          </a:xfrm>
          <a:prstGeom prst="rect">
            <a:avLst/>
          </a:prstGeom>
        </p:spPr>
      </p:pic>
      <p:pic>
        <p:nvPicPr>
          <p:cNvPr id="5" name="Picture 4"/>
          <p:cNvPicPr>
            <a:picLocks noChangeAspect="1"/>
          </p:cNvPicPr>
          <p:nvPr/>
        </p:nvPicPr>
        <p:blipFill>
          <a:blip r:embed="rId4"/>
          <a:stretch>
            <a:fillRect/>
          </a:stretch>
        </p:blipFill>
        <p:spPr>
          <a:xfrm>
            <a:off x="440897" y="459927"/>
            <a:ext cx="12160854" cy="4393084"/>
          </a:xfrm>
          <a:prstGeom prst="rect">
            <a:avLst/>
          </a:prstGeom>
        </p:spPr>
      </p:pic>
      <p:sp>
        <p:nvSpPr>
          <p:cNvPr id="6" name="TextBox 5"/>
          <p:cNvSpPr txBox="1"/>
          <p:nvPr/>
        </p:nvSpPr>
        <p:spPr>
          <a:xfrm>
            <a:off x="7434146" y="4853011"/>
            <a:ext cx="5388270" cy="325744"/>
          </a:xfrm>
          <a:prstGeom prst="rect">
            <a:avLst/>
          </a:prstGeom>
          <a:noFill/>
        </p:spPr>
        <p:txBody>
          <a:bodyPr wrap="square" lIns="109234" tIns="54617" rIns="109234" bIns="54617" rtlCol="0">
            <a:spAutoFit/>
          </a:bodyPr>
          <a:lstStyle/>
          <a:p>
            <a:r>
              <a:rPr lang="en-GB" dirty="0" smtClean="0">
                <a:latin typeface="Open Sans Light" panose="020B0604020202020204" charset="0"/>
                <a:ea typeface="Open Sans Light" panose="020B0604020202020204" charset="0"/>
                <a:cs typeface="Open Sans Light" panose="020B0604020202020204" charset="0"/>
              </a:rPr>
              <a:t>Source: </a:t>
            </a:r>
            <a:r>
              <a:rPr lang="en-GB" dirty="0" smtClean="0">
                <a:latin typeface="Open Sans Light" panose="020B0604020202020204" charset="0"/>
                <a:ea typeface="Open Sans Light" panose="020B0604020202020204" charset="0"/>
                <a:cs typeface="Open Sans Light" panose="020B0604020202020204" charset="0"/>
                <a:hlinkClick r:id="rId5"/>
              </a:rPr>
              <a:t>IASSIST – Quick guide to Data Citation</a:t>
            </a:r>
            <a:endParaRPr lang="en-GB" dirty="0">
              <a:latin typeface="Open Sans Light" panose="020B0604020202020204" charset="0"/>
              <a:ea typeface="Open Sans Light" panose="020B0604020202020204" charset="0"/>
              <a:cs typeface="Open Sans Light" panose="020B0604020202020204" charset="0"/>
            </a:endParaRPr>
          </a:p>
        </p:txBody>
      </p:sp>
      <p:sp>
        <p:nvSpPr>
          <p:cNvPr id="7" name="Rectangle 6"/>
          <p:cNvSpPr/>
          <p:nvPr/>
        </p:nvSpPr>
        <p:spPr>
          <a:xfrm>
            <a:off x="679320" y="7201325"/>
            <a:ext cx="10621909" cy="1956960"/>
          </a:xfrm>
          <a:prstGeom prst="rect">
            <a:avLst/>
          </a:prstGeom>
        </p:spPr>
        <p:txBody>
          <a:bodyPr wrap="square" lIns="109234" tIns="54617" rIns="109234" bIns="54617">
            <a:spAutoFit/>
          </a:bodyPr>
          <a:lstStyle/>
          <a:p>
            <a:r>
              <a:rPr lang="sl-SI" sz="2400" dirty="0">
                <a:latin typeface="+mj-lt"/>
                <a:ea typeface="Open Sans Light" panose="020B0604020202020204" charset="0"/>
                <a:cs typeface="Open Sans Light" panose="020B0604020202020204" charset="0"/>
              </a:rPr>
              <a:t>Hafner-Fink, M. </a:t>
            </a:r>
            <a:r>
              <a:rPr lang="sl-SI" sz="2400" dirty="0" err="1">
                <a:latin typeface="+mj-lt"/>
                <a:ea typeface="Open Sans Light" panose="020B0604020202020204" charset="0"/>
                <a:cs typeface="Open Sans Light" panose="020B0604020202020204" charset="0"/>
              </a:rPr>
              <a:t>and</a:t>
            </a:r>
            <a:r>
              <a:rPr lang="sl-SI" sz="2400" dirty="0">
                <a:latin typeface="+mj-lt"/>
                <a:ea typeface="Open Sans Light" panose="020B0604020202020204" charset="0"/>
                <a:cs typeface="Open Sans Light" panose="020B0604020202020204" charset="0"/>
              </a:rPr>
              <a:t> Malešič, M. (2016). </a:t>
            </a:r>
            <a:r>
              <a:rPr lang="en-GB" sz="2400" dirty="0">
                <a:latin typeface="+mj-lt"/>
                <a:ea typeface="Open Sans Light" panose="020B0604020202020204" charset="0"/>
                <a:cs typeface="Open Sans Light" panose="020B0604020202020204" charset="0"/>
              </a:rPr>
              <a:t>Slovenian Public Opinion 2015: Work Orientation (ISSP 2015), Role of Government (ISSP 2016), Mirror of public opinion and National Security Survey [Data file]. Ljubljana: University of Ljubljana, Social Science Data Archives. ADP – IDNO: SJM15. </a:t>
            </a:r>
            <a:r>
              <a:rPr lang="en-GB" sz="2400" dirty="0" smtClean="0">
                <a:latin typeface="+mj-lt"/>
                <a:hlinkClick r:id="rId6"/>
              </a:rPr>
              <a:t>https</a:t>
            </a:r>
            <a:r>
              <a:rPr lang="en-GB" sz="2400" dirty="0">
                <a:latin typeface="+mj-lt"/>
                <a:hlinkClick r:id="rId6"/>
              </a:rPr>
              <a:t>://</a:t>
            </a:r>
            <a:r>
              <a:rPr lang="en-GB" sz="2400" dirty="0" smtClean="0">
                <a:latin typeface="+mj-lt"/>
                <a:hlinkClick r:id="rId6"/>
              </a:rPr>
              <a:t>doi.org/10.17898/ADP_SJM15_V1</a:t>
            </a:r>
            <a:r>
              <a:rPr lang="sl-SI" sz="2400" dirty="0" smtClean="0">
                <a:latin typeface="+mj-lt"/>
                <a:ea typeface="Open Sans Light" panose="020B0604020202020204" charset="0"/>
                <a:cs typeface="Open Sans Light" panose="020B0604020202020204" charset="0"/>
              </a:rPr>
              <a:t> </a:t>
            </a:r>
            <a:endParaRPr lang="sl-SI" sz="3600" dirty="0">
              <a:latin typeface="+mj-lt"/>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3804251524"/>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4452" y="822960"/>
            <a:ext cx="11055956" cy="7863840"/>
          </a:xfrm>
          <a:prstGeom prst="rect">
            <a:avLst/>
          </a:prstGeom>
        </p:spPr>
      </p:pic>
      <p:sp>
        <p:nvSpPr>
          <p:cNvPr id="5" name="TextBox 4"/>
          <p:cNvSpPr txBox="1"/>
          <p:nvPr/>
        </p:nvSpPr>
        <p:spPr>
          <a:xfrm>
            <a:off x="5833872" y="8686800"/>
            <a:ext cx="5248656" cy="461665"/>
          </a:xfrm>
          <a:prstGeom prst="rect">
            <a:avLst/>
          </a:prstGeom>
          <a:noFill/>
        </p:spPr>
        <p:txBody>
          <a:bodyPr wrap="square" rtlCol="0">
            <a:spAutoFit/>
          </a:bodyPr>
          <a:lstStyle/>
          <a:p>
            <a:r>
              <a:rPr lang="sl-SI" sz="2400" b="1" dirty="0" smtClean="0">
                <a:latin typeface="+mj-lt"/>
                <a:hlinkClick r:id="rId4"/>
              </a:rPr>
              <a:t>www.cessda.eu/DMEG</a:t>
            </a:r>
            <a:r>
              <a:rPr lang="sl-SI" sz="2400" b="1" dirty="0" smtClean="0">
                <a:latin typeface="+mj-lt"/>
              </a:rPr>
              <a:t> </a:t>
            </a:r>
            <a:endParaRPr lang="sl-SI" sz="2400" b="1" dirty="0">
              <a:latin typeface="+mj-lt"/>
            </a:endParaRPr>
          </a:p>
        </p:txBody>
      </p:sp>
      <p:sp>
        <p:nvSpPr>
          <p:cNvPr id="6" name="Left Arrow 5"/>
          <p:cNvSpPr/>
          <p:nvPr/>
        </p:nvSpPr>
        <p:spPr>
          <a:xfrm rot="2956642">
            <a:off x="1935026" y="7896220"/>
            <a:ext cx="1060704" cy="7497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111702064"/>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en-GB" dirty="0">
                <a:latin typeface="+mj-lt"/>
              </a:rPr>
              <a:t>– </a:t>
            </a:r>
            <a:r>
              <a:rPr lang="en-GB" dirty="0">
                <a:latin typeface="+mj-lt"/>
                <a:hlinkClick r:id="rId3"/>
              </a:rPr>
              <a:t>Quick reference guide: Using administrative data for research</a:t>
            </a:r>
            <a:r>
              <a:rPr lang="en-GB" dirty="0">
                <a:latin typeface="+mj-lt"/>
              </a:rPr>
              <a:t/>
            </a:r>
            <a:br>
              <a:rPr lang="en-GB" dirty="0">
                <a:latin typeface="+mj-lt"/>
              </a:rPr>
            </a:br>
            <a:r>
              <a:rPr lang="en-GB" dirty="0">
                <a:latin typeface="+mj-lt"/>
              </a:rPr>
              <a:t>– </a:t>
            </a:r>
            <a:r>
              <a:rPr lang="en-GB" dirty="0">
                <a:latin typeface="+mj-lt"/>
                <a:hlinkClick r:id="rId4"/>
              </a:rPr>
              <a:t>Quick reference guide: Social media and research</a:t>
            </a:r>
            <a:r>
              <a:rPr lang="en-GB" dirty="0">
                <a:latin typeface="+mj-lt"/>
              </a:rPr>
              <a:t/>
            </a:r>
            <a:br>
              <a:rPr lang="en-GB" dirty="0">
                <a:latin typeface="+mj-lt"/>
              </a:rPr>
            </a:br>
            <a:r>
              <a:rPr lang="en-GB" dirty="0">
                <a:latin typeface="+mj-lt"/>
              </a:rPr>
              <a:t>– </a:t>
            </a:r>
            <a:r>
              <a:rPr lang="en-GB" dirty="0">
                <a:latin typeface="+mj-lt"/>
                <a:hlinkClick r:id="rId5"/>
              </a:rPr>
              <a:t>Guidelines on the use of social media data in survey </a:t>
            </a:r>
            <a:r>
              <a:rPr lang="en-GB" dirty="0" smtClean="0">
                <a:latin typeface="+mj-lt"/>
                <a:hlinkClick r:id="rId5"/>
              </a:rPr>
              <a:t>research</a:t>
            </a:r>
            <a:endParaRPr lang="sl-SI" dirty="0" smtClean="0">
              <a:latin typeface="+mj-lt"/>
            </a:endParaRPr>
          </a:p>
          <a:p>
            <a:pPr marL="0" indent="0">
              <a:buNone/>
            </a:pPr>
            <a:endParaRPr lang="sl-SI" dirty="0">
              <a:latin typeface="+mj-lt"/>
            </a:endParaRPr>
          </a:p>
          <a:p>
            <a:pPr marL="0" indent="0">
              <a:buNone/>
            </a:pPr>
            <a:r>
              <a:rPr lang="sl-SI" dirty="0" smtClean="0">
                <a:latin typeface="+mj-lt"/>
              </a:rPr>
              <a:t>- </a:t>
            </a:r>
            <a:r>
              <a:rPr lang="sl-SI" dirty="0" smtClean="0">
                <a:latin typeface="+mj-lt"/>
                <a:hlinkClick r:id="rId6"/>
              </a:rPr>
              <a:t>Data Management </a:t>
            </a:r>
            <a:r>
              <a:rPr lang="sl-SI" dirty="0" err="1" smtClean="0">
                <a:latin typeface="+mj-lt"/>
                <a:hlinkClick r:id="rId6"/>
              </a:rPr>
              <a:t>Expert</a:t>
            </a:r>
            <a:r>
              <a:rPr lang="sl-SI" dirty="0" smtClean="0">
                <a:latin typeface="+mj-lt"/>
                <a:hlinkClick r:id="rId6"/>
              </a:rPr>
              <a:t> </a:t>
            </a:r>
            <a:r>
              <a:rPr lang="sl-SI" dirty="0" err="1" smtClean="0">
                <a:latin typeface="+mj-lt"/>
                <a:hlinkClick r:id="rId6"/>
              </a:rPr>
              <a:t>Guide</a:t>
            </a:r>
            <a:r>
              <a:rPr lang="sl-SI" dirty="0" smtClean="0">
                <a:latin typeface="+mj-lt"/>
                <a:hlinkClick r:id="rId6"/>
              </a:rPr>
              <a:t> </a:t>
            </a:r>
            <a:r>
              <a:rPr lang="sl-SI" dirty="0" smtClean="0">
                <a:latin typeface="+mj-lt"/>
              </a:rPr>
              <a:t>(CESSDA) </a:t>
            </a:r>
            <a:endParaRPr lang="sl-SI" dirty="0">
              <a:latin typeface="+mj-lt"/>
            </a:endParaRPr>
          </a:p>
        </p:txBody>
      </p:sp>
      <p:sp>
        <p:nvSpPr>
          <p:cNvPr id="3" name="Title 2"/>
          <p:cNvSpPr>
            <a:spLocks noGrp="1"/>
          </p:cNvSpPr>
          <p:nvPr>
            <p:ph type="title"/>
          </p:nvPr>
        </p:nvSpPr>
        <p:spPr/>
        <p:txBody>
          <a:bodyPr>
            <a:normAutofit/>
          </a:bodyPr>
          <a:lstStyle/>
          <a:p>
            <a:r>
              <a:rPr lang="sl-SI" sz="5200" dirty="0" smtClean="0">
                <a:latin typeface="+mj-lt"/>
              </a:rPr>
              <a:t>More literature	</a:t>
            </a:r>
            <a:endParaRPr lang="sl-SI" sz="5200" dirty="0">
              <a:latin typeface="+mj-lt"/>
            </a:endParaRPr>
          </a:p>
        </p:txBody>
      </p:sp>
    </p:spTree>
    <p:extLst>
      <p:ext uri="{BB962C8B-B14F-4D97-AF65-F5344CB8AC3E}">
        <p14:creationId xmlns:p14="http://schemas.microsoft.com/office/powerpoint/2010/main" val="2359679506"/>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3"/>
          <p:cNvSpPr>
            <a:spLocks noGrp="1"/>
          </p:cNvSpPr>
          <p:nvPr>
            <p:ph type="title"/>
          </p:nvPr>
        </p:nvSpPr>
        <p:spPr bwMode="auto">
          <a:noFill/>
          <a:ln>
            <a:miter lim="800000"/>
            <a:headEnd/>
            <a:tailEnd/>
          </a:ln>
        </p:spPr>
        <p:txBody>
          <a:bodyPr vert="horz" wrap="square" lIns="109234" tIns="54617" rIns="109234" bIns="54617" numCol="1" anchor="t" anchorCtr="0" compatLnSpc="1">
            <a:prstTxWarp prst="textNoShape">
              <a:avLst/>
            </a:prstTxWarp>
            <a:normAutofit fontScale="90000"/>
          </a:bodyPr>
          <a:lstStyle/>
          <a:p>
            <a:r>
              <a:rPr lang="en-GB" sz="8600" dirty="0" smtClean="0"/>
              <a:t>Questions</a:t>
            </a:r>
            <a:r>
              <a:rPr lang="sl-SI" sz="8600" dirty="0" smtClean="0"/>
              <a:t>?</a:t>
            </a:r>
            <a:endParaRPr lang="en-GB" sz="8600" dirty="0"/>
          </a:p>
        </p:txBody>
      </p:sp>
      <p:pic>
        <p:nvPicPr>
          <p:cNvPr id="3" name="Picture 2" descr="https://licensebuttons.net/l/by-sa/3.0/88x31.png"/>
          <p:cNvPicPr/>
          <p:nvPr/>
        </p:nvPicPr>
        <p:blipFill>
          <a:blip r:embed="rId3">
            <a:extLst>
              <a:ext uri="{28A0092B-C50C-407E-A947-70E740481C1C}">
                <a14:useLocalDpi xmlns:a14="http://schemas.microsoft.com/office/drawing/2010/main"/>
              </a:ext>
            </a:extLst>
          </a:blip>
          <a:srcRect/>
          <a:stretch>
            <a:fillRect/>
          </a:stretch>
        </p:blipFill>
        <p:spPr bwMode="auto">
          <a:xfrm>
            <a:off x="680667" y="5886480"/>
            <a:ext cx="1529133" cy="621531"/>
          </a:xfrm>
          <a:prstGeom prst="rect">
            <a:avLst/>
          </a:prstGeom>
          <a:noFill/>
          <a:ln>
            <a:noFill/>
          </a:ln>
        </p:spPr>
      </p:pic>
      <p:sp>
        <p:nvSpPr>
          <p:cNvPr id="4" name="Rectangle 3"/>
          <p:cNvSpPr/>
          <p:nvPr/>
        </p:nvSpPr>
        <p:spPr>
          <a:xfrm>
            <a:off x="500600" y="6508012"/>
            <a:ext cx="12149069" cy="941297"/>
          </a:xfrm>
          <a:prstGeom prst="rect">
            <a:avLst/>
          </a:prstGeom>
        </p:spPr>
        <p:txBody>
          <a:bodyPr wrap="square" lIns="109234" tIns="54617" rIns="109234" bIns="54617">
            <a:spAutoFit/>
          </a:bodyPr>
          <a:lstStyle/>
          <a:p>
            <a:endParaRPr lang="en-GB" sz="1800" i="1" dirty="0">
              <a:latin typeface="Open Sans" panose="020B0606030504020204" pitchFamily="34" charset="0"/>
              <a:ea typeface="Open Sans" panose="020B0606030504020204" pitchFamily="34" charset="0"/>
              <a:cs typeface="Open Sans" panose="020B0606030504020204" pitchFamily="34" charset="0"/>
            </a:endParaRPr>
          </a:p>
          <a:p>
            <a:r>
              <a:rPr lang="en-GB" sz="1800" i="1" dirty="0">
                <a:latin typeface="Open Sans" panose="020B0606030504020204" pitchFamily="34" charset="0"/>
                <a:ea typeface="Open Sans" panose="020B0606030504020204" pitchFamily="34" charset="0"/>
                <a:cs typeface="Open Sans" panose="020B0606030504020204" pitchFamily="34" charset="0"/>
              </a:rPr>
              <a:t>Pictures from</a:t>
            </a:r>
          </a:p>
          <a:p>
            <a:r>
              <a:rPr lang="en-GB" sz="1800" i="1" dirty="0">
                <a:latin typeface="Open Sans" panose="020B0606030504020204" pitchFamily="34" charset="0"/>
                <a:ea typeface="Open Sans" panose="020B0606030504020204" pitchFamily="34" charset="0"/>
                <a:cs typeface="Open Sans" panose="020B0606030504020204" pitchFamily="34" charset="0"/>
              </a:rPr>
              <a:t>CESSDA Training Working Group (2017). </a:t>
            </a:r>
            <a:r>
              <a:rPr lang="en-GB" sz="1800" i="1" dirty="0">
                <a:latin typeface="Open Sans" panose="020B0606030504020204" pitchFamily="34" charset="0"/>
                <a:ea typeface="Open Sans" panose="020B0606030504020204" pitchFamily="34" charset="0"/>
                <a:cs typeface="Open Sans" panose="020B0606030504020204" pitchFamily="34" charset="0"/>
                <a:hlinkClick r:id="rId4"/>
              </a:rPr>
              <a:t>CESSDA Data Management Expert Guide</a:t>
            </a:r>
            <a:r>
              <a:rPr lang="en-GB" sz="1800" i="1" dirty="0">
                <a:latin typeface="Open Sans" panose="020B0606030504020204" pitchFamily="34" charset="0"/>
                <a:ea typeface="Open Sans" panose="020B0606030504020204" pitchFamily="34" charset="0"/>
                <a:cs typeface="Open Sans" panose="020B0606030504020204" pitchFamily="34" charset="0"/>
              </a:rPr>
              <a:t>. Bergen, Norway: CESSDA ERIC. </a:t>
            </a:r>
          </a:p>
        </p:txBody>
      </p:sp>
    </p:spTree>
    <p:extLst>
      <p:ext uri="{BB962C8B-B14F-4D97-AF65-F5344CB8AC3E}">
        <p14:creationId xmlns:p14="http://schemas.microsoft.com/office/powerpoint/2010/main" val="400266692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5200" dirty="0">
                <a:solidFill>
                  <a:schemeClr val="tx1"/>
                </a:solidFill>
              </a:rPr>
              <a:t>Types of data: time</a:t>
            </a:r>
            <a:endParaRPr lang="sl-SI" sz="5200" dirty="0">
              <a:solidFill>
                <a:schemeClr val="tx1"/>
              </a:solidFill>
            </a:endParaRPr>
          </a:p>
        </p:txBody>
      </p:sp>
      <p:graphicFrame>
        <p:nvGraphicFramePr>
          <p:cNvPr id="10" name="Content Placeholder 3"/>
          <p:cNvGraphicFramePr>
            <a:graphicFrameLocks/>
          </p:cNvGraphicFramePr>
          <p:nvPr>
            <p:extLst>
              <p:ext uri="{D42A27DB-BD31-4B8C-83A1-F6EECF244321}">
                <p14:modId xmlns:p14="http://schemas.microsoft.com/office/powerpoint/2010/main" val="3348474761"/>
              </p:ext>
            </p:extLst>
          </p:nvPr>
        </p:nvGraphicFramePr>
        <p:xfrm>
          <a:off x="0" y="2587752"/>
          <a:ext cx="12582144" cy="6190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319193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6" name="Google Shape;116;p15"/>
          <p:cNvSpPr txBox="1">
            <a:spLocks noGrp="1"/>
          </p:cNvSpPr>
          <p:nvPr>
            <p:ph type="body" idx="1"/>
          </p:nvPr>
        </p:nvSpPr>
        <p:spPr>
          <a:xfrm>
            <a:off x="6833108" y="3652584"/>
            <a:ext cx="5549900" cy="2806700"/>
          </a:xfrm>
          <a:prstGeom prst="rect">
            <a:avLst/>
          </a:prstGeom>
          <a:noFill/>
          <a:ln>
            <a:noFill/>
          </a:ln>
        </p:spPr>
        <p:txBody>
          <a:bodyPr spcFirstLastPara="1" wrap="square" lIns="50800" tIns="50800" rIns="50800" bIns="50800" anchor="ctr" anchorCtr="0">
            <a:noAutofit/>
          </a:bodyPr>
          <a:lstStyle/>
          <a:p>
            <a:pPr marL="0" lvl="0" indent="0" fontAlgn="base">
              <a:lnSpc>
                <a:spcPct val="90000"/>
              </a:lnSpc>
              <a:spcBef>
                <a:spcPts val="1000"/>
              </a:spcBef>
              <a:spcAft>
                <a:spcPct val="0"/>
              </a:spcAft>
              <a:buClrTx/>
              <a:buSzTx/>
              <a:buNone/>
            </a:pPr>
            <a:r>
              <a:rPr lang="en-GB" sz="3200" kern="1200" dirty="0">
                <a:solidFill>
                  <a:prstClr val="black">
                    <a:lumMod val="85000"/>
                    <a:lumOff val="15000"/>
                  </a:prstClr>
                </a:solidFill>
                <a:latin typeface="+mj-lt"/>
                <a:ea typeface="Open Sans Light" panose="020B0306030504020204" pitchFamily="34" charset="0"/>
                <a:cs typeface="Open Sans Light" panose="020B0306030504020204" pitchFamily="34" charset="0"/>
              </a:rPr>
              <a:t>There </a:t>
            </a:r>
            <a:r>
              <a:rPr lang="sl-SI" sz="3200" kern="1200" dirty="0">
                <a:solidFill>
                  <a:prstClr val="black">
                    <a:lumMod val="85000"/>
                    <a:lumOff val="15000"/>
                  </a:prstClr>
                </a:solidFill>
                <a:latin typeface="+mj-lt"/>
                <a:ea typeface="Open Sans Light" panose="020B0306030504020204" pitchFamily="34" charset="0"/>
                <a:cs typeface="Open Sans Light" panose="020B0306030504020204" pitchFamily="34" charset="0"/>
              </a:rPr>
              <a:t>are </a:t>
            </a:r>
            <a:r>
              <a:rPr lang="en-GB" sz="3200" kern="1200" dirty="0">
                <a:solidFill>
                  <a:prstClr val="black">
                    <a:lumMod val="85000"/>
                    <a:lumOff val="15000"/>
                  </a:prstClr>
                </a:solidFill>
                <a:latin typeface="+mj-lt"/>
                <a:ea typeface="Open Sans Light" panose="020B0306030504020204" pitchFamily="34" charset="0"/>
                <a:cs typeface="Open Sans Light" panose="020B0306030504020204" pitchFamily="34" charset="0"/>
              </a:rPr>
              <a:t>many sources of </a:t>
            </a:r>
            <a:r>
              <a:rPr lang="en-GB" sz="3200" kern="1200" dirty="0" smtClean="0">
                <a:solidFill>
                  <a:prstClr val="black">
                    <a:lumMod val="85000"/>
                    <a:lumOff val="15000"/>
                  </a:prstClr>
                </a:solidFill>
                <a:latin typeface="+mj-lt"/>
                <a:ea typeface="Open Sans Light" panose="020B0306030504020204" pitchFamily="34" charset="0"/>
                <a:cs typeface="Open Sans Light" panose="020B0306030504020204" pitchFamily="34" charset="0"/>
              </a:rPr>
              <a:t>data</a:t>
            </a:r>
            <a:r>
              <a:rPr lang="sl-SI" sz="3200" kern="1200" dirty="0" smtClean="0">
                <a:solidFill>
                  <a:prstClr val="black">
                    <a:lumMod val="85000"/>
                    <a:lumOff val="15000"/>
                  </a:prstClr>
                </a:solidFill>
                <a:latin typeface="+mj-lt"/>
                <a:ea typeface="Open Sans Light" panose="020B0306030504020204" pitchFamily="34" charset="0"/>
                <a:cs typeface="Open Sans Light" panose="020B0306030504020204" pitchFamily="34" charset="0"/>
              </a:rPr>
              <a:t>.</a:t>
            </a:r>
            <a:r>
              <a:rPr lang="en-GB" sz="3200" kern="1200" dirty="0" smtClean="0">
                <a:solidFill>
                  <a:prstClr val="black">
                    <a:lumMod val="85000"/>
                    <a:lumOff val="15000"/>
                  </a:prstClr>
                </a:solidFill>
                <a:latin typeface="+mj-lt"/>
                <a:ea typeface="Open Sans Light" panose="020B0306030504020204" pitchFamily="34" charset="0"/>
                <a:cs typeface="Open Sans Light" panose="020B0306030504020204" pitchFamily="34" charset="0"/>
              </a:rPr>
              <a:t> </a:t>
            </a:r>
            <a:endParaRPr lang="en-GB" sz="3200" kern="1200" dirty="0">
              <a:solidFill>
                <a:prstClr val="black">
                  <a:lumMod val="85000"/>
                  <a:lumOff val="15000"/>
                </a:prstClr>
              </a:solidFill>
              <a:latin typeface="+mj-lt"/>
              <a:ea typeface="Open Sans Light" panose="020B0306030504020204" pitchFamily="34" charset="0"/>
              <a:cs typeface="Open Sans Light" panose="020B0306030504020204" pitchFamily="34" charset="0"/>
            </a:endParaRPr>
          </a:p>
          <a:p>
            <a:pPr marL="444500" lvl="0" indent="-149859" algn="l" rtl="0">
              <a:lnSpc>
                <a:spcPct val="100000"/>
              </a:lnSpc>
              <a:spcBef>
                <a:spcPts val="0"/>
              </a:spcBef>
              <a:spcAft>
                <a:spcPts val="0"/>
              </a:spcAft>
              <a:buClr>
                <a:srgbClr val="6A6C76"/>
              </a:buClr>
              <a:buSzPts val="4640"/>
              <a:buFont typeface="Open Sans"/>
              <a:buNone/>
            </a:pPr>
            <a:endParaRPr sz="3200" dirty="0">
              <a:latin typeface="+mj-lt"/>
            </a:endParaRPr>
          </a:p>
        </p:txBody>
      </p:sp>
      <p:sp>
        <p:nvSpPr>
          <p:cNvPr id="113" name="Google Shape;113;p15"/>
          <p:cNvSpPr txBox="1">
            <a:spLocks noGrp="1"/>
          </p:cNvSpPr>
          <p:nvPr>
            <p:ph type="title"/>
          </p:nvPr>
        </p:nvSpPr>
        <p:spPr>
          <a:prstGeom prst="rect">
            <a:avLst/>
          </a:prstGeom>
          <a:noFill/>
          <a:ln>
            <a:noFill/>
          </a:ln>
        </p:spPr>
        <p:txBody>
          <a:bodyPr spcFirstLastPara="1" wrap="square" lIns="50800" tIns="50800" rIns="50800" bIns="50800" anchor="b" anchorCtr="0">
            <a:noAutofit/>
          </a:bodyPr>
          <a:lstStyle/>
          <a:p>
            <a:pPr lvl="0"/>
            <a:r>
              <a:rPr lang="en-GB" sz="5200" dirty="0" smtClean="0">
                <a:solidFill>
                  <a:schemeClr val="tx1"/>
                </a:solidFill>
              </a:rPr>
              <a:t>Sources </a:t>
            </a:r>
            <a:r>
              <a:rPr lang="en-GB" sz="5200" dirty="0">
                <a:solidFill>
                  <a:schemeClr val="tx1"/>
                </a:solidFill>
              </a:rPr>
              <a:t>of data</a:t>
            </a:r>
            <a:endParaRPr sz="5200" dirty="0">
              <a:solidFill>
                <a:schemeClr val="tx1"/>
              </a:solidFill>
            </a:endParaRPr>
          </a:p>
        </p:txBody>
      </p:sp>
      <p:pic>
        <p:nvPicPr>
          <p:cNvPr id="6" name="Picture Placeholder 5"/>
          <p:cNvPicPr>
            <a:picLocks noGrp="1" noChangeAspect="1"/>
          </p:cNvPicPr>
          <p:nvPr>
            <p:ph type="pic" idx="4294967295"/>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t="3507" b="3507"/>
          <a:stretch>
            <a:fillRect/>
          </a:stretch>
        </p:blipFill>
        <p:spPr>
          <a:xfrm>
            <a:off x="0" y="2470150"/>
            <a:ext cx="4953000" cy="5207000"/>
          </a:xfrm>
          <a:prstGeom prst="rect">
            <a:avLst/>
          </a:prstGeom>
        </p:spPr>
      </p:pic>
      <p:sp>
        <p:nvSpPr>
          <p:cNvPr id="8" name="Rectangle 7"/>
          <p:cNvSpPr/>
          <p:nvPr/>
        </p:nvSpPr>
        <p:spPr>
          <a:xfrm>
            <a:off x="1641242" y="7254093"/>
            <a:ext cx="3442822" cy="276999"/>
          </a:xfrm>
          <a:prstGeom prst="rect">
            <a:avLst/>
          </a:prstGeom>
        </p:spPr>
        <p:txBody>
          <a:bodyPr wrap="square">
            <a:spAutoFit/>
          </a:bodyPr>
          <a:lstStyle/>
          <a:p>
            <a:r>
              <a:rPr lang="en-GB" sz="1200" i="1" dirty="0">
                <a:latin typeface="Open Sans" panose="020B0604020202020204" charset="0"/>
                <a:ea typeface="Open Sans" panose="020B0604020202020204" charset="0"/>
                <a:cs typeface="Open Sans" panose="020B0604020202020204" charset="0"/>
              </a:rPr>
              <a:t>CESSDA Training Working Group (2017)</a:t>
            </a:r>
            <a:endParaRPr lang="en-GB" sz="1200" dirty="0">
              <a:latin typeface="Open Sans" panose="020B0604020202020204" charset="0"/>
              <a:ea typeface="Open Sans" panose="020B0604020202020204" charset="0"/>
              <a:cs typeface="Open Sans" panose="020B0604020202020204" charset="0"/>
            </a:endParaRPr>
          </a:p>
        </p:txBody>
      </p:sp>
      <p:pic>
        <p:nvPicPr>
          <p:cNvPr id="2050" name="Picture 2" descr="C:\Users\adpstud2\Desktop\by-s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21" y="7254093"/>
            <a:ext cx="936921" cy="3278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body" idx="1"/>
          </p:nvPr>
        </p:nvSpPr>
        <p:spPr>
          <a:xfrm>
            <a:off x="681565" y="2935988"/>
            <a:ext cx="11037044" cy="5513067"/>
          </a:xfrm>
          <a:prstGeom prst="rect">
            <a:avLst/>
          </a:prstGeom>
          <a:noFill/>
          <a:ln>
            <a:noFill/>
          </a:ln>
        </p:spPr>
        <p:txBody>
          <a:bodyPr spcFirstLastPara="1" wrap="square" lIns="50800" tIns="50800" rIns="50800" bIns="50800" anchor="ctr" anchorCtr="0">
            <a:noAutofit/>
          </a:bodyPr>
          <a:lstStyle/>
          <a:p>
            <a:pPr marL="0" lvl="0" indent="0">
              <a:lnSpc>
                <a:spcPct val="90000"/>
              </a:lnSpc>
              <a:spcBef>
                <a:spcPts val="600"/>
              </a:spcBef>
              <a:buClrTx/>
              <a:buSzTx/>
              <a:buNone/>
              <a:defRPr/>
            </a:pPr>
            <a:r>
              <a:rPr lang="en-US" kern="1200" dirty="0">
                <a:solidFill>
                  <a:schemeClr val="tx1"/>
                </a:solidFill>
                <a:latin typeface="+mj-lt"/>
                <a:ea typeface="Open Sans Light" panose="020B0306030504020204" pitchFamily="34" charset="0"/>
                <a:cs typeface="Open Sans Light" panose="020B0306030504020204" pitchFamily="34" charset="0"/>
              </a:rPr>
              <a:t>Data collections include:</a:t>
            </a:r>
          </a:p>
          <a:p>
            <a:pPr lvl="0">
              <a:spcBef>
                <a:spcPts val="600"/>
              </a:spcBef>
              <a:defRPr/>
            </a:pPr>
            <a:r>
              <a:rPr lang="en-US" dirty="0">
                <a:solidFill>
                  <a:schemeClr val="tx1"/>
                </a:solidFill>
                <a:latin typeface="+mj-lt"/>
              </a:rPr>
              <a:t>variation between archives</a:t>
            </a:r>
          </a:p>
          <a:p>
            <a:pPr lvl="0">
              <a:spcBef>
                <a:spcPts val="600"/>
              </a:spcBef>
              <a:defRPr/>
            </a:pPr>
            <a:r>
              <a:rPr lang="en-US" dirty="0">
                <a:solidFill>
                  <a:schemeClr val="tx1"/>
                </a:solidFill>
                <a:latin typeface="+mj-lt"/>
              </a:rPr>
              <a:t>quantitative data - major source of individual level data</a:t>
            </a:r>
          </a:p>
          <a:p>
            <a:pPr lvl="0">
              <a:spcBef>
                <a:spcPts val="600"/>
              </a:spcBef>
              <a:defRPr/>
            </a:pPr>
            <a:r>
              <a:rPr lang="en-US" dirty="0">
                <a:solidFill>
                  <a:schemeClr val="tx1"/>
                </a:solidFill>
                <a:latin typeface="+mj-lt"/>
              </a:rPr>
              <a:t>qualitative</a:t>
            </a:r>
          </a:p>
          <a:p>
            <a:pPr lvl="0">
              <a:spcBef>
                <a:spcPts val="600"/>
              </a:spcBef>
              <a:defRPr/>
            </a:pPr>
            <a:r>
              <a:rPr lang="en-US" dirty="0">
                <a:solidFill>
                  <a:schemeClr val="tx1"/>
                </a:solidFill>
                <a:latin typeface="+mj-lt"/>
              </a:rPr>
              <a:t>outputs of </a:t>
            </a:r>
            <a:endParaRPr lang="sl-SI" dirty="0" smtClean="0">
              <a:solidFill>
                <a:schemeClr val="tx1"/>
              </a:solidFill>
              <a:latin typeface="+mj-lt"/>
            </a:endParaRPr>
          </a:p>
          <a:p>
            <a:pPr lvl="1">
              <a:spcBef>
                <a:spcPts val="600"/>
              </a:spcBef>
              <a:defRPr/>
            </a:pPr>
            <a:r>
              <a:rPr lang="en-US" dirty="0" smtClean="0">
                <a:solidFill>
                  <a:schemeClr val="tx1"/>
                </a:solidFill>
                <a:latin typeface="+mj-lt"/>
              </a:rPr>
              <a:t>major </a:t>
            </a:r>
            <a:r>
              <a:rPr lang="en-US" dirty="0">
                <a:solidFill>
                  <a:schemeClr val="tx1"/>
                </a:solidFill>
                <a:latin typeface="+mj-lt"/>
              </a:rPr>
              <a:t>academic projects </a:t>
            </a:r>
            <a:endParaRPr lang="sl-SI" dirty="0" smtClean="0">
              <a:solidFill>
                <a:schemeClr val="tx1"/>
              </a:solidFill>
              <a:latin typeface="+mj-lt"/>
            </a:endParaRPr>
          </a:p>
          <a:p>
            <a:pPr lvl="1">
              <a:spcBef>
                <a:spcPts val="600"/>
              </a:spcBef>
              <a:defRPr/>
            </a:pPr>
            <a:r>
              <a:rPr lang="en-US" dirty="0" smtClean="0">
                <a:solidFill>
                  <a:schemeClr val="tx1"/>
                </a:solidFill>
                <a:latin typeface="+mj-lt"/>
              </a:rPr>
              <a:t>government/policy</a:t>
            </a:r>
            <a:endParaRPr lang="sl-SI" dirty="0" smtClean="0">
              <a:solidFill>
                <a:schemeClr val="tx1"/>
              </a:solidFill>
              <a:latin typeface="+mj-lt"/>
            </a:endParaRPr>
          </a:p>
          <a:p>
            <a:pPr lvl="1">
              <a:spcBef>
                <a:spcPts val="600"/>
              </a:spcBef>
              <a:defRPr/>
            </a:pPr>
            <a:r>
              <a:rPr lang="en-US" dirty="0" smtClean="0">
                <a:solidFill>
                  <a:schemeClr val="tx1"/>
                </a:solidFill>
                <a:latin typeface="+mj-lt"/>
              </a:rPr>
              <a:t>small </a:t>
            </a:r>
            <a:r>
              <a:rPr lang="en-US" dirty="0">
                <a:solidFill>
                  <a:schemeClr val="tx1"/>
                </a:solidFill>
                <a:latin typeface="+mj-lt"/>
              </a:rPr>
              <a:t>research teams </a:t>
            </a:r>
            <a:endParaRPr lang="sl-SI" dirty="0" smtClean="0">
              <a:solidFill>
                <a:schemeClr val="tx1"/>
              </a:solidFill>
              <a:latin typeface="+mj-lt"/>
            </a:endParaRPr>
          </a:p>
          <a:p>
            <a:pPr lvl="1">
              <a:spcBef>
                <a:spcPts val="600"/>
              </a:spcBef>
              <a:defRPr/>
            </a:pPr>
            <a:r>
              <a:rPr lang="en-US" dirty="0" smtClean="0">
                <a:solidFill>
                  <a:schemeClr val="tx1"/>
                </a:solidFill>
                <a:latin typeface="+mj-lt"/>
              </a:rPr>
              <a:t>individual </a:t>
            </a:r>
            <a:r>
              <a:rPr lang="en-US" dirty="0">
                <a:solidFill>
                  <a:schemeClr val="tx1"/>
                </a:solidFill>
                <a:latin typeface="+mj-lt"/>
              </a:rPr>
              <a:t>researchers</a:t>
            </a:r>
          </a:p>
          <a:p>
            <a:pPr lvl="0">
              <a:spcBef>
                <a:spcPts val="600"/>
              </a:spcBef>
              <a:defRPr/>
            </a:pPr>
            <a:r>
              <a:rPr lang="en-US" dirty="0">
                <a:solidFill>
                  <a:schemeClr val="tx1"/>
                </a:solidFill>
                <a:latin typeface="+mj-lt"/>
              </a:rPr>
              <a:t>recent and less recent data</a:t>
            </a:r>
          </a:p>
          <a:p>
            <a:pPr lvl="0">
              <a:spcBef>
                <a:spcPts val="600"/>
              </a:spcBef>
              <a:defRPr/>
            </a:pPr>
            <a:r>
              <a:rPr lang="en-US" dirty="0">
                <a:solidFill>
                  <a:schemeClr val="tx1"/>
                </a:solidFill>
                <a:latin typeface="+mj-lt"/>
              </a:rPr>
              <a:t>different languages</a:t>
            </a:r>
          </a:p>
          <a:p>
            <a:pPr marL="584200" lvl="0" indent="-435864" algn="l" rtl="0">
              <a:lnSpc>
                <a:spcPct val="100000"/>
              </a:lnSpc>
              <a:spcBef>
                <a:spcPts val="600"/>
              </a:spcBef>
              <a:spcAft>
                <a:spcPts val="0"/>
              </a:spcAft>
              <a:buClr>
                <a:srgbClr val="6A6C76"/>
              </a:buClr>
              <a:buSzPts val="2336"/>
              <a:buFont typeface="Open Sans"/>
              <a:buNone/>
            </a:pPr>
            <a:endParaRPr dirty="0">
              <a:latin typeface="+mj-lt"/>
            </a:endParaRPr>
          </a:p>
        </p:txBody>
      </p:sp>
      <p:sp>
        <p:nvSpPr>
          <p:cNvPr id="122" name="Google Shape;122;p16"/>
          <p:cNvSpPr txBox="1">
            <a:spLocks noGrp="1"/>
          </p:cNvSpPr>
          <p:nvPr>
            <p:ph type="sldNum" sz="quarter" idx="2"/>
          </p:nvPr>
        </p:nvSpPr>
        <p:spPr>
          <a:xfrm>
            <a:off x="12549188" y="8958263"/>
            <a:ext cx="455612" cy="3238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98C5E8"/>
              </a:buClr>
              <a:buSzPts val="1200"/>
              <a:buFont typeface="Helvetica Neue"/>
              <a:buNone/>
            </a:pPr>
            <a:fld id="{00000000-1234-1234-1234-123412341234}" type="slidenum">
              <a:rPr lang="en-US" sz="1200">
                <a:solidFill>
                  <a:srgbClr val="98C5E8"/>
                </a:solidFill>
              </a:rPr>
              <a:t>9</a:t>
            </a:fld>
            <a:endParaRPr/>
          </a:p>
        </p:txBody>
      </p:sp>
      <p:sp>
        <p:nvSpPr>
          <p:cNvPr id="123" name="Google Shape;123;p16"/>
          <p:cNvSpPr txBox="1">
            <a:spLocks noGrp="1"/>
          </p:cNvSpPr>
          <p:nvPr>
            <p:ph type="title"/>
          </p:nvPr>
        </p:nvSpPr>
        <p:spPr>
          <a:prstGeom prst="rect">
            <a:avLst/>
          </a:prstGeom>
          <a:noFill/>
          <a:ln>
            <a:noFill/>
          </a:ln>
        </p:spPr>
        <p:txBody>
          <a:bodyPr spcFirstLastPara="1" wrap="square" lIns="50800" tIns="50800" rIns="50800" bIns="50800" anchor="ctr" anchorCtr="0">
            <a:noAutofit/>
          </a:bodyPr>
          <a:lstStyle/>
          <a:p>
            <a:pPr lvl="0"/>
            <a:r>
              <a:rPr lang="en-GB" sz="5400" dirty="0" smtClean="0">
                <a:solidFill>
                  <a:schemeClr val="tx1"/>
                </a:solidFill>
              </a:rPr>
              <a:t>European </a:t>
            </a:r>
            <a:r>
              <a:rPr lang="en-GB" sz="5400" dirty="0">
                <a:solidFill>
                  <a:schemeClr val="tx1"/>
                </a:solidFill>
              </a:rPr>
              <a:t>social science data archives </a:t>
            </a:r>
            <a:endParaRPr sz="5400" dirty="0">
              <a:solidFill>
                <a:schemeClr val="tx1"/>
              </a:solidFill>
            </a:endParaRPr>
          </a:p>
        </p:txBody>
      </p:sp>
      <p:pic>
        <p:nvPicPr>
          <p:cNvPr id="5" name="Picture 2"/>
          <p:cNvPicPr>
            <a:picLocks noChangeAspect="1" noChangeArrowheads="1"/>
          </p:cNvPicPr>
          <p:nvPr/>
        </p:nvPicPr>
        <p:blipFill>
          <a:blip r:embed="rId3"/>
          <a:srcRect/>
          <a:stretch>
            <a:fillRect/>
          </a:stretch>
        </p:blipFill>
        <p:spPr bwMode="auto">
          <a:xfrm>
            <a:off x="8180973" y="8096009"/>
            <a:ext cx="4094162" cy="685800"/>
          </a:xfrm>
          <a:prstGeom prst="rect">
            <a:avLst/>
          </a:prstGeom>
          <a:noFill/>
          <a:ln w="9525">
            <a:noFill/>
            <a:miter lim="800000"/>
            <a:headEnd/>
            <a:tailEnd/>
          </a:ln>
        </p:spPr>
      </p:pic>
      <p:pic>
        <p:nvPicPr>
          <p:cNvPr id="6" name="Grafik 7"/>
          <p:cNvPicPr>
            <a:picLocks noChangeAspect="1"/>
          </p:cNvPicPr>
          <p:nvPr/>
        </p:nvPicPr>
        <p:blipFill>
          <a:blip r:embed="rId4"/>
          <a:srcRect/>
          <a:stretch>
            <a:fillRect/>
          </a:stretch>
        </p:blipFill>
        <p:spPr bwMode="auto">
          <a:xfrm>
            <a:off x="1938822" y="8754269"/>
            <a:ext cx="4660900" cy="731837"/>
          </a:xfrm>
          <a:prstGeom prst="rect">
            <a:avLst/>
          </a:prstGeom>
          <a:noFill/>
          <a:ln w="9525">
            <a:noFill/>
            <a:miter lim="800000"/>
            <a:headEnd/>
            <a:tailEnd/>
          </a:ln>
        </p:spPr>
      </p:pic>
      <p:pic>
        <p:nvPicPr>
          <p:cNvPr id="7" name="Picture 18" descr="FS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63744" y="1265399"/>
            <a:ext cx="1638300" cy="1510125"/>
          </a:xfrm>
          <a:prstGeom prst="rect">
            <a:avLst/>
          </a:prstGeom>
          <a:noFill/>
          <a:ln w="9525">
            <a:noFill/>
            <a:miter lim="800000"/>
            <a:headEnd/>
            <a:tailEnd/>
          </a:ln>
        </p:spPr>
      </p:pic>
      <p:pic>
        <p:nvPicPr>
          <p:cNvPr id="8" name="Picture 8" descr="DAN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42990" y="4378554"/>
            <a:ext cx="2034004" cy="1527375"/>
          </a:xfrm>
          <a:prstGeom prst="rect">
            <a:avLst/>
          </a:prstGeom>
          <a:noFill/>
          <a:ln w="9525">
            <a:noFill/>
            <a:miter lim="800000"/>
            <a:headEnd/>
            <a:tailEnd/>
          </a:ln>
        </p:spPr>
      </p:pic>
      <p:pic>
        <p:nvPicPr>
          <p:cNvPr id="9" name="Picture 4" descr="ADP"/>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59170" y="4789891"/>
            <a:ext cx="2058577" cy="1096079"/>
          </a:xfrm>
          <a:prstGeom prst="rect">
            <a:avLst/>
          </a:prstGeom>
          <a:noFill/>
          <a:ln w="9525">
            <a:noFill/>
            <a:miter lim="800000"/>
            <a:headEnd/>
            <a:tailEnd/>
          </a:ln>
        </p:spPr>
      </p:pic>
      <p:pic>
        <p:nvPicPr>
          <p:cNvPr id="10" name="Picture 2" descr="https://snd.gu.se/sites/snd.gu.se/themes/gu/img/snd_logo_en.png?4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03219" y="6314807"/>
            <a:ext cx="4959350" cy="450850"/>
          </a:xfrm>
          <a:prstGeom prst="rect">
            <a:avLst/>
          </a:prstGeom>
          <a:noFill/>
          <a:ln w="9525">
            <a:noFill/>
            <a:miter lim="800000"/>
            <a:headEnd/>
            <a:tailEnd/>
          </a:ln>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66401" y="7087885"/>
            <a:ext cx="4563112" cy="685896"/>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86316" y="1305292"/>
            <a:ext cx="1390844" cy="1133633"/>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1393</TotalTime>
  <Words>7381</Words>
  <Application>Microsoft Office PowerPoint</Application>
  <PresentationFormat>Custom</PresentationFormat>
  <Paragraphs>717</Paragraphs>
  <Slides>67</Slides>
  <Notes>66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67</vt:i4>
      </vt:variant>
    </vt:vector>
  </HeadingPairs>
  <TitlesOfParts>
    <vt:vector size="82" baseType="lpstr">
      <vt:lpstr>Helvetica Neue Medium</vt:lpstr>
      <vt:lpstr>Helvetica</vt:lpstr>
      <vt:lpstr>Symbol</vt:lpstr>
      <vt:lpstr>Helvetica Neue</vt:lpstr>
      <vt:lpstr>Verdana</vt:lpstr>
      <vt:lpstr>Open Sans</vt:lpstr>
      <vt:lpstr>Open Sans Light</vt:lpstr>
      <vt:lpstr>Avenir Roman</vt:lpstr>
      <vt:lpstr>Calibri</vt:lpstr>
      <vt:lpstr>Lato Regular</vt:lpstr>
      <vt:lpstr>ＭＳ Ｐゴシック</vt:lpstr>
      <vt:lpstr>Wingdings</vt:lpstr>
      <vt:lpstr>Arial</vt:lpstr>
      <vt:lpstr>White</vt:lpstr>
      <vt:lpstr>Office Theme</vt:lpstr>
      <vt:lpstr>PowerPoint Presentation</vt:lpstr>
      <vt:lpstr>Overview</vt:lpstr>
      <vt:lpstr>PowerPoint Presentation</vt:lpstr>
      <vt:lpstr>Activity 1  Your knowledge and experience of the data landscape</vt:lpstr>
      <vt:lpstr>Types of data</vt:lpstr>
      <vt:lpstr>Types of data: level of analysis</vt:lpstr>
      <vt:lpstr>Types of data: time</vt:lpstr>
      <vt:lpstr>Sources of data</vt:lpstr>
      <vt:lpstr>European social science data archives </vt:lpstr>
      <vt:lpstr> Consortium of European Social Science Data Archives </vt:lpstr>
      <vt:lpstr>Members</vt:lpstr>
      <vt:lpstr>National data services </vt:lpstr>
      <vt:lpstr>Open Access to research data (European Commission)</vt:lpstr>
      <vt:lpstr>PowerPoint Presentation</vt:lpstr>
      <vt:lpstr>Open Access to research data</vt:lpstr>
      <vt:lpstr>PowerPoint Presentation</vt:lpstr>
      <vt:lpstr> Slovenian Social Science Data Archives (ADP) </vt:lpstr>
      <vt:lpstr>UK Data Service</vt:lpstr>
      <vt:lpstr>Cross-national studies </vt:lpstr>
      <vt:lpstr>International Social Survey Programme (ISSP) </vt:lpstr>
      <vt:lpstr> European Social Survey (ESS) </vt:lpstr>
      <vt:lpstr>PowerPoint Presentation</vt:lpstr>
      <vt:lpstr>Survey of Health, Ageing and Retirement in Europe (SHARE)</vt:lpstr>
      <vt:lpstr>Examples: Longitudinal studies</vt:lpstr>
      <vt:lpstr>Five key data providing organizations</vt:lpstr>
      <vt:lpstr>Eurostat </vt:lpstr>
      <vt:lpstr>Metadata for Official Statistics </vt:lpstr>
      <vt:lpstr>PowerPoint Presentation</vt:lpstr>
      <vt:lpstr>PowerPoint Presentation</vt:lpstr>
      <vt:lpstr>PowerPoint Presentation</vt:lpstr>
      <vt:lpstr>Direct from project websites</vt:lpstr>
      <vt:lpstr>Data repositories </vt:lpstr>
      <vt:lpstr>PowerPoint Presentation</vt:lpstr>
      <vt:lpstr>PowerPoint Presentation</vt:lpstr>
      <vt:lpstr>PowerPoint Presentation</vt:lpstr>
      <vt:lpstr>Four ways we can use archived data</vt:lpstr>
      <vt:lpstr>Identifying data needs</vt:lpstr>
      <vt:lpstr>Identifying data needs</vt:lpstr>
      <vt:lpstr>Activity Identify data needs</vt:lpstr>
      <vt:lpstr>Searching data archives</vt:lpstr>
      <vt:lpstr>Three types of search</vt:lpstr>
      <vt:lpstr>Online catalogues – searching (browsing)</vt:lpstr>
      <vt:lpstr>PowerPoint Presentation</vt:lpstr>
      <vt:lpstr>PowerPoint Presentation</vt:lpstr>
      <vt:lpstr>Documentation often extensive</vt:lpstr>
      <vt:lpstr>NESSTAR for online browsing and analysis</vt:lpstr>
      <vt:lpstr>Frequency distribution of one variable</vt:lpstr>
      <vt:lpstr>Crosstabs – frequency distribution of two variables </vt:lpstr>
      <vt:lpstr>PowerPoint Presentation</vt:lpstr>
      <vt:lpstr>Finding data </vt:lpstr>
      <vt:lpstr>CESSDA data catalogue </vt:lpstr>
      <vt:lpstr>Finding data in practice </vt:lpstr>
      <vt:lpstr>ELSST</vt:lpstr>
      <vt:lpstr>Activity Searching for data </vt:lpstr>
      <vt:lpstr>PowerPoint Presentation</vt:lpstr>
      <vt:lpstr>Metadata and documentation</vt:lpstr>
      <vt:lpstr>What to look for when assessing quality?</vt:lpstr>
      <vt:lpstr>But is it useful?</vt:lpstr>
      <vt:lpstr>Accessing data</vt:lpstr>
      <vt:lpstr>Data access arrangements 1</vt:lpstr>
      <vt:lpstr>Data access arrangements 2</vt:lpstr>
      <vt:lpstr> And finally…remember to cite data </vt:lpstr>
      <vt:lpstr>PowerPoint Presentation</vt:lpstr>
      <vt:lpstr>PowerPoint Presentation</vt:lpstr>
      <vt:lpstr>PowerPoint Presentation</vt:lpstr>
      <vt:lpstr>More literature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Irena Vipavc Brvar</dc:creator>
  <cp:lastModifiedBy>Vipavc Brvar, Irena</cp:lastModifiedBy>
  <cp:revision>188</cp:revision>
  <dcterms:modified xsi:type="dcterms:W3CDTF">2019-09-02T05:46:28Z</dcterms:modified>
</cp:coreProperties>
</file>