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73" r:id="rId4"/>
    <p:sldId id="308" r:id="rId5"/>
    <p:sldId id="257" r:id="rId6"/>
    <p:sldId id="289" r:id="rId7"/>
    <p:sldId id="290" r:id="rId8"/>
    <p:sldId id="291" r:id="rId9"/>
    <p:sldId id="293" r:id="rId10"/>
    <p:sldId id="296" r:id="rId11"/>
    <p:sldId id="309" r:id="rId12"/>
    <p:sldId id="307" r:id="rId13"/>
    <p:sldId id="295" r:id="rId14"/>
    <p:sldId id="297" r:id="rId15"/>
    <p:sldId id="298" r:id="rId16"/>
    <p:sldId id="302" r:id="rId17"/>
    <p:sldId id="299" r:id="rId18"/>
    <p:sldId id="303" r:id="rId19"/>
    <p:sldId id="305" r:id="rId20"/>
    <p:sldId id="304" r:id="rId21"/>
    <p:sldId id="301" r:id="rId22"/>
    <p:sldId id="306" r:id="rId23"/>
    <p:sldId id="286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A"/>
    <a:srgbClr val="0076B6"/>
    <a:srgbClr val="FFFFFF"/>
    <a:srgbClr val="D9D6D3"/>
    <a:srgbClr val="CECAC5"/>
    <a:srgbClr val="E8E5E2"/>
    <a:srgbClr val="2899D5"/>
    <a:srgbClr val="008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2" autoAdjust="0"/>
    <p:restoredTop sz="94433"/>
  </p:normalViewPr>
  <p:slideViewPr>
    <p:cSldViewPr snapToGrid="0">
      <p:cViewPr varScale="1">
        <p:scale>
          <a:sx n="77" d="100"/>
          <a:sy n="77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795F5-6EA8-2F4D-A386-7D58C30EAA8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EAE80-82E1-994C-8B0E-23DAB636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4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9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27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51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2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2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2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8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2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2018-03-27 at 11.06.11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EAE80-82E1-994C-8B0E-23DAB636AE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0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42CC2-23FE-4B3F-82E6-1D21DDE1359D}"/>
              </a:ext>
            </a:extLst>
          </p:cNvPr>
          <p:cNvSpPr/>
          <p:nvPr userDrawn="1"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1C7775B-490C-478A-9FCD-553097945EE8}"/>
              </a:ext>
            </a:extLst>
          </p:cNvPr>
          <p:cNvSpPr/>
          <p:nvPr userDrawn="1"/>
        </p:nvSpPr>
        <p:spPr>
          <a:xfrm>
            <a:off x="5198166" y="3412083"/>
            <a:ext cx="7033590" cy="3777496"/>
          </a:xfrm>
          <a:custGeom>
            <a:avLst/>
            <a:gdLst>
              <a:gd name="connsiteX0" fmla="*/ 0 w 5883965"/>
              <a:gd name="connsiteY0" fmla="*/ 0 h 3821596"/>
              <a:gd name="connsiteX1" fmla="*/ 5883965 w 5883965"/>
              <a:gd name="connsiteY1" fmla="*/ 0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0 w 5883965"/>
              <a:gd name="connsiteY0" fmla="*/ 0 h 3821596"/>
              <a:gd name="connsiteX1" fmla="*/ 5874025 w 5883965"/>
              <a:gd name="connsiteY1" fmla="*/ 815009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1232452 w 7116417"/>
              <a:gd name="connsiteY0" fmla="*/ 0 h 3821596"/>
              <a:gd name="connsiteX1" fmla="*/ 7106477 w 7116417"/>
              <a:gd name="connsiteY1" fmla="*/ 815009 h 3821596"/>
              <a:gd name="connsiteX2" fmla="*/ 7116417 w 7116417"/>
              <a:gd name="connsiteY2" fmla="*/ 3821596 h 3821596"/>
              <a:gd name="connsiteX3" fmla="*/ 0 w 7116417"/>
              <a:gd name="connsiteY3" fmla="*/ 3811657 h 3821596"/>
              <a:gd name="connsiteX4" fmla="*/ 1232452 w 7116417"/>
              <a:gd name="connsiteY4" fmla="*/ 0 h 3821596"/>
              <a:gd name="connsiteX0" fmla="*/ 1232452 w 7116417"/>
              <a:gd name="connsiteY0" fmla="*/ 0 h 3832186"/>
              <a:gd name="connsiteX1" fmla="*/ 7106477 w 7116417"/>
              <a:gd name="connsiteY1" fmla="*/ 825599 h 3832186"/>
              <a:gd name="connsiteX2" fmla="*/ 7116417 w 7116417"/>
              <a:gd name="connsiteY2" fmla="*/ 3832186 h 3832186"/>
              <a:gd name="connsiteX3" fmla="*/ 0 w 7116417"/>
              <a:gd name="connsiteY3" fmla="*/ 3822247 h 3832186"/>
              <a:gd name="connsiteX4" fmla="*/ 1232452 w 7116417"/>
              <a:gd name="connsiteY4" fmla="*/ 0 h 3832186"/>
              <a:gd name="connsiteX0" fmla="*/ 1252565 w 7116417"/>
              <a:gd name="connsiteY0" fmla="*/ 0 h 4004368"/>
              <a:gd name="connsiteX1" fmla="*/ 7106477 w 7116417"/>
              <a:gd name="connsiteY1" fmla="*/ 997781 h 4004368"/>
              <a:gd name="connsiteX2" fmla="*/ 7116417 w 7116417"/>
              <a:gd name="connsiteY2" fmla="*/ 4004368 h 4004368"/>
              <a:gd name="connsiteX3" fmla="*/ 0 w 7116417"/>
              <a:gd name="connsiteY3" fmla="*/ 3994429 h 4004368"/>
              <a:gd name="connsiteX4" fmla="*/ 1252565 w 7116417"/>
              <a:gd name="connsiteY4" fmla="*/ 0 h 400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417" h="4004368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8A725B2-372C-4036-9EF8-53B10911FF2F}"/>
              </a:ext>
            </a:extLst>
          </p:cNvPr>
          <p:cNvSpPr/>
          <p:nvPr userDrawn="1"/>
        </p:nvSpPr>
        <p:spPr>
          <a:xfrm>
            <a:off x="0" y="0"/>
            <a:ext cx="12231756" cy="4379567"/>
          </a:xfrm>
          <a:custGeom>
            <a:avLst/>
            <a:gdLst>
              <a:gd name="connsiteX0" fmla="*/ 0 w 12192000"/>
              <a:gd name="connsiteY0" fmla="*/ 0 h 2351984"/>
              <a:gd name="connsiteX1" fmla="*/ 12192000 w 12192000"/>
              <a:gd name="connsiteY1" fmla="*/ 0 h 2351984"/>
              <a:gd name="connsiteX2" fmla="*/ 12192000 w 12192000"/>
              <a:gd name="connsiteY2" fmla="*/ 2351984 h 2351984"/>
              <a:gd name="connsiteX3" fmla="*/ 0 w 12192000"/>
              <a:gd name="connsiteY3" fmla="*/ 2351984 h 2351984"/>
              <a:gd name="connsiteX4" fmla="*/ 0 w 12192000"/>
              <a:gd name="connsiteY4" fmla="*/ 0 h 2351984"/>
              <a:gd name="connsiteX0" fmla="*/ 0 w 12192000"/>
              <a:gd name="connsiteY0" fmla="*/ 0 h 4379567"/>
              <a:gd name="connsiteX1" fmla="*/ 12192000 w 12192000"/>
              <a:gd name="connsiteY1" fmla="*/ 0 h 4379567"/>
              <a:gd name="connsiteX2" fmla="*/ 12182061 w 12192000"/>
              <a:gd name="connsiteY2" fmla="*/ 4379567 h 4379567"/>
              <a:gd name="connsiteX3" fmla="*/ 0 w 12192000"/>
              <a:gd name="connsiteY3" fmla="*/ 2351984 h 4379567"/>
              <a:gd name="connsiteX4" fmla="*/ 0 w 12192000"/>
              <a:gd name="connsiteY4" fmla="*/ 0 h 43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379567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98BDA2-491A-4B0F-89F7-024FEEA48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2" y="584040"/>
            <a:ext cx="3266906" cy="11278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320131-2411-4553-96FB-BEEB81D44D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First slide title – Open Sans Light 48px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ABA9F9-6555-4333-AA8F-239DE7CEBD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04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4218-4692-42A2-9107-8D9B7A5089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Title – Open Sans Light 54px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B6440-9D1B-47DA-93C7-FAB7DCB4FD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D899C-2AAE-4306-A583-3836AE552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2" y="6000581"/>
            <a:ext cx="2439849" cy="5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3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42CC2-23FE-4B3F-82E6-1D21DDE1359D}"/>
              </a:ext>
            </a:extLst>
          </p:cNvPr>
          <p:cNvSpPr/>
          <p:nvPr userDrawn="1"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E8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1C7775B-490C-478A-9FCD-553097945EE8}"/>
              </a:ext>
            </a:extLst>
          </p:cNvPr>
          <p:cNvSpPr/>
          <p:nvPr userDrawn="1"/>
        </p:nvSpPr>
        <p:spPr>
          <a:xfrm>
            <a:off x="5198166" y="3412083"/>
            <a:ext cx="7033590" cy="3777496"/>
          </a:xfrm>
          <a:custGeom>
            <a:avLst/>
            <a:gdLst>
              <a:gd name="connsiteX0" fmla="*/ 0 w 5883965"/>
              <a:gd name="connsiteY0" fmla="*/ 0 h 3821596"/>
              <a:gd name="connsiteX1" fmla="*/ 5883965 w 5883965"/>
              <a:gd name="connsiteY1" fmla="*/ 0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0 w 5883965"/>
              <a:gd name="connsiteY0" fmla="*/ 0 h 3821596"/>
              <a:gd name="connsiteX1" fmla="*/ 5874025 w 5883965"/>
              <a:gd name="connsiteY1" fmla="*/ 815009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1232452 w 7116417"/>
              <a:gd name="connsiteY0" fmla="*/ 0 h 3821596"/>
              <a:gd name="connsiteX1" fmla="*/ 7106477 w 7116417"/>
              <a:gd name="connsiteY1" fmla="*/ 815009 h 3821596"/>
              <a:gd name="connsiteX2" fmla="*/ 7116417 w 7116417"/>
              <a:gd name="connsiteY2" fmla="*/ 3821596 h 3821596"/>
              <a:gd name="connsiteX3" fmla="*/ 0 w 7116417"/>
              <a:gd name="connsiteY3" fmla="*/ 3811657 h 3821596"/>
              <a:gd name="connsiteX4" fmla="*/ 1232452 w 7116417"/>
              <a:gd name="connsiteY4" fmla="*/ 0 h 3821596"/>
              <a:gd name="connsiteX0" fmla="*/ 1232452 w 7116417"/>
              <a:gd name="connsiteY0" fmla="*/ 0 h 3832186"/>
              <a:gd name="connsiteX1" fmla="*/ 7106477 w 7116417"/>
              <a:gd name="connsiteY1" fmla="*/ 825599 h 3832186"/>
              <a:gd name="connsiteX2" fmla="*/ 7116417 w 7116417"/>
              <a:gd name="connsiteY2" fmla="*/ 3832186 h 3832186"/>
              <a:gd name="connsiteX3" fmla="*/ 0 w 7116417"/>
              <a:gd name="connsiteY3" fmla="*/ 3822247 h 3832186"/>
              <a:gd name="connsiteX4" fmla="*/ 1232452 w 7116417"/>
              <a:gd name="connsiteY4" fmla="*/ 0 h 3832186"/>
              <a:gd name="connsiteX0" fmla="*/ 1252565 w 7116417"/>
              <a:gd name="connsiteY0" fmla="*/ 0 h 4004368"/>
              <a:gd name="connsiteX1" fmla="*/ 7106477 w 7116417"/>
              <a:gd name="connsiteY1" fmla="*/ 997781 h 4004368"/>
              <a:gd name="connsiteX2" fmla="*/ 7116417 w 7116417"/>
              <a:gd name="connsiteY2" fmla="*/ 4004368 h 4004368"/>
              <a:gd name="connsiteX3" fmla="*/ 0 w 7116417"/>
              <a:gd name="connsiteY3" fmla="*/ 3994429 h 4004368"/>
              <a:gd name="connsiteX4" fmla="*/ 1252565 w 7116417"/>
              <a:gd name="connsiteY4" fmla="*/ 0 h 400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417" h="4004368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D9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8A725B2-372C-4036-9EF8-53B10911FF2F}"/>
              </a:ext>
            </a:extLst>
          </p:cNvPr>
          <p:cNvSpPr/>
          <p:nvPr userDrawn="1"/>
        </p:nvSpPr>
        <p:spPr>
          <a:xfrm>
            <a:off x="0" y="0"/>
            <a:ext cx="12231756" cy="4379567"/>
          </a:xfrm>
          <a:custGeom>
            <a:avLst/>
            <a:gdLst>
              <a:gd name="connsiteX0" fmla="*/ 0 w 12192000"/>
              <a:gd name="connsiteY0" fmla="*/ 0 h 2351984"/>
              <a:gd name="connsiteX1" fmla="*/ 12192000 w 12192000"/>
              <a:gd name="connsiteY1" fmla="*/ 0 h 2351984"/>
              <a:gd name="connsiteX2" fmla="*/ 12192000 w 12192000"/>
              <a:gd name="connsiteY2" fmla="*/ 2351984 h 2351984"/>
              <a:gd name="connsiteX3" fmla="*/ 0 w 12192000"/>
              <a:gd name="connsiteY3" fmla="*/ 2351984 h 2351984"/>
              <a:gd name="connsiteX4" fmla="*/ 0 w 12192000"/>
              <a:gd name="connsiteY4" fmla="*/ 0 h 2351984"/>
              <a:gd name="connsiteX0" fmla="*/ 0 w 12192000"/>
              <a:gd name="connsiteY0" fmla="*/ 0 h 4379567"/>
              <a:gd name="connsiteX1" fmla="*/ 12192000 w 12192000"/>
              <a:gd name="connsiteY1" fmla="*/ 0 h 4379567"/>
              <a:gd name="connsiteX2" fmla="*/ 12182061 w 12192000"/>
              <a:gd name="connsiteY2" fmla="*/ 4379567 h 4379567"/>
              <a:gd name="connsiteX3" fmla="*/ 0 w 12192000"/>
              <a:gd name="connsiteY3" fmla="*/ 2351984 h 4379567"/>
              <a:gd name="connsiteX4" fmla="*/ 0 w 12192000"/>
              <a:gd name="connsiteY4" fmla="*/ 0 h 43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379567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CEC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320131-2411-4553-96FB-BEEB81D44D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First slide title – Open Sans Light 48px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ABA9F9-6555-4333-AA8F-239DE7CEBD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D4836-9502-4B8E-A0AB-8522924FF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2" y="467953"/>
            <a:ext cx="3266906" cy="11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4218-4692-42A2-9107-8D9B7A5089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Title – Open Sans Light 54px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B6440-9D1B-47DA-93C7-FAB7DCB4FD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22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42CC2-23FE-4B3F-82E6-1D21DDE1359D}"/>
              </a:ext>
            </a:extLst>
          </p:cNvPr>
          <p:cNvSpPr/>
          <p:nvPr userDrawn="1"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1C7775B-490C-478A-9FCD-553097945EE8}"/>
              </a:ext>
            </a:extLst>
          </p:cNvPr>
          <p:cNvSpPr/>
          <p:nvPr userDrawn="1"/>
        </p:nvSpPr>
        <p:spPr>
          <a:xfrm>
            <a:off x="5198166" y="3412083"/>
            <a:ext cx="7033590" cy="3777496"/>
          </a:xfrm>
          <a:custGeom>
            <a:avLst/>
            <a:gdLst>
              <a:gd name="connsiteX0" fmla="*/ 0 w 5883965"/>
              <a:gd name="connsiteY0" fmla="*/ 0 h 3821596"/>
              <a:gd name="connsiteX1" fmla="*/ 5883965 w 5883965"/>
              <a:gd name="connsiteY1" fmla="*/ 0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0 w 5883965"/>
              <a:gd name="connsiteY0" fmla="*/ 0 h 3821596"/>
              <a:gd name="connsiteX1" fmla="*/ 5874025 w 5883965"/>
              <a:gd name="connsiteY1" fmla="*/ 815009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1232452 w 7116417"/>
              <a:gd name="connsiteY0" fmla="*/ 0 h 3821596"/>
              <a:gd name="connsiteX1" fmla="*/ 7106477 w 7116417"/>
              <a:gd name="connsiteY1" fmla="*/ 815009 h 3821596"/>
              <a:gd name="connsiteX2" fmla="*/ 7116417 w 7116417"/>
              <a:gd name="connsiteY2" fmla="*/ 3821596 h 3821596"/>
              <a:gd name="connsiteX3" fmla="*/ 0 w 7116417"/>
              <a:gd name="connsiteY3" fmla="*/ 3811657 h 3821596"/>
              <a:gd name="connsiteX4" fmla="*/ 1232452 w 7116417"/>
              <a:gd name="connsiteY4" fmla="*/ 0 h 3821596"/>
              <a:gd name="connsiteX0" fmla="*/ 1232452 w 7116417"/>
              <a:gd name="connsiteY0" fmla="*/ 0 h 3832186"/>
              <a:gd name="connsiteX1" fmla="*/ 7106477 w 7116417"/>
              <a:gd name="connsiteY1" fmla="*/ 825599 h 3832186"/>
              <a:gd name="connsiteX2" fmla="*/ 7116417 w 7116417"/>
              <a:gd name="connsiteY2" fmla="*/ 3832186 h 3832186"/>
              <a:gd name="connsiteX3" fmla="*/ 0 w 7116417"/>
              <a:gd name="connsiteY3" fmla="*/ 3822247 h 3832186"/>
              <a:gd name="connsiteX4" fmla="*/ 1232452 w 7116417"/>
              <a:gd name="connsiteY4" fmla="*/ 0 h 3832186"/>
              <a:gd name="connsiteX0" fmla="*/ 1252565 w 7116417"/>
              <a:gd name="connsiteY0" fmla="*/ 0 h 4004368"/>
              <a:gd name="connsiteX1" fmla="*/ 7106477 w 7116417"/>
              <a:gd name="connsiteY1" fmla="*/ 997781 h 4004368"/>
              <a:gd name="connsiteX2" fmla="*/ 7116417 w 7116417"/>
              <a:gd name="connsiteY2" fmla="*/ 4004368 h 4004368"/>
              <a:gd name="connsiteX3" fmla="*/ 0 w 7116417"/>
              <a:gd name="connsiteY3" fmla="*/ 3994429 h 4004368"/>
              <a:gd name="connsiteX4" fmla="*/ 1252565 w 7116417"/>
              <a:gd name="connsiteY4" fmla="*/ 0 h 400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417" h="4004368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8A725B2-372C-4036-9EF8-53B10911FF2F}"/>
              </a:ext>
            </a:extLst>
          </p:cNvPr>
          <p:cNvSpPr/>
          <p:nvPr userDrawn="1"/>
        </p:nvSpPr>
        <p:spPr>
          <a:xfrm>
            <a:off x="0" y="0"/>
            <a:ext cx="12231756" cy="4379567"/>
          </a:xfrm>
          <a:custGeom>
            <a:avLst/>
            <a:gdLst>
              <a:gd name="connsiteX0" fmla="*/ 0 w 12192000"/>
              <a:gd name="connsiteY0" fmla="*/ 0 h 2351984"/>
              <a:gd name="connsiteX1" fmla="*/ 12192000 w 12192000"/>
              <a:gd name="connsiteY1" fmla="*/ 0 h 2351984"/>
              <a:gd name="connsiteX2" fmla="*/ 12192000 w 12192000"/>
              <a:gd name="connsiteY2" fmla="*/ 2351984 h 2351984"/>
              <a:gd name="connsiteX3" fmla="*/ 0 w 12192000"/>
              <a:gd name="connsiteY3" fmla="*/ 2351984 h 2351984"/>
              <a:gd name="connsiteX4" fmla="*/ 0 w 12192000"/>
              <a:gd name="connsiteY4" fmla="*/ 0 h 2351984"/>
              <a:gd name="connsiteX0" fmla="*/ 0 w 12192000"/>
              <a:gd name="connsiteY0" fmla="*/ 0 h 4379567"/>
              <a:gd name="connsiteX1" fmla="*/ 12192000 w 12192000"/>
              <a:gd name="connsiteY1" fmla="*/ 0 h 4379567"/>
              <a:gd name="connsiteX2" fmla="*/ 12182061 w 12192000"/>
              <a:gd name="connsiteY2" fmla="*/ 4379567 h 4379567"/>
              <a:gd name="connsiteX3" fmla="*/ 0 w 12192000"/>
              <a:gd name="connsiteY3" fmla="*/ 2351984 h 4379567"/>
              <a:gd name="connsiteX4" fmla="*/ 0 w 12192000"/>
              <a:gd name="connsiteY4" fmla="*/ 0 h 43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379567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98BDA2-491A-4B0F-89F7-024FEEA48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2" y="584040"/>
            <a:ext cx="3266906" cy="11278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320131-2411-4553-96FB-BEEB81D44D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First slide title – Open Sans Light 48px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ABA9F9-6555-4333-AA8F-239DE7CEBD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145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D26037-D680-499C-9B90-E90B9627236D}"/>
              </a:ext>
            </a:extLst>
          </p:cNvPr>
          <p:cNvSpPr/>
          <p:nvPr userDrawn="1"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451737B-ADD5-448A-8FB2-F88AAB9B9EDC}"/>
              </a:ext>
            </a:extLst>
          </p:cNvPr>
          <p:cNvSpPr/>
          <p:nvPr userDrawn="1"/>
        </p:nvSpPr>
        <p:spPr>
          <a:xfrm>
            <a:off x="0" y="0"/>
            <a:ext cx="7543800" cy="6858000"/>
          </a:xfrm>
          <a:custGeom>
            <a:avLst/>
            <a:gdLst>
              <a:gd name="connsiteX0" fmla="*/ 0 w 4641574"/>
              <a:gd name="connsiteY0" fmla="*/ 0 h 6858000"/>
              <a:gd name="connsiteX1" fmla="*/ 4641574 w 4641574"/>
              <a:gd name="connsiteY1" fmla="*/ 0 h 6858000"/>
              <a:gd name="connsiteX2" fmla="*/ 4641574 w 4641574"/>
              <a:gd name="connsiteY2" fmla="*/ 6858000 h 6858000"/>
              <a:gd name="connsiteX3" fmla="*/ 0 w 4641574"/>
              <a:gd name="connsiteY3" fmla="*/ 6858000 h 6858000"/>
              <a:gd name="connsiteX4" fmla="*/ 0 w 4641574"/>
              <a:gd name="connsiteY4" fmla="*/ 0 h 6858000"/>
              <a:gd name="connsiteX0" fmla="*/ 0 w 6798365"/>
              <a:gd name="connsiteY0" fmla="*/ 19878 h 6877878"/>
              <a:gd name="connsiteX1" fmla="*/ 6798365 w 6798365"/>
              <a:gd name="connsiteY1" fmla="*/ 0 h 6877878"/>
              <a:gd name="connsiteX2" fmla="*/ 4641574 w 6798365"/>
              <a:gd name="connsiteY2" fmla="*/ 6877878 h 6877878"/>
              <a:gd name="connsiteX3" fmla="*/ 0 w 6798365"/>
              <a:gd name="connsiteY3" fmla="*/ 6877878 h 6877878"/>
              <a:gd name="connsiteX4" fmla="*/ 0 w 6798365"/>
              <a:gd name="connsiteY4" fmla="*/ 19878 h 6877878"/>
              <a:gd name="connsiteX0" fmla="*/ 0 w 6788426"/>
              <a:gd name="connsiteY0" fmla="*/ 0 h 6858000"/>
              <a:gd name="connsiteX1" fmla="*/ 6788426 w 6788426"/>
              <a:gd name="connsiteY1" fmla="*/ 9939 h 6858000"/>
              <a:gd name="connsiteX2" fmla="*/ 4641574 w 6788426"/>
              <a:gd name="connsiteY2" fmla="*/ 6858000 h 6858000"/>
              <a:gd name="connsiteX3" fmla="*/ 0 w 6788426"/>
              <a:gd name="connsiteY3" fmla="*/ 6858000 h 6858000"/>
              <a:gd name="connsiteX4" fmla="*/ 0 w 6788426"/>
              <a:gd name="connsiteY4" fmla="*/ 0 h 6858000"/>
              <a:gd name="connsiteX0" fmla="*/ 0 w 6798365"/>
              <a:gd name="connsiteY0" fmla="*/ 9939 h 6867939"/>
              <a:gd name="connsiteX1" fmla="*/ 6798365 w 6798365"/>
              <a:gd name="connsiteY1" fmla="*/ 0 h 6867939"/>
              <a:gd name="connsiteX2" fmla="*/ 4641574 w 6798365"/>
              <a:gd name="connsiteY2" fmla="*/ 6867939 h 6867939"/>
              <a:gd name="connsiteX3" fmla="*/ 0 w 6798365"/>
              <a:gd name="connsiteY3" fmla="*/ 6867939 h 6867939"/>
              <a:gd name="connsiteX4" fmla="*/ 0 w 6798365"/>
              <a:gd name="connsiteY4" fmla="*/ 9939 h 6867939"/>
              <a:gd name="connsiteX0" fmla="*/ 0 w 6709959"/>
              <a:gd name="connsiteY0" fmla="*/ 0 h 6858000"/>
              <a:gd name="connsiteX1" fmla="*/ 6709959 w 6709959"/>
              <a:gd name="connsiteY1" fmla="*/ 0 h 6858000"/>
              <a:gd name="connsiteX2" fmla="*/ 4641574 w 6709959"/>
              <a:gd name="connsiteY2" fmla="*/ 6858000 h 6858000"/>
              <a:gd name="connsiteX3" fmla="*/ 0 w 6709959"/>
              <a:gd name="connsiteY3" fmla="*/ 6858000 h 6858000"/>
              <a:gd name="connsiteX4" fmla="*/ 0 w 670995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959" h="685800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3F1D2C-C049-4E99-9BDF-2106C09D8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2" y="6000581"/>
            <a:ext cx="2439849" cy="5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2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D26037-D680-499C-9B90-E90B9627236D}"/>
              </a:ext>
            </a:extLst>
          </p:cNvPr>
          <p:cNvSpPr/>
          <p:nvPr userDrawn="1"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D9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451737B-ADD5-448A-8FB2-F88AAB9B9EDC}"/>
              </a:ext>
            </a:extLst>
          </p:cNvPr>
          <p:cNvSpPr/>
          <p:nvPr userDrawn="1"/>
        </p:nvSpPr>
        <p:spPr>
          <a:xfrm>
            <a:off x="0" y="0"/>
            <a:ext cx="7543800" cy="6858000"/>
          </a:xfrm>
          <a:custGeom>
            <a:avLst/>
            <a:gdLst>
              <a:gd name="connsiteX0" fmla="*/ 0 w 4641574"/>
              <a:gd name="connsiteY0" fmla="*/ 0 h 6858000"/>
              <a:gd name="connsiteX1" fmla="*/ 4641574 w 4641574"/>
              <a:gd name="connsiteY1" fmla="*/ 0 h 6858000"/>
              <a:gd name="connsiteX2" fmla="*/ 4641574 w 4641574"/>
              <a:gd name="connsiteY2" fmla="*/ 6858000 h 6858000"/>
              <a:gd name="connsiteX3" fmla="*/ 0 w 4641574"/>
              <a:gd name="connsiteY3" fmla="*/ 6858000 h 6858000"/>
              <a:gd name="connsiteX4" fmla="*/ 0 w 4641574"/>
              <a:gd name="connsiteY4" fmla="*/ 0 h 6858000"/>
              <a:gd name="connsiteX0" fmla="*/ 0 w 6798365"/>
              <a:gd name="connsiteY0" fmla="*/ 19878 h 6877878"/>
              <a:gd name="connsiteX1" fmla="*/ 6798365 w 6798365"/>
              <a:gd name="connsiteY1" fmla="*/ 0 h 6877878"/>
              <a:gd name="connsiteX2" fmla="*/ 4641574 w 6798365"/>
              <a:gd name="connsiteY2" fmla="*/ 6877878 h 6877878"/>
              <a:gd name="connsiteX3" fmla="*/ 0 w 6798365"/>
              <a:gd name="connsiteY3" fmla="*/ 6877878 h 6877878"/>
              <a:gd name="connsiteX4" fmla="*/ 0 w 6798365"/>
              <a:gd name="connsiteY4" fmla="*/ 19878 h 6877878"/>
              <a:gd name="connsiteX0" fmla="*/ 0 w 6788426"/>
              <a:gd name="connsiteY0" fmla="*/ 0 h 6858000"/>
              <a:gd name="connsiteX1" fmla="*/ 6788426 w 6788426"/>
              <a:gd name="connsiteY1" fmla="*/ 9939 h 6858000"/>
              <a:gd name="connsiteX2" fmla="*/ 4641574 w 6788426"/>
              <a:gd name="connsiteY2" fmla="*/ 6858000 h 6858000"/>
              <a:gd name="connsiteX3" fmla="*/ 0 w 6788426"/>
              <a:gd name="connsiteY3" fmla="*/ 6858000 h 6858000"/>
              <a:gd name="connsiteX4" fmla="*/ 0 w 6788426"/>
              <a:gd name="connsiteY4" fmla="*/ 0 h 6858000"/>
              <a:gd name="connsiteX0" fmla="*/ 0 w 6798365"/>
              <a:gd name="connsiteY0" fmla="*/ 9939 h 6867939"/>
              <a:gd name="connsiteX1" fmla="*/ 6798365 w 6798365"/>
              <a:gd name="connsiteY1" fmla="*/ 0 h 6867939"/>
              <a:gd name="connsiteX2" fmla="*/ 4641574 w 6798365"/>
              <a:gd name="connsiteY2" fmla="*/ 6867939 h 6867939"/>
              <a:gd name="connsiteX3" fmla="*/ 0 w 6798365"/>
              <a:gd name="connsiteY3" fmla="*/ 6867939 h 6867939"/>
              <a:gd name="connsiteX4" fmla="*/ 0 w 6798365"/>
              <a:gd name="connsiteY4" fmla="*/ 9939 h 6867939"/>
              <a:gd name="connsiteX0" fmla="*/ 0 w 6709959"/>
              <a:gd name="connsiteY0" fmla="*/ 0 h 6858000"/>
              <a:gd name="connsiteX1" fmla="*/ 6709959 w 6709959"/>
              <a:gd name="connsiteY1" fmla="*/ 0 h 6858000"/>
              <a:gd name="connsiteX2" fmla="*/ 4641574 w 6709959"/>
              <a:gd name="connsiteY2" fmla="*/ 6858000 h 6858000"/>
              <a:gd name="connsiteX3" fmla="*/ 0 w 6709959"/>
              <a:gd name="connsiteY3" fmla="*/ 6858000 h 6858000"/>
              <a:gd name="connsiteX4" fmla="*/ 0 w 670995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959" h="685800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8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5839C-B89A-4F7B-8536-D12E7A9E04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31" y="6043798"/>
            <a:ext cx="2477322" cy="5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E8B1F-9328-4A4D-9429-A4C09878A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5200" dirty="0"/>
              <a:t>Training Methods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F511E0F-D9C7-4DAD-902D-F37DC1CCE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</p:spPr>
        <p:txBody>
          <a:bodyPr/>
          <a:lstStyle/>
          <a:p>
            <a:r>
              <a:rPr lang="nb-NO" sz="3200" dirty="0"/>
              <a:t>Ricarda Braukmann (DANS)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5B19AA-C218-4123-B139-FC7703C51201}"/>
              </a:ext>
            </a:extLst>
          </p:cNvPr>
          <p:cNvSpPr txBox="1">
            <a:spLocks/>
          </p:cNvSpPr>
          <p:nvPr/>
        </p:nvSpPr>
        <p:spPr>
          <a:xfrm>
            <a:off x="577359" y="3526489"/>
            <a:ext cx="4562200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1F999B-1B36-4F77-AAE3-4BC896DA9375}"/>
              </a:ext>
            </a:extLst>
          </p:cNvPr>
          <p:cNvSpPr txBox="1">
            <a:spLocks/>
          </p:cNvSpPr>
          <p:nvPr/>
        </p:nvSpPr>
        <p:spPr>
          <a:xfrm>
            <a:off x="6579566" y="3515978"/>
            <a:ext cx="4562200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RDM Expert Tour Guide: </a:t>
            </a:r>
          </a:p>
          <a:p>
            <a:r>
              <a:rPr lang="en-US" dirty="0"/>
              <a:t>Train the Trainers</a:t>
            </a:r>
          </a:p>
          <a:p>
            <a:r>
              <a:rPr lang="en-US" dirty="0"/>
              <a:t>12-13 April 2018, Ljubljana</a:t>
            </a:r>
          </a:p>
          <a:p>
            <a:endParaRPr lang="en-US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EC40B25-2CD2-4207-8849-2D487205AEA4}"/>
              </a:ext>
            </a:extLst>
          </p:cNvPr>
          <p:cNvSpPr txBox="1">
            <a:spLocks/>
          </p:cNvSpPr>
          <p:nvPr/>
        </p:nvSpPr>
        <p:spPr>
          <a:xfrm>
            <a:off x="577359" y="1903817"/>
            <a:ext cx="3894888" cy="1350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78F7D-3602-2947-9811-19AB2CCB6F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5" y="4499923"/>
            <a:ext cx="2154865" cy="2154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33D2DF-E56B-D34C-8B66-8875CA49E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10" y="5160194"/>
            <a:ext cx="2187588" cy="834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2266C0-2A3A-8C4C-A386-F232670485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19" y="3972457"/>
            <a:ext cx="2032728" cy="2032728"/>
          </a:xfrm>
          <a:prstGeom prst="rect">
            <a:avLst/>
          </a:prstGeom>
        </p:spPr>
      </p:pic>
      <p:pic>
        <p:nvPicPr>
          <p:cNvPr id="1028" name="Picture 4" descr="Gunn Inger Lyse Samdal's picture">
            <a:extLst>
              <a:ext uri="{FF2B5EF4-FFF2-40B4-BE49-F238E27FC236}">
                <a16:creationId xmlns:a16="http://schemas.microsoft.com/office/drawing/2014/main" id="{FE5B68F6-8BF2-5440-85EC-3D49CA31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47" y="4268821"/>
            <a:ext cx="1152000" cy="144000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B494D6-E7EA-D940-AA71-5069265DC08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5" y="4268821"/>
            <a:ext cx="1040151" cy="1440000"/>
          </a:xfrm>
          <a:prstGeom prst="rect">
            <a:avLst/>
          </a:prstGeom>
        </p:spPr>
      </p:pic>
      <p:sp>
        <p:nvSpPr>
          <p:cNvPr id="19" name="Text Box 12">
            <a:extLst>
              <a:ext uri="{FF2B5EF4-FFF2-40B4-BE49-F238E27FC236}">
                <a16:creationId xmlns:a16="http://schemas.microsoft.com/office/drawing/2014/main" id="{1A1E7519-9DEC-F843-A02F-8569C83406E5}"/>
              </a:ext>
            </a:extLst>
          </p:cNvPr>
          <p:cNvSpPr txBox="1"/>
          <p:nvPr/>
        </p:nvSpPr>
        <p:spPr>
          <a:xfrm>
            <a:off x="2166698" y="6452372"/>
            <a:ext cx="10311707" cy="32710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500" i="1" dirty="0" err="1">
                <a:solidFill>
                  <a:schemeClr val="bg1"/>
                </a:solidFill>
                <a:latin typeface="Open Sans Light" panose="020B0306030504020204" pitchFamily="34" charset="0"/>
              </a:rPr>
              <a:t>Cite</a:t>
            </a:r>
            <a:r>
              <a:rPr lang="nl-NL" sz="1500" i="1" dirty="0">
                <a:solidFill>
                  <a:schemeClr val="bg1"/>
                </a:solidFill>
                <a:latin typeface="Open Sans Light" panose="020B0306030504020204" pitchFamily="34" charset="0"/>
              </a:rPr>
              <a:t> as: Braukmann (2018). </a:t>
            </a:r>
            <a:r>
              <a:rPr lang="en-US" sz="1500" i="1" dirty="0">
                <a:solidFill>
                  <a:schemeClr val="bg1"/>
                </a:solidFill>
                <a:latin typeface="Open Sans Light" panose="020B0306030504020204" pitchFamily="34" charset="0"/>
              </a:rPr>
              <a:t>The CESSDA Expert Tour Guide –Training Methods [presentation]. Bergen: CESSDA ERIC.</a:t>
            </a:r>
          </a:p>
        </p:txBody>
      </p:sp>
    </p:spTree>
    <p:extLst>
      <p:ext uri="{BB962C8B-B14F-4D97-AF65-F5344CB8AC3E}">
        <p14:creationId xmlns:p14="http://schemas.microsoft.com/office/powerpoint/2010/main" val="24815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Starter </a:t>
            </a:r>
            <a:r>
              <a:rPr lang="nb-NO" dirty="0" err="1"/>
              <a:t>Package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sz="4800" dirty="0" err="1"/>
              <a:t>Other</a:t>
            </a:r>
            <a:r>
              <a:rPr lang="nl-NL" sz="4800" dirty="0"/>
              <a:t> topics </a:t>
            </a:r>
            <a:r>
              <a:rPr lang="nl-NL" sz="4800" dirty="0" err="1"/>
              <a:t>for</a:t>
            </a:r>
            <a:r>
              <a:rPr lang="nl-NL" sz="4800" dirty="0"/>
              <a:t> workshops?</a:t>
            </a:r>
            <a:endParaRPr lang="en-US" sz="4800" dirty="0"/>
          </a:p>
          <a:p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endParaRPr lang="nb-NO" sz="1800" dirty="0"/>
          </a:p>
        </p:txBody>
      </p:sp>
      <p:pic>
        <p:nvPicPr>
          <p:cNvPr id="9" name="Picture 2" descr="Afbeeldingsresultaat voor work in progress">
            <a:extLst>
              <a:ext uri="{FF2B5EF4-FFF2-40B4-BE49-F238E27FC236}">
                <a16:creationId xmlns:a16="http://schemas.microsoft.com/office/drawing/2014/main" id="{A2684030-3242-504F-8A7F-7B6E7E2B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439">
            <a:off x="9853298" y="368831"/>
            <a:ext cx="2209171" cy="9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7917D4-646B-D947-A007-B080EB3345D4}"/>
              </a:ext>
            </a:extLst>
          </p:cNvPr>
          <p:cNvSpPr/>
          <p:nvPr/>
        </p:nvSpPr>
        <p:spPr>
          <a:xfrm>
            <a:off x="583756" y="37987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sensitive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4094D-6A9F-564F-9F78-205C99FE09E8}"/>
              </a:ext>
            </a:extLst>
          </p:cNvPr>
          <p:cNvSpPr/>
          <p:nvPr/>
        </p:nvSpPr>
        <p:spPr>
          <a:xfrm>
            <a:off x="2743245" y="455679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data curation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3F55F2-E01C-0148-A8C8-876418A44150}"/>
              </a:ext>
            </a:extLst>
          </p:cNvPr>
          <p:cNvSpPr/>
          <p:nvPr/>
        </p:nvSpPr>
        <p:spPr>
          <a:xfrm>
            <a:off x="2313489" y="30691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documentation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D9BB6-4246-0C49-A407-45898DA75947}"/>
              </a:ext>
            </a:extLst>
          </p:cNvPr>
          <p:cNvSpPr/>
          <p:nvPr/>
        </p:nvSpPr>
        <p:spPr>
          <a:xfrm>
            <a:off x="2606201" y="61024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social media data 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EEF53F-D16F-C441-9E79-F21D018DD4CF}"/>
              </a:ext>
            </a:extLst>
          </p:cNvPr>
          <p:cNvSpPr/>
          <p:nvPr/>
        </p:nvSpPr>
        <p:spPr>
          <a:xfrm>
            <a:off x="5361489" y="323106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data management planning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75AEB9-B854-C747-9D5C-A0C61DE17F96}"/>
              </a:ext>
            </a:extLst>
          </p:cNvPr>
          <p:cNvSpPr/>
          <p:nvPr/>
        </p:nvSpPr>
        <p:spPr>
          <a:xfrm>
            <a:off x="4717819" y="413563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storing </a:t>
            </a:r>
            <a:endParaRPr lang="en-US" sz="2400" i="1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3D929-162F-C74D-B2A9-4418B392C223}"/>
              </a:ext>
            </a:extLst>
          </p:cNvPr>
          <p:cNvSpPr/>
          <p:nvPr/>
        </p:nvSpPr>
        <p:spPr>
          <a:xfrm>
            <a:off x="6791164" y="4571328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sharing</a:t>
            </a:r>
            <a:endParaRPr lang="en-US" sz="2400" i="1" dirty="0">
              <a:solidFill>
                <a:schemeClr val="bg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250E6F-C7FF-4845-8BF0-C4222A8CC039}"/>
              </a:ext>
            </a:extLst>
          </p:cNvPr>
          <p:cNvSpPr/>
          <p:nvPr/>
        </p:nvSpPr>
        <p:spPr>
          <a:xfrm>
            <a:off x="6362652" y="5600698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E7E6E6"/>
                </a:solidFill>
                <a:latin typeface="Arial" panose="020B0604020202020204" pitchFamily="34" charset="0"/>
              </a:rPr>
              <a:t>archiving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7D072-82F7-A646-95CB-8AA5BA149FA7}"/>
              </a:ext>
            </a:extLst>
          </p:cNvPr>
          <p:cNvSpPr/>
          <p:nvPr/>
        </p:nvSpPr>
        <p:spPr>
          <a:xfrm>
            <a:off x="871593" y="4227041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GDPR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C13621-7EC1-194F-812A-080B5427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13" y="2773017"/>
            <a:ext cx="3335930" cy="34333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CDEC0D-B8D4-7F4B-8E9E-30496D122699}"/>
              </a:ext>
            </a:extLst>
          </p:cNvPr>
          <p:cNvSpPr/>
          <p:nvPr/>
        </p:nvSpPr>
        <p:spPr>
          <a:xfrm>
            <a:off x="266652" y="53671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</a:rPr>
              <a:t>Focus on specific (data) problems</a:t>
            </a:r>
          </a:p>
        </p:txBody>
      </p:sp>
    </p:spTree>
    <p:extLst>
      <p:ext uri="{BB962C8B-B14F-4D97-AF65-F5344CB8AC3E}">
        <p14:creationId xmlns:p14="http://schemas.microsoft.com/office/powerpoint/2010/main" val="425548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Tips for </a:t>
            </a:r>
            <a:r>
              <a:rPr lang="nb-NO" dirty="0" err="1"/>
              <a:t>Trainers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89140-E276-6E43-BB78-5FFA2523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07" y="2974966"/>
            <a:ext cx="2032728" cy="2032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4D51E-7D05-D147-BF18-A35F55CE85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96" y="846413"/>
            <a:ext cx="1040151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949E44-9FC5-F449-9C42-ED6F848F6F46}"/>
              </a:ext>
            </a:extLst>
          </p:cNvPr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err="1">
                <a:solidFill>
                  <a:schemeClr val="bg1"/>
                </a:solidFill>
              </a:rPr>
              <a:t>Veerle</a:t>
            </a:r>
            <a:r>
              <a:rPr lang="en-US" sz="1200" i="1" dirty="0">
                <a:solidFill>
                  <a:schemeClr val="bg1"/>
                </a:solidFill>
              </a:rPr>
              <a:t> Van den </a:t>
            </a:r>
            <a:r>
              <a:rPr lang="en-US" sz="1200" i="1" dirty="0" err="1">
                <a:solidFill>
                  <a:schemeClr val="bg1"/>
                </a:solidFill>
              </a:rPr>
              <a:t>Eynden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(UKDS)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F884B-F00C-0848-8288-B8FE8CFF0D06}"/>
              </a:ext>
            </a:extLst>
          </p:cNvPr>
          <p:cNvSpPr/>
          <p:nvPr/>
        </p:nvSpPr>
        <p:spPr>
          <a:xfrm>
            <a:off x="10494794" y="4861088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Ellen </a:t>
            </a:r>
            <a:r>
              <a:rPr lang="en-US" sz="1200" i="1" dirty="0" err="1">
                <a:solidFill>
                  <a:schemeClr val="bg1"/>
                </a:solidFill>
              </a:rPr>
              <a:t>Leenarts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(DANS)</a:t>
            </a:r>
          </a:p>
        </p:txBody>
      </p:sp>
    </p:spTree>
    <p:extLst>
      <p:ext uri="{BB962C8B-B14F-4D97-AF65-F5344CB8AC3E}">
        <p14:creationId xmlns:p14="http://schemas.microsoft.com/office/powerpoint/2010/main" val="313615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Tips for </a:t>
            </a:r>
            <a:r>
              <a:rPr lang="nb-NO" dirty="0" err="1"/>
              <a:t>Trainers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r>
              <a:rPr lang="en-US" dirty="0"/>
              <a:t>What works well in a one-day RDM workshop for researchers?</a:t>
            </a:r>
          </a:p>
          <a:p>
            <a:endParaRPr lang="nl-NL" dirty="0"/>
          </a:p>
          <a:p>
            <a:r>
              <a:rPr lang="nl-NL" dirty="0"/>
              <a:t>Active </a:t>
            </a:r>
            <a:r>
              <a:rPr lang="nl-NL" dirty="0" err="1"/>
              <a:t>learning</a:t>
            </a:r>
            <a:r>
              <a:rPr lang="nl-NL" dirty="0"/>
              <a:t> is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making processes visible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directly experiencing methods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critical reflection on practice</a:t>
            </a:r>
          </a:p>
          <a:p>
            <a:endParaRPr lang="en-US" sz="1800" dirty="0">
              <a:solidFill>
                <a:prstClr val="white"/>
              </a:solidFill>
            </a:endParaRPr>
          </a:p>
          <a:p>
            <a:r>
              <a:rPr lang="en-US" dirty="0"/>
              <a:t>This can be done through</a:t>
            </a:r>
          </a:p>
          <a:p>
            <a:pPr marL="285750" indent="-285750" fontAlgn="base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practical tasks and exercises</a:t>
            </a:r>
          </a:p>
          <a:p>
            <a:pPr marL="285750" indent="-285750" fontAlgn="base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developing an own DMP, consent form, etc.</a:t>
            </a:r>
          </a:p>
          <a:p>
            <a:pPr marL="285750" indent="-285750" fontAlgn="base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group discussions of real-case data challenges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89140-E276-6E43-BB78-5FFA2523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07" y="2974966"/>
            <a:ext cx="2032728" cy="2032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4D51E-7D05-D147-BF18-A35F55CE85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96" y="846413"/>
            <a:ext cx="1040151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949E44-9FC5-F449-9C42-ED6F848F6F46}"/>
              </a:ext>
            </a:extLst>
          </p:cNvPr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err="1">
                <a:solidFill>
                  <a:schemeClr val="bg1"/>
                </a:solidFill>
              </a:rPr>
              <a:t>Veerle</a:t>
            </a:r>
            <a:r>
              <a:rPr lang="en-US" sz="1200" i="1" dirty="0">
                <a:solidFill>
                  <a:schemeClr val="bg1"/>
                </a:solidFill>
              </a:rPr>
              <a:t> Van den </a:t>
            </a:r>
            <a:r>
              <a:rPr lang="en-US" sz="1200" i="1" dirty="0" err="1">
                <a:solidFill>
                  <a:schemeClr val="bg1"/>
                </a:solidFill>
              </a:rPr>
              <a:t>Eynden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(UKDS)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F884B-F00C-0848-8288-B8FE8CFF0D06}"/>
              </a:ext>
            </a:extLst>
          </p:cNvPr>
          <p:cNvSpPr/>
          <p:nvPr/>
        </p:nvSpPr>
        <p:spPr>
          <a:xfrm>
            <a:off x="10494794" y="4861088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Ellen </a:t>
            </a:r>
            <a:r>
              <a:rPr lang="en-US" sz="1200" i="1" dirty="0" err="1">
                <a:solidFill>
                  <a:schemeClr val="bg1"/>
                </a:solidFill>
              </a:rPr>
              <a:t>Leenarts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(DANS)</a:t>
            </a:r>
          </a:p>
        </p:txBody>
      </p:sp>
    </p:spTree>
    <p:extLst>
      <p:ext uri="{BB962C8B-B14F-4D97-AF65-F5344CB8AC3E}">
        <p14:creationId xmlns:p14="http://schemas.microsoft.com/office/powerpoint/2010/main" val="24451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Tips for </a:t>
            </a:r>
            <a:r>
              <a:rPr lang="nb-NO" dirty="0" err="1"/>
              <a:t>Trainers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r>
              <a:rPr lang="nl-NL" dirty="0"/>
              <a:t>Target </a:t>
            </a:r>
            <a:r>
              <a:rPr lang="nl-NL" dirty="0" err="1"/>
              <a:t>audience</a:t>
            </a:r>
            <a:endParaRPr lang="nl-NL" dirty="0"/>
          </a:p>
          <a:p>
            <a:endParaRPr lang="nl-NL" dirty="0"/>
          </a:p>
          <a:p>
            <a:r>
              <a:rPr lang="nl-NL" dirty="0"/>
              <a:t>Workshop set-up</a:t>
            </a:r>
          </a:p>
          <a:p>
            <a:endParaRPr lang="nl-NL" dirty="0"/>
          </a:p>
          <a:p>
            <a:r>
              <a:rPr lang="nl-NL" dirty="0" err="1"/>
              <a:t>Engaging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participants</a:t>
            </a:r>
            <a:endParaRPr lang="nl-NL" dirty="0"/>
          </a:p>
          <a:p>
            <a:endParaRPr lang="nl-NL" dirty="0"/>
          </a:p>
          <a:p>
            <a:r>
              <a:rPr lang="nl-NL" dirty="0"/>
              <a:t>Practical </a:t>
            </a:r>
            <a:r>
              <a:rPr lang="nl-NL" dirty="0" err="1"/>
              <a:t>matters</a:t>
            </a:r>
            <a:r>
              <a:rPr lang="nl-NL" dirty="0"/>
              <a:t> </a:t>
            </a:r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89140-E276-6E43-BB78-5FFA2523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07" y="2974966"/>
            <a:ext cx="2032728" cy="2032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4D51E-7D05-D147-BF18-A35F55CE85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96" y="846413"/>
            <a:ext cx="1040151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949E44-9FC5-F449-9C42-ED6F848F6F46}"/>
              </a:ext>
            </a:extLst>
          </p:cNvPr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err="1">
                <a:solidFill>
                  <a:schemeClr val="bg1"/>
                </a:solidFill>
              </a:rPr>
              <a:t>Veerle</a:t>
            </a:r>
            <a:r>
              <a:rPr lang="en-US" sz="1200" i="1" dirty="0">
                <a:solidFill>
                  <a:schemeClr val="bg1"/>
                </a:solidFill>
              </a:rPr>
              <a:t> Van den </a:t>
            </a:r>
            <a:r>
              <a:rPr lang="en-US" sz="1200" i="1" dirty="0" err="1">
                <a:solidFill>
                  <a:schemeClr val="bg1"/>
                </a:solidFill>
              </a:rPr>
              <a:t>Eynden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(UKDS)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F884B-F00C-0848-8288-B8FE8CFF0D06}"/>
              </a:ext>
            </a:extLst>
          </p:cNvPr>
          <p:cNvSpPr/>
          <p:nvPr/>
        </p:nvSpPr>
        <p:spPr>
          <a:xfrm>
            <a:off x="10494794" y="4861088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Ellen </a:t>
            </a:r>
            <a:r>
              <a:rPr lang="en-US" sz="1200" i="1" dirty="0" err="1">
                <a:solidFill>
                  <a:schemeClr val="bg1"/>
                </a:solidFill>
              </a:rPr>
              <a:t>Leenarts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(DANS)</a:t>
            </a:r>
          </a:p>
        </p:txBody>
      </p:sp>
    </p:spTree>
    <p:extLst>
      <p:ext uri="{BB962C8B-B14F-4D97-AF65-F5344CB8AC3E}">
        <p14:creationId xmlns:p14="http://schemas.microsoft.com/office/powerpoint/2010/main" val="365674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Think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best workshop ever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r>
              <a:rPr lang="nl-NL" b="1" dirty="0"/>
              <a:t>Target </a:t>
            </a:r>
            <a:r>
              <a:rPr lang="nl-NL" b="1" dirty="0" err="1"/>
              <a:t>audience</a:t>
            </a:r>
            <a:endParaRPr lang="nl-NL" b="1" dirty="0"/>
          </a:p>
          <a:p>
            <a:endParaRPr lang="nl-NL" dirty="0"/>
          </a:p>
          <a:p>
            <a:r>
              <a:rPr lang="nl-NL" dirty="0"/>
              <a:t>Workshop set-up</a:t>
            </a:r>
          </a:p>
          <a:p>
            <a:endParaRPr lang="nl-NL" dirty="0"/>
          </a:p>
          <a:p>
            <a:r>
              <a:rPr lang="nl-NL" dirty="0" err="1"/>
              <a:t>Engaging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audience</a:t>
            </a:r>
            <a:endParaRPr lang="nl-NL" dirty="0"/>
          </a:p>
          <a:p>
            <a:endParaRPr lang="nl-NL" dirty="0"/>
          </a:p>
          <a:p>
            <a:r>
              <a:rPr lang="nl-NL" dirty="0"/>
              <a:t>Practical issues </a:t>
            </a:r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103108-0412-A944-A757-EDD0FC24513D}"/>
              </a:ext>
            </a:extLst>
          </p:cNvPr>
          <p:cNvSpPr/>
          <p:nvPr/>
        </p:nvSpPr>
        <p:spPr>
          <a:xfrm>
            <a:off x="440724" y="2839618"/>
            <a:ext cx="3876633" cy="2762529"/>
          </a:xfrm>
          <a:prstGeom prst="rect">
            <a:avLst/>
          </a:prstGeom>
          <a:solidFill>
            <a:srgbClr val="0083CA"/>
          </a:solidFill>
          <a:ln>
            <a:solidFill>
              <a:srgbClr val="0083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0E8F38-D6D6-EE46-9614-16045670EC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13" y="2773017"/>
            <a:ext cx="3335930" cy="34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Our </a:t>
            </a:r>
            <a:r>
              <a:rPr lang="nb-NO" dirty="0" err="1"/>
              <a:t>experience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r>
              <a:rPr lang="nl-NL" b="1" dirty="0"/>
              <a:t>Target </a:t>
            </a:r>
            <a:r>
              <a:rPr lang="nl-NL" b="1" dirty="0" err="1"/>
              <a:t>audience</a:t>
            </a:r>
            <a:endParaRPr lang="nl-NL" b="1" dirty="0"/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Groups of 20 - 30 researchers max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Sometimes specifically for junior researchers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But: Mixed audience can help discussion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For researchers who do research with people (social sciences +) </a:t>
            </a:r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89140-E276-6E43-BB78-5FFA2523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07" y="2974966"/>
            <a:ext cx="2032728" cy="2032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4D51E-7D05-D147-BF18-A35F55CE85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96" y="846413"/>
            <a:ext cx="1040151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949E44-9FC5-F449-9C42-ED6F848F6F46}"/>
              </a:ext>
            </a:extLst>
          </p:cNvPr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err="1">
                <a:solidFill>
                  <a:schemeClr val="bg1"/>
                </a:solidFill>
              </a:rPr>
              <a:t>Veerle</a:t>
            </a:r>
            <a:r>
              <a:rPr lang="en-US" sz="1200" i="1" dirty="0">
                <a:solidFill>
                  <a:schemeClr val="bg1"/>
                </a:solidFill>
              </a:rPr>
              <a:t> Van den </a:t>
            </a:r>
            <a:r>
              <a:rPr lang="en-US" sz="1200" i="1" dirty="0" err="1">
                <a:solidFill>
                  <a:schemeClr val="bg1"/>
                </a:solidFill>
              </a:rPr>
              <a:t>Eynden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(UKDS)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F884B-F00C-0848-8288-B8FE8CFF0D06}"/>
              </a:ext>
            </a:extLst>
          </p:cNvPr>
          <p:cNvSpPr/>
          <p:nvPr/>
        </p:nvSpPr>
        <p:spPr>
          <a:xfrm>
            <a:off x="10494794" y="4861088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Ellen </a:t>
            </a:r>
            <a:r>
              <a:rPr lang="en-US" sz="1200" i="1" dirty="0" err="1">
                <a:solidFill>
                  <a:schemeClr val="bg1"/>
                </a:solidFill>
              </a:rPr>
              <a:t>Leenarts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(DANS)</a:t>
            </a:r>
          </a:p>
        </p:txBody>
      </p:sp>
    </p:spTree>
    <p:extLst>
      <p:ext uri="{BB962C8B-B14F-4D97-AF65-F5344CB8AC3E}">
        <p14:creationId xmlns:p14="http://schemas.microsoft.com/office/powerpoint/2010/main" val="3458283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Think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best workshop ever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r>
              <a:rPr lang="nl-NL" b="1" dirty="0"/>
              <a:t>Workshop set-up</a:t>
            </a:r>
          </a:p>
          <a:p>
            <a:endParaRPr lang="nl-NL" dirty="0"/>
          </a:p>
          <a:p>
            <a:r>
              <a:rPr lang="nl-NL" dirty="0" err="1"/>
              <a:t>Engaging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audience</a:t>
            </a:r>
            <a:endParaRPr lang="nl-NL" dirty="0"/>
          </a:p>
          <a:p>
            <a:endParaRPr lang="nl-NL" dirty="0"/>
          </a:p>
          <a:p>
            <a:r>
              <a:rPr lang="nl-NL" dirty="0"/>
              <a:t>Practical issues </a:t>
            </a:r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AEA8D-1A7B-214B-A12E-C0A6D2A31CF3}"/>
              </a:ext>
            </a:extLst>
          </p:cNvPr>
          <p:cNvSpPr/>
          <p:nvPr/>
        </p:nvSpPr>
        <p:spPr>
          <a:xfrm>
            <a:off x="546826" y="2773017"/>
            <a:ext cx="3876633" cy="2549735"/>
          </a:xfrm>
          <a:prstGeom prst="rect">
            <a:avLst/>
          </a:prstGeom>
          <a:solidFill>
            <a:srgbClr val="0083CA"/>
          </a:solidFill>
          <a:ln>
            <a:solidFill>
              <a:srgbClr val="0083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556157-FD59-1A40-9652-C6F11CF1F8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13" y="2773017"/>
            <a:ext cx="3335930" cy="34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8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Our </a:t>
            </a:r>
            <a:r>
              <a:rPr lang="nb-NO" dirty="0" err="1"/>
              <a:t>experience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89140-E276-6E43-BB78-5FFA2523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07" y="2974966"/>
            <a:ext cx="2032728" cy="2032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4D51E-7D05-D147-BF18-A35F55CE85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96" y="846413"/>
            <a:ext cx="1040151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949E44-9FC5-F449-9C42-ED6F848F6F46}"/>
              </a:ext>
            </a:extLst>
          </p:cNvPr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err="1">
                <a:solidFill>
                  <a:schemeClr val="bg1"/>
                </a:solidFill>
              </a:rPr>
              <a:t>Veerle</a:t>
            </a:r>
            <a:r>
              <a:rPr lang="en-US" sz="1200" i="1" dirty="0">
                <a:solidFill>
                  <a:schemeClr val="bg1"/>
                </a:solidFill>
              </a:rPr>
              <a:t> Van den </a:t>
            </a:r>
            <a:r>
              <a:rPr lang="en-US" sz="1200" i="1" dirty="0" err="1">
                <a:solidFill>
                  <a:schemeClr val="bg1"/>
                </a:solidFill>
              </a:rPr>
              <a:t>Eynden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(UKDS)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F884B-F00C-0848-8288-B8FE8CFF0D06}"/>
              </a:ext>
            </a:extLst>
          </p:cNvPr>
          <p:cNvSpPr/>
          <p:nvPr/>
        </p:nvSpPr>
        <p:spPr>
          <a:xfrm>
            <a:off x="10494794" y="4861088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Ellen </a:t>
            </a:r>
            <a:r>
              <a:rPr lang="en-US" sz="1200" i="1" dirty="0" err="1">
                <a:solidFill>
                  <a:schemeClr val="bg1"/>
                </a:solidFill>
              </a:rPr>
              <a:t>Leenarts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(DANS)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BF06E1-2B79-0D48-B4A3-922148E95910}"/>
              </a:ext>
            </a:extLst>
          </p:cNvPr>
          <p:cNvSpPr/>
          <p:nvPr/>
        </p:nvSpPr>
        <p:spPr>
          <a:xfrm>
            <a:off x="336552" y="2015241"/>
            <a:ext cx="3876633" cy="846282"/>
          </a:xfrm>
          <a:prstGeom prst="rect">
            <a:avLst/>
          </a:prstGeom>
          <a:solidFill>
            <a:srgbClr val="0083CA"/>
          </a:solidFill>
          <a:ln>
            <a:solidFill>
              <a:srgbClr val="0083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AEA8D-1A7B-214B-A12E-C0A6D2A31CF3}"/>
              </a:ext>
            </a:extLst>
          </p:cNvPr>
          <p:cNvSpPr/>
          <p:nvPr/>
        </p:nvSpPr>
        <p:spPr>
          <a:xfrm>
            <a:off x="546826" y="3836963"/>
            <a:ext cx="3876633" cy="1485789"/>
          </a:xfrm>
          <a:prstGeom prst="rect">
            <a:avLst/>
          </a:prstGeom>
          <a:solidFill>
            <a:srgbClr val="0083CA"/>
          </a:solidFill>
          <a:ln>
            <a:solidFill>
              <a:srgbClr val="0083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99B01623-E864-D44A-9B1D-F940BBC3F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1992090"/>
            <a:ext cx="10701040" cy="4489731"/>
          </a:xfrm>
        </p:spPr>
        <p:txBody>
          <a:bodyPr/>
          <a:lstStyle/>
          <a:p>
            <a:r>
              <a:rPr lang="nl-NL" b="1" dirty="0"/>
              <a:t>Workshop set-up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Introduction: Get to know each other! 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Presentations: Short and interactive</a:t>
            </a:r>
          </a:p>
          <a:p>
            <a:pPr marL="742950" lvl="1" indent="-285750" algn="l">
              <a:buFont typeface="Open Sans Light" panose="020B0306030504020204" pitchFamily="34" charset="0"/>
              <a:buChar char="»"/>
            </a:pPr>
            <a:r>
              <a:rPr lang="en-US" sz="2400" dirty="0">
                <a:solidFill>
                  <a:prstClr val="white"/>
                </a:solidFill>
                <a:latin typeface="Open Sans Light" panose="020B0306030504020204" pitchFamily="34" charset="0"/>
              </a:rPr>
              <a:t>Experts, case studies, personal experiences, tool demonstrations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Exercises: Pick concise tasks and plan enough time</a:t>
            </a:r>
          </a:p>
          <a:p>
            <a:pPr marL="742950" lvl="1" indent="-285750" algn="l">
              <a:buFont typeface="Open Sans Light" panose="020B0306030504020204" pitchFamily="34" charset="0"/>
              <a:buChar char="»"/>
            </a:pPr>
            <a:r>
              <a:rPr lang="en-US" sz="2400" dirty="0">
                <a:solidFill>
                  <a:prstClr val="white"/>
                </a:solidFill>
                <a:latin typeface="Open Sans Light" panose="020B0306030504020204" pitchFamily="34" charset="0"/>
              </a:rPr>
              <a:t>Break out groups &amp; panel discussion of key findings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Closing: Include a round-up session</a:t>
            </a:r>
            <a:endParaRPr lang="en-US" sz="2400" dirty="0">
              <a:solidFill>
                <a:prstClr val="white"/>
              </a:solidFill>
              <a:latin typeface="Open Sans Light" panose="020B0306030504020204" pitchFamily="34" charset="0"/>
            </a:endParaRP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  <a:sym typeface="Wingdings" pitchFamily="2" charset="2"/>
              </a:rPr>
              <a:t>Preparation: Have participants</a:t>
            </a:r>
            <a:r>
              <a:rPr lang="en-US" dirty="0">
                <a:solidFill>
                  <a:prstClr val="white"/>
                </a:solidFill>
              </a:rPr>
              <a:t> read up, prepare exercises, or send materials</a:t>
            </a:r>
          </a:p>
          <a:p>
            <a:r>
              <a:rPr lang="en-US" dirty="0">
                <a:solidFill>
                  <a:prstClr val="white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prstClr val="white"/>
                </a:solidFill>
              </a:rPr>
              <a:t>Be create and adapt examples to your audience and your needs!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9296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Think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best workshop ever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r>
              <a:rPr lang="nl-NL" b="1" dirty="0" err="1"/>
              <a:t>Engaging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participants</a:t>
            </a:r>
            <a:endParaRPr lang="nl-NL" b="1" dirty="0"/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E2D1C0-77FF-3044-BD47-142AE3D7F9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13" y="2773017"/>
            <a:ext cx="3335930" cy="34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7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Our </a:t>
            </a:r>
            <a:r>
              <a:rPr lang="nb-NO" dirty="0" err="1"/>
              <a:t>experience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r>
              <a:rPr lang="nl-NL" b="1" dirty="0" err="1"/>
              <a:t>Engaging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participants</a:t>
            </a:r>
            <a:endParaRPr lang="nl-NL" b="1" dirty="0"/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Ask participants beforehand to</a:t>
            </a:r>
          </a:p>
          <a:p>
            <a:pPr marL="742950" lvl="1" indent="-285750" algn="l">
              <a:buFont typeface="Open Sans Light" panose="020B0306030504020204" pitchFamily="34" charset="0"/>
              <a:buChar char="»"/>
            </a:pPr>
            <a:r>
              <a:rPr lang="en-US" sz="2400" dirty="0">
                <a:solidFill>
                  <a:prstClr val="white"/>
                </a:solidFill>
                <a:latin typeface="Open Sans Light" panose="020B0306030504020204" pitchFamily="34" charset="0"/>
              </a:rPr>
              <a:t>Send questions or topics</a:t>
            </a:r>
          </a:p>
          <a:p>
            <a:pPr marL="742950" lvl="1" indent="-285750" algn="l">
              <a:buFont typeface="Open Sans Light" panose="020B0306030504020204" pitchFamily="34" charset="0"/>
              <a:buChar char="»"/>
            </a:pPr>
            <a:r>
              <a:rPr lang="en-US" sz="2400" dirty="0">
                <a:solidFill>
                  <a:prstClr val="white"/>
                </a:solidFill>
                <a:latin typeface="Open Sans Light" panose="020B0306030504020204" pitchFamily="34" charset="0"/>
              </a:rPr>
              <a:t>Send materials from their own research (e.g.: DMP, consent form)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Start the day with an introduction round</a:t>
            </a:r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Move around the room during group discussions</a:t>
            </a:r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Use live polling (especially for larger groups)</a:t>
            </a:r>
          </a:p>
          <a:p>
            <a:pPr marL="285750" lvl="0" indent="-285750">
              <a:buFont typeface="Open Sans Light" panose="020B0306030504020204" pitchFamily="34" charset="0"/>
              <a:buChar char="»"/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nl-NL" dirty="0"/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89140-E276-6E43-BB78-5FFA2523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07" y="2974966"/>
            <a:ext cx="2032728" cy="2032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4D51E-7D05-D147-BF18-A35F55CE85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96" y="846413"/>
            <a:ext cx="1040151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949E44-9FC5-F449-9C42-ED6F848F6F46}"/>
              </a:ext>
            </a:extLst>
          </p:cNvPr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err="1">
                <a:solidFill>
                  <a:schemeClr val="bg1"/>
                </a:solidFill>
              </a:rPr>
              <a:t>Veerle</a:t>
            </a:r>
            <a:r>
              <a:rPr lang="en-US" sz="1200" i="1" dirty="0">
                <a:solidFill>
                  <a:schemeClr val="bg1"/>
                </a:solidFill>
              </a:rPr>
              <a:t> Van den </a:t>
            </a:r>
            <a:r>
              <a:rPr lang="en-US" sz="1200" i="1" dirty="0" err="1">
                <a:solidFill>
                  <a:schemeClr val="bg1"/>
                </a:solidFill>
              </a:rPr>
              <a:t>Eynden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(UKDS)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F884B-F00C-0848-8288-B8FE8CFF0D06}"/>
              </a:ext>
            </a:extLst>
          </p:cNvPr>
          <p:cNvSpPr/>
          <p:nvPr/>
        </p:nvSpPr>
        <p:spPr>
          <a:xfrm>
            <a:off x="10494794" y="4861088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Ellen </a:t>
            </a:r>
            <a:r>
              <a:rPr lang="en-US" sz="1200" i="1" dirty="0" err="1">
                <a:solidFill>
                  <a:schemeClr val="bg1"/>
                </a:solidFill>
              </a:rPr>
              <a:t>Leenarts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(DANS)</a:t>
            </a: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B8EA8833-ED42-C64E-92F7-7A007C77D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92" y="4594234"/>
            <a:ext cx="1953145" cy="5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4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Starter </a:t>
            </a:r>
            <a:r>
              <a:rPr lang="nb-NO" dirty="0" err="1"/>
              <a:t>Package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Tips for </a:t>
            </a:r>
            <a:r>
              <a:rPr lang="nb-NO" dirty="0" err="1"/>
              <a:t>Trainers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DD45D-99F1-5144-9285-8E5DB28B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5" y="1531974"/>
            <a:ext cx="4634639" cy="47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4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Think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best workshop ever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r>
              <a:rPr lang="nl-NL" b="1" dirty="0"/>
              <a:t>Practical </a:t>
            </a:r>
            <a:r>
              <a:rPr lang="nl-NL" b="1" dirty="0" err="1"/>
              <a:t>matters</a:t>
            </a:r>
            <a:endParaRPr lang="en-US" b="1" dirty="0"/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DDBDE4-7775-3040-BB85-0F2EE1D9D0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13" y="2773017"/>
            <a:ext cx="3335930" cy="34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27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Our </a:t>
            </a:r>
            <a:r>
              <a:rPr lang="nb-NO" dirty="0" err="1"/>
              <a:t>experience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</p:spPr>
        <p:txBody>
          <a:bodyPr/>
          <a:lstStyle/>
          <a:p>
            <a:r>
              <a:rPr lang="nl-NL" b="1" dirty="0"/>
              <a:t>Practical </a:t>
            </a:r>
            <a:r>
              <a:rPr lang="nl-NL" b="1" dirty="0" err="1"/>
              <a:t>matters</a:t>
            </a:r>
            <a:endParaRPr lang="nl-NL" b="1" dirty="0"/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Always offer lunch or pizza!</a:t>
            </a:r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Announce the workshop well in advance, e.g. in local university newsletters</a:t>
            </a:r>
          </a:p>
          <a:p>
            <a:pPr marL="742950" lvl="1" indent="-285750" algn="l">
              <a:buFont typeface="Open Sans Light" panose="020B0306030504020204" pitchFamily="34" charset="0"/>
              <a:buChar char="»"/>
            </a:pPr>
            <a:r>
              <a:rPr lang="en-US" sz="2400" dirty="0">
                <a:solidFill>
                  <a:prstClr val="white"/>
                </a:solidFill>
                <a:latin typeface="Open Sans Light" panose="020B0306030504020204" pitchFamily="34" charset="0"/>
              </a:rPr>
              <a:t>Provide a clear program in the announcement</a:t>
            </a:r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Assess the room set-up beforehand</a:t>
            </a:r>
          </a:p>
          <a:p>
            <a:pPr marL="742950" lvl="1" indent="-285750" algn="l">
              <a:buFont typeface="Open Sans Light" panose="020B0306030504020204" pitchFamily="34" charset="0"/>
              <a:buChar char="»"/>
            </a:pPr>
            <a:r>
              <a:rPr lang="en-US" sz="2400" dirty="0">
                <a:solidFill>
                  <a:prstClr val="white"/>
                </a:solidFill>
                <a:latin typeface="Open Sans Light" panose="020B0306030504020204" pitchFamily="34" charset="0"/>
              </a:rPr>
              <a:t>Is it a nice atmosphere suitable for group work?</a:t>
            </a:r>
          </a:p>
          <a:p>
            <a:pPr marL="742950" lvl="1" indent="-285750" algn="l">
              <a:buFont typeface="Open Sans Light" panose="020B0306030504020204" pitchFamily="34" charset="0"/>
              <a:buChar char="»"/>
            </a:pPr>
            <a:r>
              <a:rPr lang="en-US" sz="2400" dirty="0">
                <a:solidFill>
                  <a:prstClr val="white"/>
                </a:solidFill>
                <a:latin typeface="Open Sans Light" panose="020B0306030504020204" pitchFamily="34" charset="0"/>
              </a:rPr>
              <a:t>Do you have internet access/power for laptops?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Plan enough time for (lunch) breaks and for sessions to run over</a:t>
            </a:r>
            <a:endParaRPr lang="nb-NO" dirty="0"/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Make slides and handouts available (afterwards) to participants</a:t>
            </a:r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dirty="0">
                <a:solidFill>
                  <a:prstClr val="white"/>
                </a:solidFill>
              </a:rPr>
              <a:t>Prepare an evaluation round or form to </a:t>
            </a:r>
            <a:r>
              <a:rPr lang="en-US">
                <a:solidFill>
                  <a:prstClr val="white"/>
                </a:solidFill>
              </a:rPr>
              <a:t>receive feedback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nl-NL" b="1" dirty="0"/>
              <a:t> </a:t>
            </a:r>
            <a:endParaRPr lang="en-US" b="1" dirty="0"/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89140-E276-6E43-BB78-5FFA2523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07" y="2974966"/>
            <a:ext cx="2032728" cy="2032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4D51E-7D05-D147-BF18-A35F55CE85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96" y="846413"/>
            <a:ext cx="1040151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949E44-9FC5-F449-9C42-ED6F848F6F46}"/>
              </a:ext>
            </a:extLst>
          </p:cNvPr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err="1">
                <a:solidFill>
                  <a:schemeClr val="bg1"/>
                </a:solidFill>
              </a:rPr>
              <a:t>Veerle</a:t>
            </a:r>
            <a:r>
              <a:rPr lang="en-US" sz="1200" i="1" dirty="0">
                <a:solidFill>
                  <a:schemeClr val="bg1"/>
                </a:solidFill>
              </a:rPr>
              <a:t> Van den </a:t>
            </a:r>
            <a:r>
              <a:rPr lang="en-US" sz="1200" i="1" dirty="0" err="1">
                <a:solidFill>
                  <a:schemeClr val="bg1"/>
                </a:solidFill>
              </a:rPr>
              <a:t>Eynden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(UKDS)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F884B-F00C-0848-8288-B8FE8CFF0D06}"/>
              </a:ext>
            </a:extLst>
          </p:cNvPr>
          <p:cNvSpPr/>
          <p:nvPr/>
        </p:nvSpPr>
        <p:spPr>
          <a:xfrm>
            <a:off x="10494794" y="4861088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Ellen </a:t>
            </a:r>
            <a:r>
              <a:rPr lang="en-US" sz="1200" i="1" dirty="0" err="1">
                <a:solidFill>
                  <a:schemeClr val="bg1"/>
                </a:solidFill>
              </a:rPr>
              <a:t>Leenarts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(DANS)</a:t>
            </a:r>
          </a:p>
        </p:txBody>
      </p:sp>
    </p:spTree>
    <p:extLst>
      <p:ext uri="{BB962C8B-B14F-4D97-AF65-F5344CB8AC3E}">
        <p14:creationId xmlns:p14="http://schemas.microsoft.com/office/powerpoint/2010/main" val="276488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BA85-D0F9-9F42-9F4F-D887359D0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CBF47A-825C-0C4C-AFA0-ABFDD45D1CE8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582BC-7B81-E74F-BE22-81593AD227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69" y="1751693"/>
            <a:ext cx="3812213" cy="478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Starter </a:t>
            </a:r>
            <a:r>
              <a:rPr lang="nb-NO" dirty="0" err="1"/>
              <a:t>Package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3194068"/>
          </a:xfrm>
        </p:spPr>
        <p:txBody>
          <a:bodyPr/>
          <a:lstStyle/>
          <a:p>
            <a:endParaRPr lang="en-US" dirty="0"/>
          </a:p>
          <a:p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endParaRPr lang="nb-NO" sz="1800" dirty="0"/>
          </a:p>
        </p:txBody>
      </p:sp>
      <p:pic>
        <p:nvPicPr>
          <p:cNvPr id="18" name="Picture 4" descr="Gunn Inger Lyse Samdal's picture">
            <a:extLst>
              <a:ext uri="{FF2B5EF4-FFF2-40B4-BE49-F238E27FC236}">
                <a16:creationId xmlns:a16="http://schemas.microsoft.com/office/drawing/2014/main" id="{2A625C8A-ABD5-844D-9132-6C41A852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57" y="2026954"/>
            <a:ext cx="1152000" cy="144000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E0EC6E-3FE3-D745-83CE-9C6056EB8E14}"/>
              </a:ext>
            </a:extLst>
          </p:cNvPr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Gunn Inger Lyse </a:t>
            </a:r>
            <a:r>
              <a:rPr lang="en-US" sz="1200" i="1" dirty="0" err="1">
                <a:solidFill>
                  <a:schemeClr val="bg1"/>
                </a:solidFill>
              </a:rPr>
              <a:t>Samdal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(NSD)</a:t>
            </a:r>
          </a:p>
        </p:txBody>
      </p:sp>
      <p:pic>
        <p:nvPicPr>
          <p:cNvPr id="22" name="Picture 2" descr="Afbeeldingsresultaat voor work in progress">
            <a:extLst>
              <a:ext uri="{FF2B5EF4-FFF2-40B4-BE49-F238E27FC236}">
                <a16:creationId xmlns:a16="http://schemas.microsoft.com/office/drawing/2014/main" id="{256AE4B9-F7E0-4046-9F42-9C0404F7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439">
            <a:off x="9853298" y="368831"/>
            <a:ext cx="2209171" cy="9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Starter </a:t>
            </a:r>
            <a:r>
              <a:rPr lang="nb-NO" dirty="0" err="1"/>
              <a:t>Package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3194068"/>
          </a:xfrm>
        </p:spPr>
        <p:txBody>
          <a:bodyPr/>
          <a:lstStyle/>
          <a:p>
            <a:r>
              <a:rPr lang="nb-NO" dirty="0" err="1"/>
              <a:t>Package</a:t>
            </a:r>
            <a:r>
              <a:rPr lang="nb-NO" dirty="0"/>
              <a:t> for </a:t>
            </a:r>
            <a:r>
              <a:rPr lang="nb-NO" dirty="0" err="1"/>
              <a:t>trainers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contains</a:t>
            </a:r>
            <a:r>
              <a:rPr lang="nb-NO" dirty="0"/>
              <a:t> materials for </a:t>
            </a:r>
            <a:r>
              <a:rPr lang="nb-NO" dirty="0" err="1"/>
              <a:t>local</a:t>
            </a:r>
            <a:r>
              <a:rPr lang="nb-NO" dirty="0"/>
              <a:t> workshops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PDFs of the online chapters </a:t>
            </a:r>
            <a:r>
              <a:rPr lang="en-US" i="1" dirty="0">
                <a:solidFill>
                  <a:schemeClr val="tx1"/>
                </a:solidFill>
              </a:rPr>
              <a:t>later this year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Today’s presentations + handouts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High-resolution images used in the Module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Flyer of the Module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endParaRPr lang="en-US" dirty="0"/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Example workshop outlines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Example exercises + model answers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Example workshop evaluation form </a:t>
            </a:r>
            <a:r>
              <a:rPr lang="en-US" i="1" dirty="0">
                <a:solidFill>
                  <a:schemeClr val="tx1"/>
                </a:solidFill>
              </a:rPr>
              <a:t>later this year</a:t>
            </a:r>
            <a:endParaRPr lang="en-US" dirty="0"/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…</a:t>
            </a:r>
          </a:p>
          <a:p>
            <a:endParaRPr lang="en-US" dirty="0"/>
          </a:p>
          <a:p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endParaRPr lang="nb-NO" sz="1800" dirty="0"/>
          </a:p>
        </p:txBody>
      </p:sp>
      <p:pic>
        <p:nvPicPr>
          <p:cNvPr id="18" name="Picture 4" descr="Gunn Inger Lyse Samdal's picture">
            <a:extLst>
              <a:ext uri="{FF2B5EF4-FFF2-40B4-BE49-F238E27FC236}">
                <a16:creationId xmlns:a16="http://schemas.microsoft.com/office/drawing/2014/main" id="{2A625C8A-ABD5-844D-9132-6C41A852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57" y="2026954"/>
            <a:ext cx="1152000" cy="144000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E0EC6E-3FE3-D745-83CE-9C6056EB8E14}"/>
              </a:ext>
            </a:extLst>
          </p:cNvPr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Gunn Inger Lyse </a:t>
            </a:r>
            <a:r>
              <a:rPr lang="en-US" sz="1200" i="1" dirty="0" err="1">
                <a:solidFill>
                  <a:schemeClr val="bg1"/>
                </a:solidFill>
              </a:rPr>
              <a:t>Samdal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(NSD)</a:t>
            </a:r>
          </a:p>
        </p:txBody>
      </p:sp>
      <p:pic>
        <p:nvPicPr>
          <p:cNvPr id="22" name="Picture 2" descr="Afbeeldingsresultaat voor work in progress">
            <a:extLst>
              <a:ext uri="{FF2B5EF4-FFF2-40B4-BE49-F238E27FC236}">
                <a16:creationId xmlns:a16="http://schemas.microsoft.com/office/drawing/2014/main" id="{256AE4B9-F7E0-4046-9F42-9C0404F7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439">
            <a:off x="9853298" y="368831"/>
            <a:ext cx="2209171" cy="9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Starter </a:t>
            </a:r>
            <a:r>
              <a:rPr lang="nb-NO" dirty="0" err="1"/>
              <a:t>Package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sz="4800" dirty="0" err="1"/>
              <a:t>What</a:t>
            </a:r>
            <a:r>
              <a:rPr lang="nl-NL" sz="4800" dirty="0"/>
              <a:t> </a:t>
            </a:r>
            <a:r>
              <a:rPr lang="nl-NL" sz="4800" dirty="0" err="1"/>
              <a:t>else</a:t>
            </a:r>
            <a:r>
              <a:rPr lang="nl-NL" sz="4800" dirty="0"/>
              <a:t> </a:t>
            </a:r>
            <a:r>
              <a:rPr lang="nl-NL" sz="4800" dirty="0" err="1"/>
              <a:t>would</a:t>
            </a:r>
            <a:r>
              <a:rPr lang="nl-NL" sz="4800" dirty="0"/>
              <a:t> </a:t>
            </a:r>
            <a:r>
              <a:rPr lang="nl-NL" sz="4800" dirty="0" err="1"/>
              <a:t>you</a:t>
            </a:r>
            <a:r>
              <a:rPr lang="nl-NL" sz="4800" dirty="0"/>
              <a:t> </a:t>
            </a:r>
            <a:r>
              <a:rPr lang="nl-NL" sz="4800" dirty="0" err="1"/>
              <a:t>need</a:t>
            </a:r>
            <a:r>
              <a:rPr lang="nl-NL" sz="4800" dirty="0"/>
              <a:t>?</a:t>
            </a:r>
            <a:endParaRPr lang="en-US" sz="4800" dirty="0"/>
          </a:p>
          <a:p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endParaRPr lang="nb-NO" sz="1800" dirty="0"/>
          </a:p>
        </p:txBody>
      </p:sp>
      <p:pic>
        <p:nvPicPr>
          <p:cNvPr id="9" name="Picture 2" descr="Afbeeldingsresultaat voor work in progress">
            <a:extLst>
              <a:ext uri="{FF2B5EF4-FFF2-40B4-BE49-F238E27FC236}">
                <a16:creationId xmlns:a16="http://schemas.microsoft.com/office/drawing/2014/main" id="{A2684030-3242-504F-8A7F-7B6E7E2B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439">
            <a:off x="9853298" y="368831"/>
            <a:ext cx="2209171" cy="9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84CEF-1E57-8A4C-BC1C-9451B2E130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13" y="2773017"/>
            <a:ext cx="3335930" cy="34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3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Starter </a:t>
            </a:r>
            <a:r>
              <a:rPr lang="nb-NO" dirty="0" err="1"/>
              <a:t>Package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24477"/>
            <a:ext cx="10701040" cy="3194068"/>
          </a:xfrm>
        </p:spPr>
        <p:txBody>
          <a:bodyPr/>
          <a:lstStyle/>
          <a:p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example</a:t>
            </a:r>
            <a:r>
              <a:rPr lang="nb-NO" dirty="0"/>
              <a:t> workshop </a:t>
            </a:r>
            <a:r>
              <a:rPr lang="nb-NO" dirty="0" err="1"/>
              <a:t>outlines</a:t>
            </a:r>
            <a:endParaRPr lang="nb-NO" dirty="0"/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One Day workshop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Up to 30 participants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dirty="0"/>
              <a:t>Based on the CESSDA Expert Tour Guide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1: Research Data Management</a:t>
            </a:r>
          </a:p>
          <a:p>
            <a:r>
              <a:rPr lang="en-US" dirty="0"/>
              <a:t>2: Ethical and legal considerations in Research Data Management 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endParaRPr lang="en-US" dirty="0"/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endParaRPr lang="nb-NO" sz="1800" dirty="0"/>
          </a:p>
        </p:txBody>
      </p:sp>
      <p:pic>
        <p:nvPicPr>
          <p:cNvPr id="18" name="Picture 4" descr="Gunn Inger Lyse Samdal's picture">
            <a:extLst>
              <a:ext uri="{FF2B5EF4-FFF2-40B4-BE49-F238E27FC236}">
                <a16:creationId xmlns:a16="http://schemas.microsoft.com/office/drawing/2014/main" id="{2A625C8A-ABD5-844D-9132-6C41A852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57" y="2026954"/>
            <a:ext cx="1152000" cy="144000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E0EC6E-3FE3-D745-83CE-9C6056EB8E14}"/>
              </a:ext>
            </a:extLst>
          </p:cNvPr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Gunn Inger Lyse </a:t>
            </a:r>
            <a:r>
              <a:rPr lang="en-US" sz="1200" i="1" dirty="0" err="1">
                <a:solidFill>
                  <a:schemeClr val="bg1"/>
                </a:solidFill>
              </a:rPr>
              <a:t>Samdal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(NSD)</a:t>
            </a:r>
          </a:p>
        </p:txBody>
      </p:sp>
      <p:pic>
        <p:nvPicPr>
          <p:cNvPr id="8" name="Picture 2" descr="Afbeeldingsresultaat voor work in progress">
            <a:extLst>
              <a:ext uri="{FF2B5EF4-FFF2-40B4-BE49-F238E27FC236}">
                <a16:creationId xmlns:a16="http://schemas.microsoft.com/office/drawing/2014/main" id="{2B363B84-1E3C-E342-A7E1-23BB9DB8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439">
            <a:off x="9853298" y="368831"/>
            <a:ext cx="2209171" cy="9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Starter </a:t>
            </a:r>
            <a:r>
              <a:rPr lang="nb-NO" dirty="0" err="1"/>
              <a:t>Package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3737377"/>
          </a:xfrm>
        </p:spPr>
        <p:txBody>
          <a:bodyPr/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1: Research Data Management</a:t>
            </a:r>
          </a:p>
          <a:p>
            <a:pPr marL="285750" lvl="0" indent="-285750">
              <a:buFont typeface="Open Sans Light" panose="020B0306030504020204" pitchFamily="34" charset="0"/>
              <a:buChar char="»"/>
            </a:pPr>
            <a:endParaRPr lang="en-US" sz="1800" dirty="0">
              <a:solidFill>
                <a:prstClr val="white"/>
              </a:solidFill>
            </a:endParaRPr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General workshop on RDM</a:t>
            </a:r>
          </a:p>
          <a:p>
            <a:pPr lvl="1" algn="l"/>
            <a:endParaRPr lang="en-US" sz="1600" dirty="0">
              <a:solidFill>
                <a:prstClr val="white"/>
              </a:solidFill>
            </a:endParaRPr>
          </a:p>
          <a:p>
            <a:pPr lvl="1" algn="l"/>
            <a:r>
              <a:rPr lang="en-US" sz="1600" dirty="0">
                <a:solidFill>
                  <a:prstClr val="white"/>
                </a:solidFill>
              </a:rPr>
              <a:t>Presentation: Introduction to RDM (based on the module content)</a:t>
            </a:r>
          </a:p>
          <a:p>
            <a:pPr lvl="1" algn="l"/>
            <a:r>
              <a:rPr lang="en-US" sz="1600" dirty="0">
                <a:solidFill>
                  <a:prstClr val="white"/>
                </a:solidFill>
              </a:rPr>
              <a:t>Assignment block</a:t>
            </a:r>
          </a:p>
          <a:p>
            <a:pPr lvl="1" algn="l"/>
            <a:r>
              <a:rPr lang="en-US" sz="1600" dirty="0">
                <a:solidFill>
                  <a:prstClr val="white"/>
                </a:solidFill>
              </a:rPr>
              <a:t>Presentation: Best practices and where to find information (partially based on the module content)</a:t>
            </a:r>
          </a:p>
          <a:p>
            <a:pPr lvl="1" algn="l"/>
            <a:r>
              <a:rPr lang="en-US" sz="1600" dirty="0">
                <a:solidFill>
                  <a:prstClr val="white"/>
                </a:solidFill>
              </a:rPr>
              <a:t>Assignment block</a:t>
            </a:r>
          </a:p>
          <a:p>
            <a:pPr marL="285750" lvl="0" indent="-285750">
              <a:buFont typeface="Open Sans Light" panose="020B0306030504020204" pitchFamily="34" charset="0"/>
              <a:buChar char="»"/>
            </a:pPr>
            <a:endParaRPr lang="en-US" sz="1800" dirty="0">
              <a:solidFill>
                <a:prstClr val="white"/>
              </a:solidFill>
            </a:endParaRPr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Includes: Description of the program, links to the module, assignment suggestions, background reading, etc.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endParaRPr lang="nb-NO" sz="1800" dirty="0"/>
          </a:p>
        </p:txBody>
      </p:sp>
      <p:pic>
        <p:nvPicPr>
          <p:cNvPr id="18" name="Picture 4" descr="Gunn Inger Lyse Samdal's picture">
            <a:extLst>
              <a:ext uri="{FF2B5EF4-FFF2-40B4-BE49-F238E27FC236}">
                <a16:creationId xmlns:a16="http://schemas.microsoft.com/office/drawing/2014/main" id="{2A625C8A-ABD5-844D-9132-6C41A852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57" y="2026954"/>
            <a:ext cx="1152000" cy="144000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E0EC6E-3FE3-D745-83CE-9C6056EB8E14}"/>
              </a:ext>
            </a:extLst>
          </p:cNvPr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Gunn Inger Lyse </a:t>
            </a:r>
            <a:r>
              <a:rPr lang="en-US" sz="1200" i="1" dirty="0" err="1">
                <a:solidFill>
                  <a:schemeClr val="bg1"/>
                </a:solidFill>
              </a:rPr>
              <a:t>Samdal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(NSD)</a:t>
            </a:r>
          </a:p>
        </p:txBody>
      </p:sp>
      <p:pic>
        <p:nvPicPr>
          <p:cNvPr id="8" name="Picture 2" descr="Afbeeldingsresultaat voor work in progress">
            <a:extLst>
              <a:ext uri="{FF2B5EF4-FFF2-40B4-BE49-F238E27FC236}">
                <a16:creationId xmlns:a16="http://schemas.microsoft.com/office/drawing/2014/main" id="{70045C9F-5F11-FB4F-83F2-A92DDFDC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439">
            <a:off x="9853298" y="368831"/>
            <a:ext cx="2209171" cy="9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445EA2-A765-224C-8A37-3D5F4E921BBA}"/>
              </a:ext>
            </a:extLst>
          </p:cNvPr>
          <p:cNvSpPr/>
          <p:nvPr/>
        </p:nvSpPr>
        <p:spPr>
          <a:xfrm>
            <a:off x="925974" y="3391383"/>
            <a:ext cx="8299049" cy="12384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Starter </a:t>
            </a:r>
            <a:r>
              <a:rPr lang="nb-NO" dirty="0" err="1"/>
              <a:t>Package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3194068"/>
          </a:xfrm>
        </p:spPr>
        <p:txBody>
          <a:bodyPr/>
          <a:lstStyle/>
          <a:p>
            <a:r>
              <a:rPr lang="nb-NO" dirty="0"/>
              <a:t>2: </a:t>
            </a:r>
            <a:r>
              <a:rPr lang="en-US" dirty="0"/>
              <a:t>Ethical and legal considerations in Research Data Management </a:t>
            </a:r>
            <a:endParaRPr lang="nb-NO" dirty="0"/>
          </a:p>
          <a:p>
            <a:pPr marL="285750" lvl="0" indent="-285750">
              <a:buFont typeface="Open Sans Light" panose="020B0306030504020204" pitchFamily="34" charset="0"/>
              <a:buChar char="»"/>
            </a:pPr>
            <a:endParaRPr lang="en-US" sz="1800" dirty="0">
              <a:solidFill>
                <a:prstClr val="white"/>
              </a:solidFill>
            </a:endParaRP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Content-specific workshop on ethical and legal considerations in RDM</a:t>
            </a:r>
          </a:p>
          <a:p>
            <a:endParaRPr lang="en-US" sz="1800" dirty="0">
              <a:solidFill>
                <a:prstClr val="white"/>
              </a:solidFill>
            </a:endParaRPr>
          </a:p>
          <a:p>
            <a:pPr lvl="1" algn="l"/>
            <a:r>
              <a:rPr lang="en-US" sz="1600" dirty="0">
                <a:solidFill>
                  <a:prstClr val="white"/>
                </a:solidFill>
              </a:rPr>
              <a:t>Presentation: Personal data and copyright: Basic concepts (based on the module content)</a:t>
            </a:r>
          </a:p>
          <a:p>
            <a:pPr lvl="1" algn="l"/>
            <a:r>
              <a:rPr lang="en-US" sz="1600" dirty="0">
                <a:solidFill>
                  <a:prstClr val="white"/>
                </a:solidFill>
              </a:rPr>
              <a:t>Assignment blocks</a:t>
            </a:r>
          </a:p>
          <a:p>
            <a:pPr lvl="1" algn="l"/>
            <a:endParaRPr lang="en-US" sz="1600" dirty="0">
              <a:solidFill>
                <a:prstClr val="white"/>
              </a:solidFill>
            </a:endParaRPr>
          </a:p>
          <a:p>
            <a:pPr lvl="1" algn="l"/>
            <a:endParaRPr lang="en-US" sz="1600" dirty="0">
              <a:solidFill>
                <a:prstClr val="white"/>
              </a:solidFill>
            </a:endParaRPr>
          </a:p>
          <a:p>
            <a:pPr lvl="1" algn="l"/>
            <a:endParaRPr lang="en-US" sz="1800" dirty="0">
              <a:solidFill>
                <a:prstClr val="white"/>
              </a:solidFill>
            </a:endParaRPr>
          </a:p>
          <a:p>
            <a:pPr marL="285750" lvl="0" indent="-285750">
              <a:buFont typeface="Open Sans Light" panose="020B0306030504020204" pitchFamily="34" charset="0"/>
              <a:buChar char="»"/>
            </a:pPr>
            <a:r>
              <a:rPr lang="en-US" sz="1800" dirty="0">
                <a:solidFill>
                  <a:prstClr val="white"/>
                </a:solidFill>
              </a:rPr>
              <a:t>Includes: Description of the program, links to the module, assignment suggestion, background reading, etc.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endParaRPr lang="nb-NO" sz="1800" dirty="0"/>
          </a:p>
        </p:txBody>
      </p:sp>
      <p:pic>
        <p:nvPicPr>
          <p:cNvPr id="18" name="Picture 4" descr="Gunn Inger Lyse Samdal's picture">
            <a:extLst>
              <a:ext uri="{FF2B5EF4-FFF2-40B4-BE49-F238E27FC236}">
                <a16:creationId xmlns:a16="http://schemas.microsoft.com/office/drawing/2014/main" id="{2A625C8A-ABD5-844D-9132-6C41A852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57" y="2026954"/>
            <a:ext cx="1152000" cy="144000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E0EC6E-3FE3-D745-83CE-9C6056EB8E14}"/>
              </a:ext>
            </a:extLst>
          </p:cNvPr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Gunn Inger Lyse </a:t>
            </a:r>
            <a:r>
              <a:rPr lang="en-US" sz="1200" i="1" dirty="0" err="1">
                <a:solidFill>
                  <a:schemeClr val="bg1"/>
                </a:solidFill>
              </a:rPr>
              <a:t>Samdal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(NSD)</a:t>
            </a:r>
          </a:p>
        </p:txBody>
      </p:sp>
      <p:pic>
        <p:nvPicPr>
          <p:cNvPr id="10242" name="Picture 2" descr="Afbeeldingsresultaat voor work in progress">
            <a:extLst>
              <a:ext uri="{FF2B5EF4-FFF2-40B4-BE49-F238E27FC236}">
                <a16:creationId xmlns:a16="http://schemas.microsoft.com/office/drawing/2014/main" id="{5E608228-3A04-1A45-8EFC-FBD742D6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439">
            <a:off x="9853298" y="368831"/>
            <a:ext cx="2209171" cy="9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D0793C-B6EC-E448-A3C1-80797644C104}"/>
              </a:ext>
            </a:extLst>
          </p:cNvPr>
          <p:cNvSpPr/>
          <p:nvPr/>
        </p:nvSpPr>
        <p:spPr>
          <a:xfrm>
            <a:off x="937549" y="3478667"/>
            <a:ext cx="7523545" cy="7576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Starter </a:t>
            </a:r>
            <a:r>
              <a:rPr lang="nb-NO" dirty="0" err="1"/>
              <a:t>Package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sz="4800" dirty="0" err="1"/>
              <a:t>Other</a:t>
            </a:r>
            <a:r>
              <a:rPr lang="nl-NL" sz="4800" dirty="0"/>
              <a:t> topics </a:t>
            </a:r>
            <a:r>
              <a:rPr lang="nl-NL" sz="4800" dirty="0" err="1"/>
              <a:t>for</a:t>
            </a:r>
            <a:r>
              <a:rPr lang="nl-NL" sz="4800" dirty="0"/>
              <a:t> workshops?</a:t>
            </a:r>
            <a:endParaRPr lang="en-US" sz="4800" dirty="0"/>
          </a:p>
          <a:p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endParaRPr lang="nb-NO" sz="1800" dirty="0"/>
          </a:p>
        </p:txBody>
      </p:sp>
      <p:pic>
        <p:nvPicPr>
          <p:cNvPr id="9" name="Picture 2" descr="Afbeeldingsresultaat voor work in progress">
            <a:extLst>
              <a:ext uri="{FF2B5EF4-FFF2-40B4-BE49-F238E27FC236}">
                <a16:creationId xmlns:a16="http://schemas.microsoft.com/office/drawing/2014/main" id="{A2684030-3242-504F-8A7F-7B6E7E2B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439">
            <a:off x="9853298" y="368831"/>
            <a:ext cx="2209171" cy="9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C13621-7EC1-194F-812A-080B5427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13" y="2773017"/>
            <a:ext cx="3335930" cy="34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88231"/>
      </p:ext>
    </p:extLst>
  </p:cSld>
  <p:clrMapOvr>
    <a:masterClrMapping/>
  </p:clrMapOvr>
</p:sld>
</file>

<file path=ppt/theme/theme1.xml><?xml version="1.0" encoding="utf-8"?>
<a:theme xmlns:a="http://schemas.openxmlformats.org/drawingml/2006/main" name="CESSDA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2F2F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SSDA_PowerPoint_Template.potx" id="{564D3B2B-7EE8-46F5-A90E-411FAB4BC2EC}" vid="{B97FDC62-ADAF-4DE5-82E6-CA205D86511F}"/>
    </a:ext>
  </a:extLst>
</a:theme>
</file>

<file path=ppt/theme/theme2.xml><?xml version="1.0" encoding="utf-8"?>
<a:theme xmlns:a="http://schemas.openxmlformats.org/drawingml/2006/main" name="CESSDA Light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SSDA_PowerPoint_Template.potx" id="{564D3B2B-7EE8-46F5-A90E-411FAB4BC2EC}" vid="{B97FDC62-ADAF-4DE5-82E6-CA205D865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CESSDA_PowerPoint_Template</Template>
  <TotalTime>4122</TotalTime>
  <Words>905</Words>
  <Application>Microsoft Macintosh PowerPoint</Application>
  <PresentationFormat>Widescreen</PresentationFormat>
  <Paragraphs>228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 Light</vt:lpstr>
      <vt:lpstr>Wingdings</vt:lpstr>
      <vt:lpstr>CESSDA</vt:lpstr>
      <vt:lpstr>CESSDA Light</vt:lpstr>
      <vt:lpstr>Training Methods</vt:lpstr>
      <vt:lpstr>  Starter Package   Tips for Trainers</vt:lpstr>
      <vt:lpstr>Starter Package</vt:lpstr>
      <vt:lpstr>Starter Package</vt:lpstr>
      <vt:lpstr>Starter Package</vt:lpstr>
      <vt:lpstr>Starter Package</vt:lpstr>
      <vt:lpstr>Starter Package</vt:lpstr>
      <vt:lpstr>Starter Package</vt:lpstr>
      <vt:lpstr>Starter Package</vt:lpstr>
      <vt:lpstr>Starter Package</vt:lpstr>
      <vt:lpstr>Tips for Trainers</vt:lpstr>
      <vt:lpstr>Tips for Trainers</vt:lpstr>
      <vt:lpstr>Tips for Trainers</vt:lpstr>
      <vt:lpstr>Think of the best workshop ever</vt:lpstr>
      <vt:lpstr>Our experience</vt:lpstr>
      <vt:lpstr>Think of the best workshop ever</vt:lpstr>
      <vt:lpstr>Our experience</vt:lpstr>
      <vt:lpstr>Think of the best workshop ever</vt:lpstr>
      <vt:lpstr>Our experience</vt:lpstr>
      <vt:lpstr>Think of the best workshop ever</vt:lpstr>
      <vt:lpstr>Our experience</vt:lpstr>
      <vt:lpstr>Any questions?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Open Concept SA</dc:creator>
  <cp:lastModifiedBy>Ricarda Braukmann</cp:lastModifiedBy>
  <cp:revision>76</cp:revision>
  <cp:lastPrinted>2018-04-13T07:14:13Z</cp:lastPrinted>
  <dcterms:created xsi:type="dcterms:W3CDTF">2017-11-15T20:02:00Z</dcterms:created>
  <dcterms:modified xsi:type="dcterms:W3CDTF">2018-04-13T07:14:16Z</dcterms:modified>
</cp:coreProperties>
</file>