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273" r:id="rId4"/>
    <p:sldId id="257" r:id="rId5"/>
    <p:sldId id="284" r:id="rId6"/>
    <p:sldId id="271" r:id="rId7"/>
    <p:sldId id="272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5" r:id="rId17"/>
    <p:sldId id="286" r:id="rId1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9D6D3"/>
    <a:srgbClr val="CECAC5"/>
    <a:srgbClr val="E8E5E2"/>
    <a:srgbClr val="0076B6"/>
    <a:srgbClr val="0083CA"/>
    <a:srgbClr val="2899D5"/>
    <a:srgbClr val="008C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52" autoAdjust="0"/>
    <p:restoredTop sz="94433"/>
  </p:normalViewPr>
  <p:slideViewPr>
    <p:cSldViewPr snapToGrid="0">
      <p:cViewPr varScale="1">
        <p:scale>
          <a:sx n="77" d="100"/>
          <a:sy n="77" d="100"/>
        </p:scale>
        <p:origin x="73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795F5-6EA8-2F4D-A386-7D58C30EAA81}" type="datetimeFigureOut">
              <a:rPr lang="en-US" smtClean="0"/>
              <a:t>4/20/18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EAE80-82E1-994C-8B0E-23DAB636A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08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EAE80-82E1-994C-8B0E-23DAB636AE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10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Screen Shot 2018-03-27 at 11.06.11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EAE80-82E1-994C-8B0E-23DAB636AE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5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EAE80-82E1-994C-8B0E-23DAB636AE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37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1042CC2-23FE-4B3F-82E6-1D21DDE1359D}"/>
              </a:ext>
            </a:extLst>
          </p:cNvPr>
          <p:cNvSpPr/>
          <p:nvPr userDrawn="1"/>
        </p:nvSpPr>
        <p:spPr>
          <a:xfrm>
            <a:off x="-1" y="2351984"/>
            <a:ext cx="12231757" cy="4837595"/>
          </a:xfrm>
          <a:prstGeom prst="rect">
            <a:avLst/>
          </a:prstGeom>
          <a:solidFill>
            <a:srgbClr val="008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81C7775B-490C-478A-9FCD-553097945EE8}"/>
              </a:ext>
            </a:extLst>
          </p:cNvPr>
          <p:cNvSpPr/>
          <p:nvPr userDrawn="1"/>
        </p:nvSpPr>
        <p:spPr>
          <a:xfrm>
            <a:off x="5198166" y="3412083"/>
            <a:ext cx="7033590" cy="3777496"/>
          </a:xfrm>
          <a:custGeom>
            <a:avLst/>
            <a:gdLst>
              <a:gd name="connsiteX0" fmla="*/ 0 w 5883965"/>
              <a:gd name="connsiteY0" fmla="*/ 0 h 3821596"/>
              <a:gd name="connsiteX1" fmla="*/ 5883965 w 5883965"/>
              <a:gd name="connsiteY1" fmla="*/ 0 h 3821596"/>
              <a:gd name="connsiteX2" fmla="*/ 5883965 w 5883965"/>
              <a:gd name="connsiteY2" fmla="*/ 3821596 h 3821596"/>
              <a:gd name="connsiteX3" fmla="*/ 0 w 5883965"/>
              <a:gd name="connsiteY3" fmla="*/ 3821596 h 3821596"/>
              <a:gd name="connsiteX4" fmla="*/ 0 w 5883965"/>
              <a:gd name="connsiteY4" fmla="*/ 0 h 3821596"/>
              <a:gd name="connsiteX0" fmla="*/ 0 w 5883965"/>
              <a:gd name="connsiteY0" fmla="*/ 0 h 3821596"/>
              <a:gd name="connsiteX1" fmla="*/ 5874025 w 5883965"/>
              <a:gd name="connsiteY1" fmla="*/ 815009 h 3821596"/>
              <a:gd name="connsiteX2" fmla="*/ 5883965 w 5883965"/>
              <a:gd name="connsiteY2" fmla="*/ 3821596 h 3821596"/>
              <a:gd name="connsiteX3" fmla="*/ 0 w 5883965"/>
              <a:gd name="connsiteY3" fmla="*/ 3821596 h 3821596"/>
              <a:gd name="connsiteX4" fmla="*/ 0 w 5883965"/>
              <a:gd name="connsiteY4" fmla="*/ 0 h 3821596"/>
              <a:gd name="connsiteX0" fmla="*/ 1232452 w 7116417"/>
              <a:gd name="connsiteY0" fmla="*/ 0 h 3821596"/>
              <a:gd name="connsiteX1" fmla="*/ 7106477 w 7116417"/>
              <a:gd name="connsiteY1" fmla="*/ 815009 h 3821596"/>
              <a:gd name="connsiteX2" fmla="*/ 7116417 w 7116417"/>
              <a:gd name="connsiteY2" fmla="*/ 3821596 h 3821596"/>
              <a:gd name="connsiteX3" fmla="*/ 0 w 7116417"/>
              <a:gd name="connsiteY3" fmla="*/ 3811657 h 3821596"/>
              <a:gd name="connsiteX4" fmla="*/ 1232452 w 7116417"/>
              <a:gd name="connsiteY4" fmla="*/ 0 h 3821596"/>
              <a:gd name="connsiteX0" fmla="*/ 1232452 w 7116417"/>
              <a:gd name="connsiteY0" fmla="*/ 0 h 3832186"/>
              <a:gd name="connsiteX1" fmla="*/ 7106477 w 7116417"/>
              <a:gd name="connsiteY1" fmla="*/ 825599 h 3832186"/>
              <a:gd name="connsiteX2" fmla="*/ 7116417 w 7116417"/>
              <a:gd name="connsiteY2" fmla="*/ 3832186 h 3832186"/>
              <a:gd name="connsiteX3" fmla="*/ 0 w 7116417"/>
              <a:gd name="connsiteY3" fmla="*/ 3822247 h 3832186"/>
              <a:gd name="connsiteX4" fmla="*/ 1232452 w 7116417"/>
              <a:gd name="connsiteY4" fmla="*/ 0 h 3832186"/>
              <a:gd name="connsiteX0" fmla="*/ 1252565 w 7116417"/>
              <a:gd name="connsiteY0" fmla="*/ 0 h 4004368"/>
              <a:gd name="connsiteX1" fmla="*/ 7106477 w 7116417"/>
              <a:gd name="connsiteY1" fmla="*/ 997781 h 4004368"/>
              <a:gd name="connsiteX2" fmla="*/ 7116417 w 7116417"/>
              <a:gd name="connsiteY2" fmla="*/ 4004368 h 4004368"/>
              <a:gd name="connsiteX3" fmla="*/ 0 w 7116417"/>
              <a:gd name="connsiteY3" fmla="*/ 3994429 h 4004368"/>
              <a:gd name="connsiteX4" fmla="*/ 1252565 w 7116417"/>
              <a:gd name="connsiteY4" fmla="*/ 0 h 400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6417" h="4004368">
                <a:moveTo>
                  <a:pt x="1252565" y="0"/>
                </a:moveTo>
                <a:lnTo>
                  <a:pt x="7106477" y="997781"/>
                </a:lnTo>
                <a:cubicBezTo>
                  <a:pt x="7109790" y="1999977"/>
                  <a:pt x="7113104" y="3002172"/>
                  <a:pt x="7116417" y="4004368"/>
                </a:cubicBezTo>
                <a:lnTo>
                  <a:pt x="0" y="3994429"/>
                </a:lnTo>
                <a:lnTo>
                  <a:pt x="1252565" y="0"/>
                </a:lnTo>
                <a:close/>
              </a:path>
            </a:pathLst>
          </a:custGeom>
          <a:solidFill>
            <a:srgbClr val="289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B8A725B2-372C-4036-9EF8-53B10911FF2F}"/>
              </a:ext>
            </a:extLst>
          </p:cNvPr>
          <p:cNvSpPr/>
          <p:nvPr userDrawn="1"/>
        </p:nvSpPr>
        <p:spPr>
          <a:xfrm>
            <a:off x="0" y="0"/>
            <a:ext cx="12231756" cy="4379567"/>
          </a:xfrm>
          <a:custGeom>
            <a:avLst/>
            <a:gdLst>
              <a:gd name="connsiteX0" fmla="*/ 0 w 12192000"/>
              <a:gd name="connsiteY0" fmla="*/ 0 h 2351984"/>
              <a:gd name="connsiteX1" fmla="*/ 12192000 w 12192000"/>
              <a:gd name="connsiteY1" fmla="*/ 0 h 2351984"/>
              <a:gd name="connsiteX2" fmla="*/ 12192000 w 12192000"/>
              <a:gd name="connsiteY2" fmla="*/ 2351984 h 2351984"/>
              <a:gd name="connsiteX3" fmla="*/ 0 w 12192000"/>
              <a:gd name="connsiteY3" fmla="*/ 2351984 h 2351984"/>
              <a:gd name="connsiteX4" fmla="*/ 0 w 12192000"/>
              <a:gd name="connsiteY4" fmla="*/ 0 h 2351984"/>
              <a:gd name="connsiteX0" fmla="*/ 0 w 12192000"/>
              <a:gd name="connsiteY0" fmla="*/ 0 h 4379567"/>
              <a:gd name="connsiteX1" fmla="*/ 12192000 w 12192000"/>
              <a:gd name="connsiteY1" fmla="*/ 0 h 4379567"/>
              <a:gd name="connsiteX2" fmla="*/ 12182061 w 12192000"/>
              <a:gd name="connsiteY2" fmla="*/ 4379567 h 4379567"/>
              <a:gd name="connsiteX3" fmla="*/ 0 w 12192000"/>
              <a:gd name="connsiteY3" fmla="*/ 2351984 h 4379567"/>
              <a:gd name="connsiteX4" fmla="*/ 0 w 12192000"/>
              <a:gd name="connsiteY4" fmla="*/ 0 h 437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379567">
                <a:moveTo>
                  <a:pt x="0" y="0"/>
                </a:moveTo>
                <a:lnTo>
                  <a:pt x="12192000" y="0"/>
                </a:lnTo>
                <a:lnTo>
                  <a:pt x="12182061" y="4379567"/>
                </a:lnTo>
                <a:lnTo>
                  <a:pt x="0" y="2351984"/>
                </a:lnTo>
                <a:lnTo>
                  <a:pt x="0" y="0"/>
                </a:lnTo>
                <a:close/>
              </a:path>
            </a:pathLst>
          </a:custGeom>
          <a:solidFill>
            <a:srgbClr val="00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98BDA2-491A-4B0F-89F7-024FEEA48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02" y="584040"/>
            <a:ext cx="3266906" cy="11278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9320131-2411-4553-96FB-BEEB81D44D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9899" y="645285"/>
            <a:ext cx="7016936" cy="150156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First slide title – Open Sans Light 48px</a:t>
            </a:r>
            <a:endParaRPr lang="nb-NO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BABA9F9-6555-4333-AA8F-239DE7CEBD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29899" y="2189783"/>
            <a:ext cx="6211867" cy="7577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 Open Sans Light 24 </a:t>
            </a:r>
            <a:r>
              <a:rPr lang="en-US" dirty="0" err="1"/>
              <a:t>px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8043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44218-4692-42A2-9107-8D9B7A5089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0725" y="665164"/>
            <a:ext cx="10701040" cy="115369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Title – Open Sans Light 54px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FB6440-9D1B-47DA-93C7-FAB7DCB4FD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0725" y="2015241"/>
            <a:ext cx="10701040" cy="7577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 Open Sans Light 24 </a:t>
            </a:r>
            <a:r>
              <a:rPr lang="en-US" dirty="0" err="1"/>
              <a:t>px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DD899C-2AAE-4306-A583-3836AE5523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052" y="6000581"/>
            <a:ext cx="2439849" cy="53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36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1042CC2-23FE-4B3F-82E6-1D21DDE1359D}"/>
              </a:ext>
            </a:extLst>
          </p:cNvPr>
          <p:cNvSpPr/>
          <p:nvPr userDrawn="1"/>
        </p:nvSpPr>
        <p:spPr>
          <a:xfrm>
            <a:off x="-1" y="2351984"/>
            <a:ext cx="12231757" cy="4837595"/>
          </a:xfrm>
          <a:prstGeom prst="rect">
            <a:avLst/>
          </a:prstGeom>
          <a:solidFill>
            <a:srgbClr val="E8E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81C7775B-490C-478A-9FCD-553097945EE8}"/>
              </a:ext>
            </a:extLst>
          </p:cNvPr>
          <p:cNvSpPr/>
          <p:nvPr userDrawn="1"/>
        </p:nvSpPr>
        <p:spPr>
          <a:xfrm>
            <a:off x="5198166" y="3412083"/>
            <a:ext cx="7033590" cy="3777496"/>
          </a:xfrm>
          <a:custGeom>
            <a:avLst/>
            <a:gdLst>
              <a:gd name="connsiteX0" fmla="*/ 0 w 5883965"/>
              <a:gd name="connsiteY0" fmla="*/ 0 h 3821596"/>
              <a:gd name="connsiteX1" fmla="*/ 5883965 w 5883965"/>
              <a:gd name="connsiteY1" fmla="*/ 0 h 3821596"/>
              <a:gd name="connsiteX2" fmla="*/ 5883965 w 5883965"/>
              <a:gd name="connsiteY2" fmla="*/ 3821596 h 3821596"/>
              <a:gd name="connsiteX3" fmla="*/ 0 w 5883965"/>
              <a:gd name="connsiteY3" fmla="*/ 3821596 h 3821596"/>
              <a:gd name="connsiteX4" fmla="*/ 0 w 5883965"/>
              <a:gd name="connsiteY4" fmla="*/ 0 h 3821596"/>
              <a:gd name="connsiteX0" fmla="*/ 0 w 5883965"/>
              <a:gd name="connsiteY0" fmla="*/ 0 h 3821596"/>
              <a:gd name="connsiteX1" fmla="*/ 5874025 w 5883965"/>
              <a:gd name="connsiteY1" fmla="*/ 815009 h 3821596"/>
              <a:gd name="connsiteX2" fmla="*/ 5883965 w 5883965"/>
              <a:gd name="connsiteY2" fmla="*/ 3821596 h 3821596"/>
              <a:gd name="connsiteX3" fmla="*/ 0 w 5883965"/>
              <a:gd name="connsiteY3" fmla="*/ 3821596 h 3821596"/>
              <a:gd name="connsiteX4" fmla="*/ 0 w 5883965"/>
              <a:gd name="connsiteY4" fmla="*/ 0 h 3821596"/>
              <a:gd name="connsiteX0" fmla="*/ 1232452 w 7116417"/>
              <a:gd name="connsiteY0" fmla="*/ 0 h 3821596"/>
              <a:gd name="connsiteX1" fmla="*/ 7106477 w 7116417"/>
              <a:gd name="connsiteY1" fmla="*/ 815009 h 3821596"/>
              <a:gd name="connsiteX2" fmla="*/ 7116417 w 7116417"/>
              <a:gd name="connsiteY2" fmla="*/ 3821596 h 3821596"/>
              <a:gd name="connsiteX3" fmla="*/ 0 w 7116417"/>
              <a:gd name="connsiteY3" fmla="*/ 3811657 h 3821596"/>
              <a:gd name="connsiteX4" fmla="*/ 1232452 w 7116417"/>
              <a:gd name="connsiteY4" fmla="*/ 0 h 3821596"/>
              <a:gd name="connsiteX0" fmla="*/ 1232452 w 7116417"/>
              <a:gd name="connsiteY0" fmla="*/ 0 h 3832186"/>
              <a:gd name="connsiteX1" fmla="*/ 7106477 w 7116417"/>
              <a:gd name="connsiteY1" fmla="*/ 825599 h 3832186"/>
              <a:gd name="connsiteX2" fmla="*/ 7116417 w 7116417"/>
              <a:gd name="connsiteY2" fmla="*/ 3832186 h 3832186"/>
              <a:gd name="connsiteX3" fmla="*/ 0 w 7116417"/>
              <a:gd name="connsiteY3" fmla="*/ 3822247 h 3832186"/>
              <a:gd name="connsiteX4" fmla="*/ 1232452 w 7116417"/>
              <a:gd name="connsiteY4" fmla="*/ 0 h 3832186"/>
              <a:gd name="connsiteX0" fmla="*/ 1252565 w 7116417"/>
              <a:gd name="connsiteY0" fmla="*/ 0 h 4004368"/>
              <a:gd name="connsiteX1" fmla="*/ 7106477 w 7116417"/>
              <a:gd name="connsiteY1" fmla="*/ 997781 h 4004368"/>
              <a:gd name="connsiteX2" fmla="*/ 7116417 w 7116417"/>
              <a:gd name="connsiteY2" fmla="*/ 4004368 h 4004368"/>
              <a:gd name="connsiteX3" fmla="*/ 0 w 7116417"/>
              <a:gd name="connsiteY3" fmla="*/ 3994429 h 4004368"/>
              <a:gd name="connsiteX4" fmla="*/ 1252565 w 7116417"/>
              <a:gd name="connsiteY4" fmla="*/ 0 h 400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6417" h="4004368">
                <a:moveTo>
                  <a:pt x="1252565" y="0"/>
                </a:moveTo>
                <a:lnTo>
                  <a:pt x="7106477" y="997781"/>
                </a:lnTo>
                <a:cubicBezTo>
                  <a:pt x="7109790" y="1999977"/>
                  <a:pt x="7113104" y="3002172"/>
                  <a:pt x="7116417" y="4004368"/>
                </a:cubicBezTo>
                <a:lnTo>
                  <a:pt x="0" y="3994429"/>
                </a:lnTo>
                <a:lnTo>
                  <a:pt x="1252565" y="0"/>
                </a:lnTo>
                <a:close/>
              </a:path>
            </a:pathLst>
          </a:custGeom>
          <a:solidFill>
            <a:srgbClr val="D9D6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B8A725B2-372C-4036-9EF8-53B10911FF2F}"/>
              </a:ext>
            </a:extLst>
          </p:cNvPr>
          <p:cNvSpPr/>
          <p:nvPr userDrawn="1"/>
        </p:nvSpPr>
        <p:spPr>
          <a:xfrm>
            <a:off x="0" y="0"/>
            <a:ext cx="12231756" cy="4379567"/>
          </a:xfrm>
          <a:custGeom>
            <a:avLst/>
            <a:gdLst>
              <a:gd name="connsiteX0" fmla="*/ 0 w 12192000"/>
              <a:gd name="connsiteY0" fmla="*/ 0 h 2351984"/>
              <a:gd name="connsiteX1" fmla="*/ 12192000 w 12192000"/>
              <a:gd name="connsiteY1" fmla="*/ 0 h 2351984"/>
              <a:gd name="connsiteX2" fmla="*/ 12192000 w 12192000"/>
              <a:gd name="connsiteY2" fmla="*/ 2351984 h 2351984"/>
              <a:gd name="connsiteX3" fmla="*/ 0 w 12192000"/>
              <a:gd name="connsiteY3" fmla="*/ 2351984 h 2351984"/>
              <a:gd name="connsiteX4" fmla="*/ 0 w 12192000"/>
              <a:gd name="connsiteY4" fmla="*/ 0 h 2351984"/>
              <a:gd name="connsiteX0" fmla="*/ 0 w 12192000"/>
              <a:gd name="connsiteY0" fmla="*/ 0 h 4379567"/>
              <a:gd name="connsiteX1" fmla="*/ 12192000 w 12192000"/>
              <a:gd name="connsiteY1" fmla="*/ 0 h 4379567"/>
              <a:gd name="connsiteX2" fmla="*/ 12182061 w 12192000"/>
              <a:gd name="connsiteY2" fmla="*/ 4379567 h 4379567"/>
              <a:gd name="connsiteX3" fmla="*/ 0 w 12192000"/>
              <a:gd name="connsiteY3" fmla="*/ 2351984 h 4379567"/>
              <a:gd name="connsiteX4" fmla="*/ 0 w 12192000"/>
              <a:gd name="connsiteY4" fmla="*/ 0 h 437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379567">
                <a:moveTo>
                  <a:pt x="0" y="0"/>
                </a:moveTo>
                <a:lnTo>
                  <a:pt x="12192000" y="0"/>
                </a:lnTo>
                <a:lnTo>
                  <a:pt x="12182061" y="4379567"/>
                </a:lnTo>
                <a:lnTo>
                  <a:pt x="0" y="2351984"/>
                </a:lnTo>
                <a:lnTo>
                  <a:pt x="0" y="0"/>
                </a:lnTo>
                <a:close/>
              </a:path>
            </a:pathLst>
          </a:custGeom>
          <a:solidFill>
            <a:srgbClr val="CECA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9320131-2411-4553-96FB-BEEB81D44D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9899" y="645285"/>
            <a:ext cx="7016936" cy="150156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First slide title – Open Sans Light 48px</a:t>
            </a:r>
            <a:endParaRPr lang="nb-NO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BABA9F9-6555-4333-AA8F-239DE7CEBD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29899" y="2189783"/>
            <a:ext cx="6211867" cy="7577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 Open Sans Light 24 </a:t>
            </a:r>
            <a:r>
              <a:rPr lang="en-US" dirty="0" err="1"/>
              <a:t>px</a:t>
            </a:r>
            <a:endParaRPr lang="nb-N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1D4836-9502-4B8E-A0AB-8522924FF6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82" y="467953"/>
            <a:ext cx="3266906" cy="112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71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ndard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44218-4692-42A2-9107-8D9B7A5089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0725" y="665164"/>
            <a:ext cx="10701040" cy="115369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540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Title – Open Sans Light 54px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FB6440-9D1B-47DA-93C7-FAB7DCB4FD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0725" y="2015241"/>
            <a:ext cx="10701040" cy="7577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 Open Sans Light 24 </a:t>
            </a:r>
            <a:r>
              <a:rPr lang="en-US" dirty="0" err="1"/>
              <a:t>px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2248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1042CC2-23FE-4B3F-82E6-1D21DDE1359D}"/>
              </a:ext>
            </a:extLst>
          </p:cNvPr>
          <p:cNvSpPr/>
          <p:nvPr userDrawn="1"/>
        </p:nvSpPr>
        <p:spPr>
          <a:xfrm>
            <a:off x="-1" y="2351984"/>
            <a:ext cx="12231757" cy="4837595"/>
          </a:xfrm>
          <a:prstGeom prst="rect">
            <a:avLst/>
          </a:prstGeom>
          <a:solidFill>
            <a:srgbClr val="008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81C7775B-490C-478A-9FCD-553097945EE8}"/>
              </a:ext>
            </a:extLst>
          </p:cNvPr>
          <p:cNvSpPr/>
          <p:nvPr userDrawn="1"/>
        </p:nvSpPr>
        <p:spPr>
          <a:xfrm>
            <a:off x="5198166" y="3412083"/>
            <a:ext cx="7033590" cy="3777496"/>
          </a:xfrm>
          <a:custGeom>
            <a:avLst/>
            <a:gdLst>
              <a:gd name="connsiteX0" fmla="*/ 0 w 5883965"/>
              <a:gd name="connsiteY0" fmla="*/ 0 h 3821596"/>
              <a:gd name="connsiteX1" fmla="*/ 5883965 w 5883965"/>
              <a:gd name="connsiteY1" fmla="*/ 0 h 3821596"/>
              <a:gd name="connsiteX2" fmla="*/ 5883965 w 5883965"/>
              <a:gd name="connsiteY2" fmla="*/ 3821596 h 3821596"/>
              <a:gd name="connsiteX3" fmla="*/ 0 w 5883965"/>
              <a:gd name="connsiteY3" fmla="*/ 3821596 h 3821596"/>
              <a:gd name="connsiteX4" fmla="*/ 0 w 5883965"/>
              <a:gd name="connsiteY4" fmla="*/ 0 h 3821596"/>
              <a:gd name="connsiteX0" fmla="*/ 0 w 5883965"/>
              <a:gd name="connsiteY0" fmla="*/ 0 h 3821596"/>
              <a:gd name="connsiteX1" fmla="*/ 5874025 w 5883965"/>
              <a:gd name="connsiteY1" fmla="*/ 815009 h 3821596"/>
              <a:gd name="connsiteX2" fmla="*/ 5883965 w 5883965"/>
              <a:gd name="connsiteY2" fmla="*/ 3821596 h 3821596"/>
              <a:gd name="connsiteX3" fmla="*/ 0 w 5883965"/>
              <a:gd name="connsiteY3" fmla="*/ 3821596 h 3821596"/>
              <a:gd name="connsiteX4" fmla="*/ 0 w 5883965"/>
              <a:gd name="connsiteY4" fmla="*/ 0 h 3821596"/>
              <a:gd name="connsiteX0" fmla="*/ 1232452 w 7116417"/>
              <a:gd name="connsiteY0" fmla="*/ 0 h 3821596"/>
              <a:gd name="connsiteX1" fmla="*/ 7106477 w 7116417"/>
              <a:gd name="connsiteY1" fmla="*/ 815009 h 3821596"/>
              <a:gd name="connsiteX2" fmla="*/ 7116417 w 7116417"/>
              <a:gd name="connsiteY2" fmla="*/ 3821596 h 3821596"/>
              <a:gd name="connsiteX3" fmla="*/ 0 w 7116417"/>
              <a:gd name="connsiteY3" fmla="*/ 3811657 h 3821596"/>
              <a:gd name="connsiteX4" fmla="*/ 1232452 w 7116417"/>
              <a:gd name="connsiteY4" fmla="*/ 0 h 3821596"/>
              <a:gd name="connsiteX0" fmla="*/ 1232452 w 7116417"/>
              <a:gd name="connsiteY0" fmla="*/ 0 h 3832186"/>
              <a:gd name="connsiteX1" fmla="*/ 7106477 w 7116417"/>
              <a:gd name="connsiteY1" fmla="*/ 825599 h 3832186"/>
              <a:gd name="connsiteX2" fmla="*/ 7116417 w 7116417"/>
              <a:gd name="connsiteY2" fmla="*/ 3832186 h 3832186"/>
              <a:gd name="connsiteX3" fmla="*/ 0 w 7116417"/>
              <a:gd name="connsiteY3" fmla="*/ 3822247 h 3832186"/>
              <a:gd name="connsiteX4" fmla="*/ 1232452 w 7116417"/>
              <a:gd name="connsiteY4" fmla="*/ 0 h 3832186"/>
              <a:gd name="connsiteX0" fmla="*/ 1252565 w 7116417"/>
              <a:gd name="connsiteY0" fmla="*/ 0 h 4004368"/>
              <a:gd name="connsiteX1" fmla="*/ 7106477 w 7116417"/>
              <a:gd name="connsiteY1" fmla="*/ 997781 h 4004368"/>
              <a:gd name="connsiteX2" fmla="*/ 7116417 w 7116417"/>
              <a:gd name="connsiteY2" fmla="*/ 4004368 h 4004368"/>
              <a:gd name="connsiteX3" fmla="*/ 0 w 7116417"/>
              <a:gd name="connsiteY3" fmla="*/ 3994429 h 4004368"/>
              <a:gd name="connsiteX4" fmla="*/ 1252565 w 7116417"/>
              <a:gd name="connsiteY4" fmla="*/ 0 h 400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6417" h="4004368">
                <a:moveTo>
                  <a:pt x="1252565" y="0"/>
                </a:moveTo>
                <a:lnTo>
                  <a:pt x="7106477" y="997781"/>
                </a:lnTo>
                <a:cubicBezTo>
                  <a:pt x="7109790" y="1999977"/>
                  <a:pt x="7113104" y="3002172"/>
                  <a:pt x="7116417" y="4004368"/>
                </a:cubicBezTo>
                <a:lnTo>
                  <a:pt x="0" y="3994429"/>
                </a:lnTo>
                <a:lnTo>
                  <a:pt x="1252565" y="0"/>
                </a:lnTo>
                <a:close/>
              </a:path>
            </a:pathLst>
          </a:custGeom>
          <a:solidFill>
            <a:srgbClr val="289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B8A725B2-372C-4036-9EF8-53B10911FF2F}"/>
              </a:ext>
            </a:extLst>
          </p:cNvPr>
          <p:cNvSpPr/>
          <p:nvPr userDrawn="1"/>
        </p:nvSpPr>
        <p:spPr>
          <a:xfrm>
            <a:off x="0" y="0"/>
            <a:ext cx="12231756" cy="4379567"/>
          </a:xfrm>
          <a:custGeom>
            <a:avLst/>
            <a:gdLst>
              <a:gd name="connsiteX0" fmla="*/ 0 w 12192000"/>
              <a:gd name="connsiteY0" fmla="*/ 0 h 2351984"/>
              <a:gd name="connsiteX1" fmla="*/ 12192000 w 12192000"/>
              <a:gd name="connsiteY1" fmla="*/ 0 h 2351984"/>
              <a:gd name="connsiteX2" fmla="*/ 12192000 w 12192000"/>
              <a:gd name="connsiteY2" fmla="*/ 2351984 h 2351984"/>
              <a:gd name="connsiteX3" fmla="*/ 0 w 12192000"/>
              <a:gd name="connsiteY3" fmla="*/ 2351984 h 2351984"/>
              <a:gd name="connsiteX4" fmla="*/ 0 w 12192000"/>
              <a:gd name="connsiteY4" fmla="*/ 0 h 2351984"/>
              <a:gd name="connsiteX0" fmla="*/ 0 w 12192000"/>
              <a:gd name="connsiteY0" fmla="*/ 0 h 4379567"/>
              <a:gd name="connsiteX1" fmla="*/ 12192000 w 12192000"/>
              <a:gd name="connsiteY1" fmla="*/ 0 h 4379567"/>
              <a:gd name="connsiteX2" fmla="*/ 12182061 w 12192000"/>
              <a:gd name="connsiteY2" fmla="*/ 4379567 h 4379567"/>
              <a:gd name="connsiteX3" fmla="*/ 0 w 12192000"/>
              <a:gd name="connsiteY3" fmla="*/ 2351984 h 4379567"/>
              <a:gd name="connsiteX4" fmla="*/ 0 w 12192000"/>
              <a:gd name="connsiteY4" fmla="*/ 0 h 437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379567">
                <a:moveTo>
                  <a:pt x="0" y="0"/>
                </a:moveTo>
                <a:lnTo>
                  <a:pt x="12192000" y="0"/>
                </a:lnTo>
                <a:lnTo>
                  <a:pt x="12182061" y="4379567"/>
                </a:lnTo>
                <a:lnTo>
                  <a:pt x="0" y="2351984"/>
                </a:lnTo>
                <a:lnTo>
                  <a:pt x="0" y="0"/>
                </a:lnTo>
                <a:close/>
              </a:path>
            </a:pathLst>
          </a:custGeom>
          <a:solidFill>
            <a:srgbClr val="00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98BDA2-491A-4B0F-89F7-024FEEA48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02" y="584040"/>
            <a:ext cx="3266906" cy="11278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9320131-2411-4553-96FB-BEEB81D44D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9899" y="645285"/>
            <a:ext cx="7016936" cy="150156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First slide title – Open Sans Light 48px</a:t>
            </a:r>
            <a:endParaRPr lang="nb-NO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BABA9F9-6555-4333-AA8F-239DE7CEBD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29899" y="2189783"/>
            <a:ext cx="6211867" cy="7577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 Open Sans Light 24 </a:t>
            </a:r>
            <a:r>
              <a:rPr lang="en-US" dirty="0" err="1"/>
              <a:t>px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81455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D26037-D680-499C-9B90-E90B9627236D}"/>
              </a:ext>
            </a:extLst>
          </p:cNvPr>
          <p:cNvSpPr/>
          <p:nvPr userDrawn="1"/>
        </p:nvSpPr>
        <p:spPr>
          <a:xfrm>
            <a:off x="4651513" y="-1"/>
            <a:ext cx="7540487" cy="6858001"/>
          </a:xfrm>
          <a:prstGeom prst="rect">
            <a:avLst/>
          </a:prstGeom>
          <a:solidFill>
            <a:srgbClr val="00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B451737B-ADD5-448A-8FB2-F88AAB9B9EDC}"/>
              </a:ext>
            </a:extLst>
          </p:cNvPr>
          <p:cNvSpPr/>
          <p:nvPr userDrawn="1"/>
        </p:nvSpPr>
        <p:spPr>
          <a:xfrm>
            <a:off x="0" y="0"/>
            <a:ext cx="7543800" cy="6858000"/>
          </a:xfrm>
          <a:custGeom>
            <a:avLst/>
            <a:gdLst>
              <a:gd name="connsiteX0" fmla="*/ 0 w 4641574"/>
              <a:gd name="connsiteY0" fmla="*/ 0 h 6858000"/>
              <a:gd name="connsiteX1" fmla="*/ 4641574 w 4641574"/>
              <a:gd name="connsiteY1" fmla="*/ 0 h 6858000"/>
              <a:gd name="connsiteX2" fmla="*/ 4641574 w 4641574"/>
              <a:gd name="connsiteY2" fmla="*/ 6858000 h 6858000"/>
              <a:gd name="connsiteX3" fmla="*/ 0 w 4641574"/>
              <a:gd name="connsiteY3" fmla="*/ 6858000 h 6858000"/>
              <a:gd name="connsiteX4" fmla="*/ 0 w 4641574"/>
              <a:gd name="connsiteY4" fmla="*/ 0 h 6858000"/>
              <a:gd name="connsiteX0" fmla="*/ 0 w 6798365"/>
              <a:gd name="connsiteY0" fmla="*/ 19878 h 6877878"/>
              <a:gd name="connsiteX1" fmla="*/ 6798365 w 6798365"/>
              <a:gd name="connsiteY1" fmla="*/ 0 h 6877878"/>
              <a:gd name="connsiteX2" fmla="*/ 4641574 w 6798365"/>
              <a:gd name="connsiteY2" fmla="*/ 6877878 h 6877878"/>
              <a:gd name="connsiteX3" fmla="*/ 0 w 6798365"/>
              <a:gd name="connsiteY3" fmla="*/ 6877878 h 6877878"/>
              <a:gd name="connsiteX4" fmla="*/ 0 w 6798365"/>
              <a:gd name="connsiteY4" fmla="*/ 19878 h 6877878"/>
              <a:gd name="connsiteX0" fmla="*/ 0 w 6788426"/>
              <a:gd name="connsiteY0" fmla="*/ 0 h 6858000"/>
              <a:gd name="connsiteX1" fmla="*/ 6788426 w 6788426"/>
              <a:gd name="connsiteY1" fmla="*/ 9939 h 6858000"/>
              <a:gd name="connsiteX2" fmla="*/ 4641574 w 6788426"/>
              <a:gd name="connsiteY2" fmla="*/ 6858000 h 6858000"/>
              <a:gd name="connsiteX3" fmla="*/ 0 w 6788426"/>
              <a:gd name="connsiteY3" fmla="*/ 6858000 h 6858000"/>
              <a:gd name="connsiteX4" fmla="*/ 0 w 6788426"/>
              <a:gd name="connsiteY4" fmla="*/ 0 h 6858000"/>
              <a:gd name="connsiteX0" fmla="*/ 0 w 6798365"/>
              <a:gd name="connsiteY0" fmla="*/ 9939 h 6867939"/>
              <a:gd name="connsiteX1" fmla="*/ 6798365 w 6798365"/>
              <a:gd name="connsiteY1" fmla="*/ 0 h 6867939"/>
              <a:gd name="connsiteX2" fmla="*/ 4641574 w 6798365"/>
              <a:gd name="connsiteY2" fmla="*/ 6867939 h 6867939"/>
              <a:gd name="connsiteX3" fmla="*/ 0 w 6798365"/>
              <a:gd name="connsiteY3" fmla="*/ 6867939 h 6867939"/>
              <a:gd name="connsiteX4" fmla="*/ 0 w 6798365"/>
              <a:gd name="connsiteY4" fmla="*/ 9939 h 6867939"/>
              <a:gd name="connsiteX0" fmla="*/ 0 w 6709959"/>
              <a:gd name="connsiteY0" fmla="*/ 0 h 6858000"/>
              <a:gd name="connsiteX1" fmla="*/ 6709959 w 6709959"/>
              <a:gd name="connsiteY1" fmla="*/ 0 h 6858000"/>
              <a:gd name="connsiteX2" fmla="*/ 4641574 w 6709959"/>
              <a:gd name="connsiteY2" fmla="*/ 6858000 h 6858000"/>
              <a:gd name="connsiteX3" fmla="*/ 0 w 6709959"/>
              <a:gd name="connsiteY3" fmla="*/ 6858000 h 6858000"/>
              <a:gd name="connsiteX4" fmla="*/ 0 w 670995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959" h="6858000">
                <a:moveTo>
                  <a:pt x="0" y="0"/>
                </a:moveTo>
                <a:lnTo>
                  <a:pt x="6709959" y="0"/>
                </a:lnTo>
                <a:lnTo>
                  <a:pt x="4641574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8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3F1D2C-C049-4E99-9BDF-2106C09D84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052" y="6000581"/>
            <a:ext cx="2439849" cy="53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26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D26037-D680-499C-9B90-E90B9627236D}"/>
              </a:ext>
            </a:extLst>
          </p:cNvPr>
          <p:cNvSpPr/>
          <p:nvPr userDrawn="1"/>
        </p:nvSpPr>
        <p:spPr>
          <a:xfrm>
            <a:off x="4651513" y="-1"/>
            <a:ext cx="7540487" cy="6858001"/>
          </a:xfrm>
          <a:prstGeom prst="rect">
            <a:avLst/>
          </a:prstGeom>
          <a:solidFill>
            <a:srgbClr val="D9D6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B451737B-ADD5-448A-8FB2-F88AAB9B9EDC}"/>
              </a:ext>
            </a:extLst>
          </p:cNvPr>
          <p:cNvSpPr/>
          <p:nvPr userDrawn="1"/>
        </p:nvSpPr>
        <p:spPr>
          <a:xfrm>
            <a:off x="0" y="0"/>
            <a:ext cx="7543800" cy="6858000"/>
          </a:xfrm>
          <a:custGeom>
            <a:avLst/>
            <a:gdLst>
              <a:gd name="connsiteX0" fmla="*/ 0 w 4641574"/>
              <a:gd name="connsiteY0" fmla="*/ 0 h 6858000"/>
              <a:gd name="connsiteX1" fmla="*/ 4641574 w 4641574"/>
              <a:gd name="connsiteY1" fmla="*/ 0 h 6858000"/>
              <a:gd name="connsiteX2" fmla="*/ 4641574 w 4641574"/>
              <a:gd name="connsiteY2" fmla="*/ 6858000 h 6858000"/>
              <a:gd name="connsiteX3" fmla="*/ 0 w 4641574"/>
              <a:gd name="connsiteY3" fmla="*/ 6858000 h 6858000"/>
              <a:gd name="connsiteX4" fmla="*/ 0 w 4641574"/>
              <a:gd name="connsiteY4" fmla="*/ 0 h 6858000"/>
              <a:gd name="connsiteX0" fmla="*/ 0 w 6798365"/>
              <a:gd name="connsiteY0" fmla="*/ 19878 h 6877878"/>
              <a:gd name="connsiteX1" fmla="*/ 6798365 w 6798365"/>
              <a:gd name="connsiteY1" fmla="*/ 0 h 6877878"/>
              <a:gd name="connsiteX2" fmla="*/ 4641574 w 6798365"/>
              <a:gd name="connsiteY2" fmla="*/ 6877878 h 6877878"/>
              <a:gd name="connsiteX3" fmla="*/ 0 w 6798365"/>
              <a:gd name="connsiteY3" fmla="*/ 6877878 h 6877878"/>
              <a:gd name="connsiteX4" fmla="*/ 0 w 6798365"/>
              <a:gd name="connsiteY4" fmla="*/ 19878 h 6877878"/>
              <a:gd name="connsiteX0" fmla="*/ 0 w 6788426"/>
              <a:gd name="connsiteY0" fmla="*/ 0 h 6858000"/>
              <a:gd name="connsiteX1" fmla="*/ 6788426 w 6788426"/>
              <a:gd name="connsiteY1" fmla="*/ 9939 h 6858000"/>
              <a:gd name="connsiteX2" fmla="*/ 4641574 w 6788426"/>
              <a:gd name="connsiteY2" fmla="*/ 6858000 h 6858000"/>
              <a:gd name="connsiteX3" fmla="*/ 0 w 6788426"/>
              <a:gd name="connsiteY3" fmla="*/ 6858000 h 6858000"/>
              <a:gd name="connsiteX4" fmla="*/ 0 w 6788426"/>
              <a:gd name="connsiteY4" fmla="*/ 0 h 6858000"/>
              <a:gd name="connsiteX0" fmla="*/ 0 w 6798365"/>
              <a:gd name="connsiteY0" fmla="*/ 9939 h 6867939"/>
              <a:gd name="connsiteX1" fmla="*/ 6798365 w 6798365"/>
              <a:gd name="connsiteY1" fmla="*/ 0 h 6867939"/>
              <a:gd name="connsiteX2" fmla="*/ 4641574 w 6798365"/>
              <a:gd name="connsiteY2" fmla="*/ 6867939 h 6867939"/>
              <a:gd name="connsiteX3" fmla="*/ 0 w 6798365"/>
              <a:gd name="connsiteY3" fmla="*/ 6867939 h 6867939"/>
              <a:gd name="connsiteX4" fmla="*/ 0 w 6798365"/>
              <a:gd name="connsiteY4" fmla="*/ 9939 h 6867939"/>
              <a:gd name="connsiteX0" fmla="*/ 0 w 6709959"/>
              <a:gd name="connsiteY0" fmla="*/ 0 h 6858000"/>
              <a:gd name="connsiteX1" fmla="*/ 6709959 w 6709959"/>
              <a:gd name="connsiteY1" fmla="*/ 0 h 6858000"/>
              <a:gd name="connsiteX2" fmla="*/ 4641574 w 6709959"/>
              <a:gd name="connsiteY2" fmla="*/ 6858000 h 6858000"/>
              <a:gd name="connsiteX3" fmla="*/ 0 w 6709959"/>
              <a:gd name="connsiteY3" fmla="*/ 6858000 h 6858000"/>
              <a:gd name="connsiteX4" fmla="*/ 0 w 670995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959" h="6858000">
                <a:moveTo>
                  <a:pt x="0" y="0"/>
                </a:moveTo>
                <a:lnTo>
                  <a:pt x="6709959" y="0"/>
                </a:lnTo>
                <a:lnTo>
                  <a:pt x="4641574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8E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5839C-B89A-4F7B-8536-D12E7A9E04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131" y="6043798"/>
            <a:ext cx="2477322" cy="54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0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www.cessda.eu/Research-Infrastructure/Training/Expert-Tour-Guide-on-Data-Managemen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ssda.eu/content/download/3844/35033/file/20171117DMPQuestionsCESSDAExpertTourGuide.pdf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ssda.eu/Research-Infrastructure/Training/Expert-Tour-Guide-on-Data-Managemen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9Zg_woMnYE&amp;feature=youtu.be" TargetMode="External"/><Relationship Id="rId2" Type="http://schemas.openxmlformats.org/officeDocument/2006/relationships/hyperlink" Target="https://www.cessda.eu/Consortium/Communication/Events/Webinar-Love-Data-Managemen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(null)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sd.uta.fi/" TargetMode="External"/><Relationship Id="rId13" Type="http://schemas.openxmlformats.org/officeDocument/2006/relationships/hyperlink" Target="http://ukdataservice.ac.uk/" TargetMode="External"/><Relationship Id="rId18" Type="http://schemas.openxmlformats.org/officeDocument/2006/relationships/image" Target="../media/image11.png"/><Relationship Id="rId26" Type="http://schemas.openxmlformats.org/officeDocument/2006/relationships/image" Target="../media/image18.png"/><Relationship Id="rId3" Type="http://schemas.openxmlformats.org/officeDocument/2006/relationships/hyperlink" Target="http://www.adp.fdv.uni-lj.si/" TargetMode="External"/><Relationship Id="rId21" Type="http://schemas.openxmlformats.org/officeDocument/2006/relationships/image" Target="../media/image14.png"/><Relationship Id="rId7" Type="http://schemas.openxmlformats.org/officeDocument/2006/relationships/hyperlink" Target="http://forscenter.ch/en/" TargetMode="External"/><Relationship Id="rId12" Type="http://schemas.openxmlformats.org/officeDocument/2006/relationships/hyperlink" Target="http://sodanet.gr/" TargetMode="External"/><Relationship Id="rId17" Type="http://schemas.openxmlformats.org/officeDocument/2006/relationships/image" Target="../media/image10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ans.knaw.nl/" TargetMode="External"/><Relationship Id="rId11" Type="http://schemas.openxmlformats.org/officeDocument/2006/relationships/hyperlink" Target="http://snd.gu.se/en" TargetMode="External"/><Relationship Id="rId24" Type="http://schemas.openxmlformats.org/officeDocument/2006/relationships/image" Target="../media/image16.png"/><Relationship Id="rId5" Type="http://schemas.openxmlformats.org/officeDocument/2006/relationships/hyperlink" Target="http://archiv.soc.cas.cz/" TargetMode="External"/><Relationship Id="rId15" Type="http://schemas.openxmlformats.org/officeDocument/2006/relationships/image" Target="../media/image8.png"/><Relationship Id="rId23" Type="http://schemas.openxmlformats.org/officeDocument/2006/relationships/image" Target="../media/image15.png"/><Relationship Id="rId10" Type="http://schemas.openxmlformats.org/officeDocument/2006/relationships/hyperlink" Target="http://www.nsd.uib.no/" TargetMode="External"/><Relationship Id="rId19" Type="http://schemas.openxmlformats.org/officeDocument/2006/relationships/image" Target="../media/image12.png"/><Relationship Id="rId4" Type="http://schemas.openxmlformats.org/officeDocument/2006/relationships/hyperlink" Target="https://aussda.at/" TargetMode="External"/><Relationship Id="rId9" Type="http://schemas.openxmlformats.org/officeDocument/2006/relationships/hyperlink" Target="http://www.gesis.org/" TargetMode="External"/><Relationship Id="rId14" Type="http://schemas.openxmlformats.org/officeDocument/2006/relationships/hyperlink" Target="http://www.verbeeldingskr8.nl/#home" TargetMode="External"/><Relationship Id="rId2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verbeeldingskr8.nl/#ho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B2E8B1F-9328-4A4D-9429-A4C09878AE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5200" dirty="0" err="1"/>
              <a:t>Structure</a:t>
            </a:r>
            <a:r>
              <a:rPr lang="nb-NO" sz="5200" dirty="0"/>
              <a:t> </a:t>
            </a:r>
            <a:r>
              <a:rPr lang="nb-NO" sz="5200" dirty="0" err="1"/>
              <a:t>of</a:t>
            </a:r>
            <a:r>
              <a:rPr lang="nb-NO" sz="5200" dirty="0"/>
              <a:t> </a:t>
            </a:r>
            <a:r>
              <a:rPr lang="nb-NO" sz="5200" dirty="0" err="1"/>
              <a:t>the</a:t>
            </a:r>
            <a:r>
              <a:rPr lang="nb-NO" sz="5200" dirty="0"/>
              <a:t> Guide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4F511E0F-D9C7-4DAD-902D-F37DC1CCE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29899" y="2189783"/>
            <a:ext cx="6211867" cy="757776"/>
          </a:xfrm>
        </p:spPr>
        <p:txBody>
          <a:bodyPr/>
          <a:lstStyle/>
          <a:p>
            <a:r>
              <a:rPr lang="nb-NO" sz="3200" dirty="0"/>
              <a:t>Ricarda Braukmann (DANS)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E5B19AA-C218-4123-B139-FC7703C51201}"/>
              </a:ext>
            </a:extLst>
          </p:cNvPr>
          <p:cNvSpPr txBox="1">
            <a:spLocks/>
          </p:cNvSpPr>
          <p:nvPr/>
        </p:nvSpPr>
        <p:spPr>
          <a:xfrm>
            <a:off x="577359" y="3526489"/>
            <a:ext cx="4562200" cy="34606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31F999B-1B36-4F77-AAE3-4BC896DA9375}"/>
              </a:ext>
            </a:extLst>
          </p:cNvPr>
          <p:cNvSpPr txBox="1">
            <a:spLocks/>
          </p:cNvSpPr>
          <p:nvPr/>
        </p:nvSpPr>
        <p:spPr>
          <a:xfrm>
            <a:off x="6579566" y="3515978"/>
            <a:ext cx="4562200" cy="34606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RDM Expert Tour Guide: </a:t>
            </a:r>
          </a:p>
          <a:p>
            <a:r>
              <a:rPr lang="en-US" dirty="0"/>
              <a:t>Train the Trainers</a:t>
            </a:r>
          </a:p>
          <a:p>
            <a:r>
              <a:rPr lang="en-US" dirty="0"/>
              <a:t>12-13 April 2018, Ljubljana</a:t>
            </a:r>
          </a:p>
          <a:p>
            <a:endParaRPr lang="en-US" sz="180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EC40B25-2CD2-4207-8849-2D487205AEA4}"/>
              </a:ext>
            </a:extLst>
          </p:cNvPr>
          <p:cNvSpPr txBox="1">
            <a:spLocks/>
          </p:cNvSpPr>
          <p:nvPr/>
        </p:nvSpPr>
        <p:spPr>
          <a:xfrm>
            <a:off x="577359" y="1903817"/>
            <a:ext cx="3894888" cy="135061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778F7D-3602-2947-9811-19AB2CCB6F7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135" y="4483121"/>
            <a:ext cx="2154865" cy="21548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2A5177-03E6-7541-9C3A-2E78443D5F6F}"/>
              </a:ext>
            </a:extLst>
          </p:cNvPr>
          <p:cNvSpPr/>
          <p:nvPr/>
        </p:nvSpPr>
        <p:spPr>
          <a:xfrm>
            <a:off x="1079556" y="2237762"/>
            <a:ext cx="284795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 err="1">
                <a:solidFill>
                  <a:schemeClr val="bg1"/>
                </a:solidFill>
                <a:latin typeface="Open Sans Light" panose="020B0306030504020204" pitchFamily="34" charset="0"/>
                <a:hlinkClick r:id="rId4"/>
              </a:rPr>
              <a:t>CESSDA.eu</a:t>
            </a:r>
            <a:r>
              <a:rPr lang="en-US" sz="2400" dirty="0">
                <a:solidFill>
                  <a:schemeClr val="bg1"/>
                </a:solidFill>
                <a:latin typeface="Open Sans Light" panose="020B0306030504020204" pitchFamily="34" charset="0"/>
                <a:hlinkClick r:id="rId4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Open Sans Light" panose="020B0306030504020204" pitchFamily="34" charset="0"/>
                <a:hlinkClick r:id="rId4"/>
              </a:rPr>
              <a:t>DMGuide</a:t>
            </a:r>
            <a:endParaRPr lang="en-US" sz="2400" dirty="0">
              <a:solidFill>
                <a:schemeClr val="bg1"/>
              </a:solidFill>
              <a:latin typeface="Open Sans Light" panose="020B0306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BAB915-821F-1D4C-985E-85A1F50691E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66" y="2491396"/>
            <a:ext cx="3113549" cy="32675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33D2DF-E56B-D34C-8B66-8875CA49ED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10" y="5143392"/>
            <a:ext cx="2187588" cy="834321"/>
          </a:xfrm>
          <a:prstGeom prst="rect">
            <a:avLst/>
          </a:prstGeom>
        </p:spPr>
      </p:pic>
      <p:sp>
        <p:nvSpPr>
          <p:cNvPr id="17" name="Text Box 12">
            <a:extLst>
              <a:ext uri="{FF2B5EF4-FFF2-40B4-BE49-F238E27FC236}">
                <a16:creationId xmlns:a16="http://schemas.microsoft.com/office/drawing/2014/main" id="{F475613B-9799-0F40-AD6C-969CDADD0DD1}"/>
              </a:ext>
            </a:extLst>
          </p:cNvPr>
          <p:cNvSpPr txBox="1"/>
          <p:nvPr/>
        </p:nvSpPr>
        <p:spPr>
          <a:xfrm>
            <a:off x="2166698" y="6435570"/>
            <a:ext cx="10311707" cy="32710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500" i="1" dirty="0" err="1">
                <a:solidFill>
                  <a:schemeClr val="bg1"/>
                </a:solidFill>
                <a:latin typeface="Open Sans Light" panose="020B0306030504020204" pitchFamily="34" charset="0"/>
              </a:rPr>
              <a:t>Cite</a:t>
            </a:r>
            <a:r>
              <a:rPr lang="nl-NL" sz="1500" i="1" dirty="0">
                <a:solidFill>
                  <a:schemeClr val="bg1"/>
                </a:solidFill>
                <a:latin typeface="Open Sans Light" panose="020B0306030504020204" pitchFamily="34" charset="0"/>
              </a:rPr>
              <a:t> as: Braukmann (2018). </a:t>
            </a:r>
            <a:r>
              <a:rPr lang="en-US" sz="1500" i="1" dirty="0">
                <a:solidFill>
                  <a:schemeClr val="bg1"/>
                </a:solidFill>
                <a:latin typeface="Open Sans Light" panose="020B0306030504020204" pitchFamily="34" charset="0"/>
              </a:rPr>
              <a:t>The CESSDA Expert Tour Guide – Structure of the Guide [presentation]. Bergen: CESSDA ERIC.</a:t>
            </a:r>
          </a:p>
        </p:txBody>
      </p:sp>
    </p:spTree>
    <p:extLst>
      <p:ext uri="{BB962C8B-B14F-4D97-AF65-F5344CB8AC3E}">
        <p14:creationId xmlns:p14="http://schemas.microsoft.com/office/powerpoint/2010/main" val="248156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E486D2-35B2-4C4D-B81E-4F633DB84F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err="1"/>
              <a:t>Recurring</a:t>
            </a:r>
            <a:r>
              <a:rPr lang="nb-NO" dirty="0"/>
              <a:t> elements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6507B96-6F7A-0A4E-A2BD-10EE1646C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725" y="2015241"/>
            <a:ext cx="11191294" cy="757776"/>
          </a:xfrm>
        </p:spPr>
        <p:txBody>
          <a:bodyPr/>
          <a:lstStyle/>
          <a:p>
            <a:r>
              <a:rPr lang="nb-NO" dirty="0"/>
              <a:t>European </a:t>
            </a:r>
            <a:r>
              <a:rPr lang="nb-NO" dirty="0" err="1"/>
              <a:t>diversity</a:t>
            </a:r>
            <a:endParaRPr lang="nb-NO" dirty="0"/>
          </a:p>
          <a:p>
            <a:endParaRPr lang="nb-NO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5E3D5508-EB98-D347-8045-E20E219D8D4B}"/>
              </a:ext>
            </a:extLst>
          </p:cNvPr>
          <p:cNvSpPr txBox="1">
            <a:spLocks/>
          </p:cNvSpPr>
          <p:nvPr/>
        </p:nvSpPr>
        <p:spPr>
          <a:xfrm>
            <a:off x="440725" y="3074544"/>
            <a:ext cx="8554188" cy="34606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Open Sans Light" panose="020B0306030504020204" pitchFamily="34" charset="0"/>
              <a:buChar char="»"/>
            </a:pPr>
            <a:endParaRPr lang="nb-NO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B54C66-6222-B943-94AE-6C53D54D5C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5"/>
          <a:stretch/>
        </p:blipFill>
        <p:spPr>
          <a:xfrm>
            <a:off x="6025161" y="1993976"/>
            <a:ext cx="3899887" cy="39968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C98148-5BE4-F644-A868-590A804114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2"/>
          <a:stretch/>
        </p:blipFill>
        <p:spPr>
          <a:xfrm>
            <a:off x="231861" y="2997515"/>
            <a:ext cx="5559384" cy="324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4BD485-E530-E046-9D45-7FDD017743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606" y="342013"/>
            <a:ext cx="270142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0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E486D2-35B2-4C4D-B81E-4F633DB84F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err="1"/>
              <a:t>Recurring</a:t>
            </a:r>
            <a:r>
              <a:rPr lang="nb-NO" dirty="0"/>
              <a:t> elements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6507B96-6F7A-0A4E-A2BD-10EE1646C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725" y="2015241"/>
            <a:ext cx="11191294" cy="757776"/>
          </a:xfrm>
        </p:spPr>
        <p:txBody>
          <a:bodyPr/>
          <a:lstStyle/>
          <a:p>
            <a:r>
              <a:rPr lang="nb-NO" dirty="0" err="1"/>
              <a:t>Qualitative</a:t>
            </a:r>
            <a:r>
              <a:rPr lang="nb-NO" dirty="0"/>
              <a:t> vs. </a:t>
            </a:r>
            <a:r>
              <a:rPr lang="nb-NO" dirty="0" err="1"/>
              <a:t>Quantitative</a:t>
            </a:r>
            <a:r>
              <a:rPr lang="nb-NO" dirty="0"/>
              <a:t> data</a:t>
            </a:r>
          </a:p>
          <a:p>
            <a:endParaRPr lang="nb-NO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5E3D5508-EB98-D347-8045-E20E219D8D4B}"/>
              </a:ext>
            </a:extLst>
          </p:cNvPr>
          <p:cNvSpPr txBox="1">
            <a:spLocks/>
          </p:cNvSpPr>
          <p:nvPr/>
        </p:nvSpPr>
        <p:spPr>
          <a:xfrm>
            <a:off x="440725" y="3074544"/>
            <a:ext cx="8554188" cy="34606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Open Sans Light" panose="020B0306030504020204" pitchFamily="34" charset="0"/>
              <a:buChar char="»"/>
            </a:pPr>
            <a:endParaRPr lang="nb-NO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2CCCFA-C89E-AE48-B860-8BD88F35E68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200" y="215241"/>
            <a:ext cx="1899130" cy="180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A4931C-DBDD-5642-ABA8-AD819A4DCB1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716" y="215241"/>
            <a:ext cx="1908621" cy="180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73DE02-E571-9344-BE0B-02424874F7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1"/>
          <a:stretch/>
        </p:blipFill>
        <p:spPr>
          <a:xfrm>
            <a:off x="6982042" y="2083720"/>
            <a:ext cx="5026158" cy="46185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F08A87-8E56-EC46-8BA0-15744ACE0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48" y="2773017"/>
            <a:ext cx="4760107" cy="324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CA9F37-876B-7B4F-A784-2CC7E5AA1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25" y="4902315"/>
            <a:ext cx="4820192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4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E486D2-35B2-4C4D-B81E-4F633DB84F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err="1"/>
              <a:t>Recurring</a:t>
            </a:r>
            <a:r>
              <a:rPr lang="nb-NO" dirty="0"/>
              <a:t> elements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6507B96-6F7A-0A4E-A2BD-10EE1646C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725" y="2015241"/>
            <a:ext cx="11191294" cy="757776"/>
          </a:xfrm>
        </p:spPr>
        <p:txBody>
          <a:bodyPr/>
          <a:lstStyle/>
          <a:p>
            <a:r>
              <a:rPr lang="nb-NO" dirty="0" err="1"/>
              <a:t>Adapt</a:t>
            </a:r>
            <a:r>
              <a:rPr lang="nb-NO" dirty="0"/>
              <a:t> </a:t>
            </a:r>
            <a:r>
              <a:rPr lang="nb-NO" dirty="0" err="1"/>
              <a:t>your</a:t>
            </a:r>
            <a:r>
              <a:rPr lang="nb-NO" dirty="0"/>
              <a:t> DMP</a:t>
            </a:r>
          </a:p>
          <a:p>
            <a:endParaRPr lang="nb-N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088375-52FF-E34A-A404-D98B3A0E0F9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-193087"/>
            <a:ext cx="2870200" cy="2870200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5E3D5508-EB98-D347-8045-E20E219D8D4B}"/>
              </a:ext>
            </a:extLst>
          </p:cNvPr>
          <p:cNvSpPr txBox="1">
            <a:spLocks/>
          </p:cNvSpPr>
          <p:nvPr/>
        </p:nvSpPr>
        <p:spPr>
          <a:xfrm>
            <a:off x="440725" y="3074544"/>
            <a:ext cx="8554188" cy="34606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Open Sans Light" panose="020B0306030504020204" pitchFamily="34" charset="0"/>
              <a:buChar char="»"/>
            </a:pPr>
            <a:r>
              <a:rPr lang="en-US" sz="1800" dirty="0"/>
              <a:t>Our own DMP checklist (download </a:t>
            </a:r>
            <a:r>
              <a:rPr lang="en-US" sz="1800" dirty="0" err="1">
                <a:hlinkClick r:id="rId3"/>
              </a:rPr>
              <a:t>hier</a:t>
            </a:r>
            <a:r>
              <a:rPr lang="en-US" sz="1800" dirty="0"/>
              <a:t>)</a:t>
            </a:r>
          </a:p>
          <a:p>
            <a:pPr marL="285750" indent="-285750">
              <a:buFont typeface="Open Sans Light" panose="020B0306030504020204" pitchFamily="34" charset="0"/>
              <a:buChar char="»"/>
            </a:pPr>
            <a:r>
              <a:rPr lang="en-US" sz="1800" dirty="0"/>
              <a:t>Adapt your DMP section at the end of every chapter</a:t>
            </a:r>
          </a:p>
          <a:p>
            <a:pPr marL="285750" indent="-285750">
              <a:buFont typeface="Open Sans Light" panose="020B0306030504020204" pitchFamily="34" charset="0"/>
              <a:buChar char="»"/>
            </a:pPr>
            <a:endParaRPr lang="en-US" sz="1800" dirty="0"/>
          </a:p>
          <a:p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412963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E486D2-35B2-4C4D-B81E-4F633DB84F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err="1"/>
              <a:t>Recurring</a:t>
            </a:r>
            <a:r>
              <a:rPr lang="nb-NO" dirty="0"/>
              <a:t> elements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350A37-B6E1-D247-95EA-E5E87FE4C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034" y="1618494"/>
            <a:ext cx="3791440" cy="50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0B87FB-32C5-614F-9C30-75CFBBC6D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187" y="1618494"/>
            <a:ext cx="4001002" cy="50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2AA65D-6132-2A4E-8B7C-F9D02570A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0" y="1618494"/>
            <a:ext cx="3623462" cy="504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088375-52FF-E34A-A404-D98B3A0E0F9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798" y="-44232"/>
            <a:ext cx="1615202" cy="161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1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E486D2-35B2-4C4D-B81E-4F633DB84F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How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module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be used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28782D17-EA35-184F-A93B-E53E061637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module is open and freely available anywhere anytime via </a:t>
            </a:r>
            <a:r>
              <a:rPr lang="en-US" dirty="0" err="1">
                <a:hlinkClick r:id="rId3"/>
              </a:rPr>
              <a:t>CESSDA.eu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DMGuide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F87F54F-F082-5647-AC73-52D0234557CE}"/>
              </a:ext>
            </a:extLst>
          </p:cNvPr>
          <p:cNvSpPr txBox="1">
            <a:spLocks/>
          </p:cNvSpPr>
          <p:nvPr/>
        </p:nvSpPr>
        <p:spPr>
          <a:xfrm>
            <a:off x="440725" y="2658907"/>
            <a:ext cx="6636752" cy="34606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Open Sans Light" panose="020B0306030504020204" pitchFamily="34" charset="0"/>
              <a:buChar char="»"/>
            </a:pPr>
            <a:endParaRPr lang="en-US" sz="1800" dirty="0"/>
          </a:p>
          <a:p>
            <a:pPr marL="285750" indent="-285750">
              <a:buFont typeface="Open Sans Light" panose="020B0306030504020204" pitchFamily="34" charset="0"/>
              <a:buChar char="»"/>
            </a:pPr>
            <a:r>
              <a:rPr lang="en-US" sz="1800" dirty="0"/>
              <a:t>Self-study for researchers (15 - 20 hours of content)</a:t>
            </a:r>
          </a:p>
          <a:p>
            <a:pPr marL="285750" indent="-285750">
              <a:buFont typeface="Open Sans Light" panose="020B0306030504020204" pitchFamily="34" charset="0"/>
              <a:buChar char="»"/>
            </a:pPr>
            <a:r>
              <a:rPr lang="en-US" sz="1800" dirty="0"/>
              <a:t>Basis for interactive blended training by trainers or data stewards in (social sciences) research institutes to provide workshops on data management</a:t>
            </a:r>
          </a:p>
          <a:p>
            <a:pPr marL="285750" indent="-285750">
              <a:buFont typeface="Open Sans Light" panose="020B0306030504020204" pitchFamily="34" charset="0"/>
              <a:buChar char="»"/>
            </a:pPr>
            <a:r>
              <a:rPr lang="en-US" sz="1800" dirty="0"/>
              <a:t>Train-the-trainer package</a:t>
            </a:r>
            <a:endParaRPr lang="nb-NO" sz="1800" dirty="0"/>
          </a:p>
        </p:txBody>
      </p:sp>
      <p:pic>
        <p:nvPicPr>
          <p:cNvPr id="6146" name="Picture 2" descr="Image result for today &amp; tomorrow">
            <a:extLst>
              <a:ext uri="{FF2B5EF4-FFF2-40B4-BE49-F238E27FC236}">
                <a16:creationId xmlns:a16="http://schemas.microsoft.com/office/drawing/2014/main" id="{28CB0C48-5D35-8F43-95DC-1402BE26D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4" y="2709248"/>
            <a:ext cx="4577704" cy="257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CC BY SA 4.0">
            <a:extLst>
              <a:ext uri="{FF2B5EF4-FFF2-40B4-BE49-F238E27FC236}">
                <a16:creationId xmlns:a16="http://schemas.microsoft.com/office/drawing/2014/main" id="{158F7358-4D29-094F-95FD-0FB284B43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AAB2AB"/>
              </a:clrFrom>
              <a:clrTo>
                <a:srgbClr val="AAB2A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477" y="5949997"/>
            <a:ext cx="204119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7FEA42-DF62-514A-8124-5F8CA3343D0D}"/>
              </a:ext>
            </a:extLst>
          </p:cNvPr>
          <p:cNvSpPr/>
          <p:nvPr/>
        </p:nvSpPr>
        <p:spPr>
          <a:xfrm>
            <a:off x="440725" y="5140805"/>
            <a:ext cx="6458839" cy="978729"/>
          </a:xfrm>
          <a:prstGeom prst="rect">
            <a:avLst/>
          </a:prstGeom>
          <a:ln w="12700">
            <a:solidFill>
              <a:schemeClr val="bg1"/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i="1" dirty="0">
                <a:solidFill>
                  <a:schemeClr val="bg1"/>
                </a:solidFill>
                <a:latin typeface="Open Sans Light" panose="020B0306030504020204" pitchFamily="34" charset="0"/>
              </a:rPr>
              <a:t>The Expert Tour Guide on Data Management by CESSDA ERIC is licensed under a Creative Commons Attribution-ShareAlike 4.0 International License. All material under this license can be freely used, as long as CESSDA ERIC is credited as the author.</a:t>
            </a:r>
          </a:p>
        </p:txBody>
      </p:sp>
    </p:spTree>
    <p:extLst>
      <p:ext uri="{BB962C8B-B14F-4D97-AF65-F5344CB8AC3E}">
        <p14:creationId xmlns:p14="http://schemas.microsoft.com/office/powerpoint/2010/main" val="145518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ABA85-D0F9-9F42-9F4F-D887359D0E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More Information?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1401C-669C-2747-B61C-6599DFB082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hlinkClick r:id="rId2"/>
              </a:rPr>
              <a:t>Love Data Management Webinar</a:t>
            </a:r>
            <a:r>
              <a:rPr lang="en-US" dirty="0"/>
              <a:t>: YouTube </a:t>
            </a:r>
            <a:r>
              <a:rPr lang="en-US" dirty="0">
                <a:hlinkClick r:id="rId3"/>
              </a:rPr>
              <a:t>recording</a:t>
            </a:r>
            <a:endParaRPr lang="en-US" dirty="0"/>
          </a:p>
          <a:p>
            <a:pPr marL="285750" indent="-285750">
              <a:buFont typeface="Open Sans Light" panose="020B0306030504020204" pitchFamily="34" charset="0"/>
              <a:buChar char="»"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CBF47A-825C-0C4C-AFA0-ABFDD45D1CE8}"/>
              </a:ext>
            </a:extLst>
          </p:cNvPr>
          <p:cNvSpPr txBox="1">
            <a:spLocks/>
          </p:cNvSpPr>
          <p:nvPr/>
        </p:nvSpPr>
        <p:spPr>
          <a:xfrm>
            <a:off x="440725" y="3074544"/>
            <a:ext cx="8554188" cy="34606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C17F68-822A-3B48-8014-AFE616963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8" y="2780255"/>
            <a:ext cx="6007865" cy="3754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8666BB-97E3-2E4C-BB45-C5AAC1EAA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632" y="881295"/>
            <a:ext cx="3774791" cy="512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1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ABA85-D0F9-9F42-9F4F-D887359D0E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 would love to hear your input!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1401C-669C-2747-B61C-6599DFB082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Contact us via: </a:t>
            </a:r>
            <a:r>
              <a:rPr lang="en-US" dirty="0" err="1"/>
              <a:t>training@</a:t>
            </a:r>
            <a:r>
              <a:rPr lang="en-US" err="1"/>
              <a:t>cessda</a:t>
            </a:r>
            <a:r>
              <a:rPr lang="en-US"/>
              <a:t>.eu</a:t>
            </a:r>
            <a:endParaRPr lang="en-US" dirty="0"/>
          </a:p>
          <a:p>
            <a:pPr marL="285750" indent="-285750">
              <a:buFont typeface="Open Sans Light" panose="020B0306030504020204" pitchFamily="34" charset="0"/>
              <a:buChar char="»"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CBF47A-825C-0C4C-AFA0-ABFDD45D1CE8}"/>
              </a:ext>
            </a:extLst>
          </p:cNvPr>
          <p:cNvSpPr txBox="1">
            <a:spLocks/>
          </p:cNvSpPr>
          <p:nvPr/>
        </p:nvSpPr>
        <p:spPr>
          <a:xfrm>
            <a:off x="440725" y="3074544"/>
            <a:ext cx="8554188" cy="34606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3582BC-7B81-E74F-BE22-81593AD227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570" y="1751693"/>
            <a:ext cx="3812213" cy="478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5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E486D2-35B2-4C4D-B81E-4F633DB84F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CESSDA Project in 2017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BE270C6-ECBD-441E-8F1C-0ABC2D1693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err="1"/>
              <a:t>Why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online </a:t>
            </a:r>
            <a:r>
              <a:rPr lang="nb-NO" dirty="0" err="1"/>
              <a:t>module</a:t>
            </a:r>
            <a:r>
              <a:rPr lang="nb-NO" dirty="0"/>
              <a:t>?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62A2FB5-2032-4781-A650-2F74775F1047}"/>
              </a:ext>
            </a:extLst>
          </p:cNvPr>
          <p:cNvSpPr txBox="1">
            <a:spLocks/>
          </p:cNvSpPr>
          <p:nvPr/>
        </p:nvSpPr>
        <p:spPr>
          <a:xfrm>
            <a:off x="440725" y="3074544"/>
            <a:ext cx="8554188" cy="34606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 lot of DM knowledge and training within individual CESSDA archives</a:t>
            </a:r>
          </a:p>
          <a:p>
            <a:endParaRPr lang="en-US" sz="1800" dirty="0"/>
          </a:p>
          <a:p>
            <a:r>
              <a:rPr lang="en-US" sz="1800" dirty="0"/>
              <a:t>The online module enables us to</a:t>
            </a:r>
          </a:p>
          <a:p>
            <a:pPr marL="285750" indent="-285750">
              <a:buFont typeface="Open Sans Light" panose="020B0306030504020204" pitchFamily="34" charset="0"/>
              <a:buChar char="»"/>
            </a:pPr>
            <a:r>
              <a:rPr lang="en-US" sz="1800" dirty="0"/>
              <a:t>Share good training practices, examples and content</a:t>
            </a:r>
          </a:p>
          <a:p>
            <a:pPr marL="285750" indent="-285750">
              <a:buFont typeface="Open Sans Light" panose="020B0306030504020204" pitchFamily="34" charset="0"/>
              <a:buChar char="»"/>
            </a:pPr>
            <a:r>
              <a:rPr lang="en-US" sz="1800" dirty="0"/>
              <a:t>Outline European diversity and commonalities (DMP templates, ethics, etc.)</a:t>
            </a:r>
          </a:p>
          <a:p>
            <a:pPr marL="285750" indent="-285750">
              <a:buFont typeface="Open Sans Light" panose="020B0306030504020204" pitchFamily="34" charset="0"/>
              <a:buChar char="»"/>
            </a:pPr>
            <a:r>
              <a:rPr lang="en-US" sz="1800" dirty="0"/>
              <a:t>Create opportunity for individual researchers for self-study</a:t>
            </a:r>
          </a:p>
          <a:p>
            <a:pPr marL="285750" indent="-285750">
              <a:buFont typeface="Open Sans Light" panose="020B0306030504020204" pitchFamily="34" charset="0"/>
              <a:buChar char="»"/>
            </a:pPr>
            <a:r>
              <a:rPr lang="en-US" sz="1800" dirty="0"/>
              <a:t>Create a basis for local workshops that can build around centrally updated content</a:t>
            </a:r>
          </a:p>
          <a:p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281144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E486D2-35B2-4C4D-B81E-4F633DB84F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CESSDA Project in 2017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BE270C6-ECBD-441E-8F1C-0ABC2D1693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err="1"/>
              <a:t>Several</a:t>
            </a:r>
            <a:r>
              <a:rPr lang="nb-NO" dirty="0"/>
              <a:t> CESSDA </a:t>
            </a:r>
            <a:r>
              <a:rPr lang="nb-NO" dirty="0" err="1"/>
              <a:t>archives</a:t>
            </a:r>
            <a:r>
              <a:rPr lang="nb-NO" dirty="0"/>
              <a:t> </a:t>
            </a:r>
            <a:r>
              <a:rPr lang="nb-NO" dirty="0" err="1"/>
              <a:t>were</a:t>
            </a:r>
            <a:r>
              <a:rPr lang="nb-NO" dirty="0"/>
              <a:t> </a:t>
            </a:r>
            <a:r>
              <a:rPr lang="nb-NO" dirty="0" err="1"/>
              <a:t>involved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realization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module</a:t>
            </a:r>
            <a:endParaRPr lang="nb-NO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62A2FB5-2032-4781-A650-2F74775F1047}"/>
              </a:ext>
            </a:extLst>
          </p:cNvPr>
          <p:cNvSpPr txBox="1">
            <a:spLocks/>
          </p:cNvSpPr>
          <p:nvPr/>
        </p:nvSpPr>
        <p:spPr>
          <a:xfrm>
            <a:off x="440725" y="3074544"/>
            <a:ext cx="8554188" cy="34606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Open Sans Light" panose="020B0306030504020204" pitchFamily="34" charset="0"/>
              <a:buChar char="»"/>
            </a:pPr>
            <a:endParaRPr lang="nb-NO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FB2FFA-2A5A-0B4F-81B6-5FA4E9F63635}"/>
              </a:ext>
            </a:extLst>
          </p:cNvPr>
          <p:cNvSpPr/>
          <p:nvPr/>
        </p:nvSpPr>
        <p:spPr>
          <a:xfrm>
            <a:off x="3175592" y="275674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The Expert Tour Guide on Data Management is created for CESSDA ERIC by </a:t>
            </a:r>
            <a:r>
              <a:rPr lang="en-US" i="1" dirty="0">
                <a:solidFill>
                  <a:schemeClr val="bg1"/>
                </a:solidFill>
                <a:hlinkClick r:id="rId3"/>
              </a:rPr>
              <a:t>ADP</a:t>
            </a:r>
            <a:r>
              <a:rPr lang="en-US" i="1" dirty="0">
                <a:solidFill>
                  <a:schemeClr val="bg1"/>
                </a:solidFill>
              </a:rPr>
              <a:t>, </a:t>
            </a:r>
            <a:r>
              <a:rPr lang="en-US" i="1" dirty="0">
                <a:solidFill>
                  <a:schemeClr val="bg1"/>
                </a:solidFill>
                <a:hlinkClick r:id="rId4"/>
              </a:rPr>
              <a:t>AUSSDA</a:t>
            </a:r>
            <a:r>
              <a:rPr lang="en-US" i="1" dirty="0">
                <a:solidFill>
                  <a:schemeClr val="bg1"/>
                </a:solidFill>
              </a:rPr>
              <a:t>, </a:t>
            </a:r>
            <a:r>
              <a:rPr lang="en-US" i="1" dirty="0">
                <a:solidFill>
                  <a:schemeClr val="bg1"/>
                </a:solidFill>
                <a:hlinkClick r:id="rId5"/>
              </a:rPr>
              <a:t>CSDA</a:t>
            </a:r>
            <a:r>
              <a:rPr lang="en-US" i="1" dirty="0">
                <a:solidFill>
                  <a:schemeClr val="bg1"/>
                </a:solidFill>
              </a:rPr>
              <a:t>, </a:t>
            </a:r>
            <a:r>
              <a:rPr lang="en-US" i="1" dirty="0">
                <a:solidFill>
                  <a:schemeClr val="bg1"/>
                </a:solidFill>
                <a:hlinkClick r:id="rId6"/>
              </a:rPr>
              <a:t>DANS</a:t>
            </a:r>
            <a:r>
              <a:rPr lang="en-US" i="1" dirty="0">
                <a:solidFill>
                  <a:schemeClr val="bg1"/>
                </a:solidFill>
              </a:rPr>
              <a:t>, </a:t>
            </a:r>
            <a:r>
              <a:rPr lang="en-US" i="1" dirty="0">
                <a:solidFill>
                  <a:schemeClr val="bg1"/>
                </a:solidFill>
                <a:hlinkClick r:id="rId7"/>
              </a:rPr>
              <a:t>FORS</a:t>
            </a:r>
            <a:r>
              <a:rPr lang="en-US" i="1" dirty="0">
                <a:solidFill>
                  <a:schemeClr val="bg1"/>
                </a:solidFill>
              </a:rPr>
              <a:t>, </a:t>
            </a:r>
            <a:r>
              <a:rPr lang="en-US" i="1" dirty="0">
                <a:solidFill>
                  <a:schemeClr val="bg1"/>
                </a:solidFill>
                <a:hlinkClick r:id="rId8"/>
              </a:rPr>
              <a:t>FSD</a:t>
            </a:r>
            <a:r>
              <a:rPr lang="en-US" i="1" dirty="0">
                <a:solidFill>
                  <a:schemeClr val="bg1"/>
                </a:solidFill>
              </a:rPr>
              <a:t>, </a:t>
            </a:r>
            <a:r>
              <a:rPr lang="en-US" i="1" dirty="0">
                <a:solidFill>
                  <a:schemeClr val="bg1"/>
                </a:solidFill>
                <a:hlinkClick r:id="rId9"/>
              </a:rPr>
              <a:t>GESIS</a:t>
            </a:r>
            <a:r>
              <a:rPr lang="en-US" i="1" dirty="0">
                <a:solidFill>
                  <a:schemeClr val="bg1"/>
                </a:solidFill>
              </a:rPr>
              <a:t>, </a:t>
            </a:r>
            <a:r>
              <a:rPr lang="en-US" i="1" dirty="0">
                <a:solidFill>
                  <a:schemeClr val="bg1"/>
                </a:solidFill>
                <a:hlinkClick r:id="rId10"/>
              </a:rPr>
              <a:t>NSD</a:t>
            </a:r>
            <a:r>
              <a:rPr lang="en-US" i="1" dirty="0">
                <a:solidFill>
                  <a:schemeClr val="bg1"/>
                </a:solidFill>
              </a:rPr>
              <a:t>, </a:t>
            </a:r>
            <a:r>
              <a:rPr lang="en-US" i="1" dirty="0">
                <a:solidFill>
                  <a:schemeClr val="bg1"/>
                </a:solidFill>
                <a:hlinkClick r:id="rId11"/>
              </a:rPr>
              <a:t>SND</a:t>
            </a:r>
            <a:r>
              <a:rPr lang="en-US" i="1" dirty="0">
                <a:solidFill>
                  <a:schemeClr val="bg1"/>
                </a:solidFill>
              </a:rPr>
              <a:t>, </a:t>
            </a:r>
            <a:r>
              <a:rPr lang="en-US" i="1" dirty="0">
                <a:solidFill>
                  <a:schemeClr val="bg1"/>
                </a:solidFill>
                <a:hlinkClick r:id="rId12"/>
              </a:rPr>
              <a:t>So.Da.Net</a:t>
            </a:r>
            <a:r>
              <a:rPr lang="en-US" i="1" dirty="0">
                <a:solidFill>
                  <a:schemeClr val="bg1"/>
                </a:solidFill>
              </a:rPr>
              <a:t> and </a:t>
            </a:r>
            <a:r>
              <a:rPr lang="en-US" i="1" dirty="0">
                <a:solidFill>
                  <a:schemeClr val="bg1"/>
                </a:solidFill>
                <a:hlinkClick r:id="rId13"/>
              </a:rPr>
              <a:t>UKDS</a:t>
            </a:r>
            <a:r>
              <a:rPr lang="en-US" i="1" dirty="0">
                <a:solidFill>
                  <a:schemeClr val="bg1"/>
                </a:solidFill>
              </a:rPr>
              <a:t> and is illustrated and edited by </a:t>
            </a:r>
            <a:r>
              <a:rPr lang="en-US" i="1" dirty="0">
                <a:solidFill>
                  <a:schemeClr val="bg1"/>
                </a:solidFill>
                <a:hlinkClick r:id="rId14"/>
              </a:rPr>
              <a:t>Verbeeldingskr8</a:t>
            </a:r>
            <a:r>
              <a:rPr lang="en-US" i="1" dirty="0">
                <a:solidFill>
                  <a:schemeClr val="bg1"/>
                </a:solidFill>
              </a:rPr>
              <a:t>. The authors are mentioned by name in the overview of the relevant chapter(s). DANS was in the lead of creating this tour guide.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DB8DAB-2EC1-884B-B752-B236FDFF1937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4764"/>
            <a:ext cx="1080000" cy="10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ED089F-F0D8-D141-9FFA-F8D65438AE0A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000" y="4704764"/>
            <a:ext cx="1080000" cy="10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1F2C56-82ED-E944-805D-9457BC31F728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728" y="4704764"/>
            <a:ext cx="1080000" cy="10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A9EEFB-779D-CE49-8634-88AD1A1BDF0D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10" y="4704764"/>
            <a:ext cx="1080000" cy="10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8136C4-BD2A-EE46-9B39-1D838C323456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092" y="4704764"/>
            <a:ext cx="1080000" cy="10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980C4C-1333-1241-BB01-B89FB592D753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456" y="4704764"/>
            <a:ext cx="1080000" cy="10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8741D4-33EC-F840-A363-AE9550967E66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64" y="4704764"/>
            <a:ext cx="1080000" cy="10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7420EA-B792-794F-95DD-133ADC436EAD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46" y="4704764"/>
            <a:ext cx="1080000" cy="10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14BFF1-6535-4140-889B-B47C84B5415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638" y="4704764"/>
            <a:ext cx="1080000" cy="10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813828A-5682-7348-88E9-2EAC71563494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20" y="4704764"/>
            <a:ext cx="1080000" cy="10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260AB-5277-5949-B8FF-E6FB852FF981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2" y="4704764"/>
            <a:ext cx="1080000" cy="108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17F98E6-1467-D342-8244-20D1540EF4D7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274" y="4771622"/>
            <a:ext cx="1080000" cy="94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0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E486D2-35B2-4C4D-B81E-4F633DB84F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For </a:t>
            </a:r>
            <a:r>
              <a:rPr lang="nb-NO" dirty="0" err="1"/>
              <a:t>researchers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researchers</a:t>
            </a:r>
            <a:endParaRPr lang="nb-NO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02CED0D-3344-0345-803D-EDCCEAFA1349}"/>
              </a:ext>
            </a:extLst>
          </p:cNvPr>
          <p:cNvCxnSpPr>
            <a:cxnSpLocks/>
          </p:cNvCxnSpPr>
          <p:nvPr/>
        </p:nvCxnSpPr>
        <p:spPr>
          <a:xfrm>
            <a:off x="695907" y="5776255"/>
            <a:ext cx="9426288" cy="0"/>
          </a:xfrm>
          <a:prstGeom prst="straightConnector1">
            <a:avLst/>
          </a:prstGeom>
          <a:ln w="57150">
            <a:solidFill>
              <a:schemeClr val="bg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13C9F14-4905-6F4C-A9B5-610470220C0A}"/>
              </a:ext>
            </a:extLst>
          </p:cNvPr>
          <p:cNvCxnSpPr/>
          <p:nvPr/>
        </p:nvCxnSpPr>
        <p:spPr>
          <a:xfrm>
            <a:off x="2321507" y="5231219"/>
            <a:ext cx="0" cy="574158"/>
          </a:xfrm>
          <a:prstGeom prst="line">
            <a:avLst/>
          </a:prstGeom>
          <a:ln w="571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D8FF720-7F7E-9147-B511-F6A0C364FAEB}"/>
              </a:ext>
            </a:extLst>
          </p:cNvPr>
          <p:cNvCxnSpPr/>
          <p:nvPr/>
        </p:nvCxnSpPr>
        <p:spPr>
          <a:xfrm>
            <a:off x="8491935" y="5202097"/>
            <a:ext cx="0" cy="574158"/>
          </a:xfrm>
          <a:prstGeom prst="line">
            <a:avLst/>
          </a:prstGeom>
          <a:ln w="571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41E106E1-9D10-F64C-817B-9DA059A7DE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129" y="1611483"/>
            <a:ext cx="5819612" cy="38776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3568F76-5622-6245-A960-86D0DF9B7D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7" y="2607340"/>
            <a:ext cx="30861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8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1E42C9-71D1-0F4F-99C2-9BC574753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172" y="340243"/>
            <a:ext cx="6480000" cy="625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21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E486D2-35B2-4C4D-B81E-4F633DB84F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err="1"/>
              <a:t>Following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Data Life </a:t>
            </a:r>
            <a:r>
              <a:rPr lang="nb-NO" dirty="0" err="1"/>
              <a:t>Cycle</a:t>
            </a:r>
            <a:r>
              <a:rPr lang="nb-NO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76D04F-A66E-FE48-A3D3-7A062164C7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t="9699" r="12066" b="10388"/>
          <a:stretch/>
        </p:blipFill>
        <p:spPr>
          <a:xfrm>
            <a:off x="2941720" y="1670006"/>
            <a:ext cx="4861604" cy="485633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7E00DA7-EDD1-5842-892E-06AA9343B5D9}"/>
              </a:ext>
            </a:extLst>
          </p:cNvPr>
          <p:cNvSpPr/>
          <p:nvPr/>
        </p:nvSpPr>
        <p:spPr>
          <a:xfrm>
            <a:off x="3296093" y="2385300"/>
            <a:ext cx="1440000" cy="1440000"/>
          </a:xfrm>
          <a:prstGeom prst="ellipse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5DBB98-7B20-FB41-942D-A39B63D47976}"/>
              </a:ext>
            </a:extLst>
          </p:cNvPr>
          <p:cNvSpPr txBox="1"/>
          <p:nvPr/>
        </p:nvSpPr>
        <p:spPr>
          <a:xfrm>
            <a:off x="3335530" y="3072050"/>
            <a:ext cx="1361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Open Sans Light" panose="020B0306030504020204" pitchFamily="34" charset="0"/>
              </a:rPr>
              <a:t>Available end of 2018</a:t>
            </a:r>
          </a:p>
        </p:txBody>
      </p:sp>
    </p:spTree>
    <p:extLst>
      <p:ext uri="{BB962C8B-B14F-4D97-AF65-F5344CB8AC3E}">
        <p14:creationId xmlns:p14="http://schemas.microsoft.com/office/powerpoint/2010/main" val="335627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E486D2-35B2-4C4D-B81E-4F633DB84F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err="1"/>
              <a:t>Creating</a:t>
            </a:r>
            <a:r>
              <a:rPr lang="nb-NO" dirty="0"/>
              <a:t> One Guide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6507B96-6F7A-0A4E-A2BD-10EE1646C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725" y="2015241"/>
            <a:ext cx="11191294" cy="757776"/>
          </a:xfrm>
        </p:spPr>
        <p:txBody>
          <a:bodyPr/>
          <a:lstStyle/>
          <a:p>
            <a:r>
              <a:rPr lang="nb-NO" dirty="0" err="1"/>
              <a:t>Common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and </a:t>
            </a:r>
            <a:r>
              <a:rPr lang="nb-NO" dirty="0" err="1"/>
              <a:t>feel</a:t>
            </a:r>
            <a:r>
              <a:rPr lang="nb-NO" dirty="0"/>
              <a:t> </a:t>
            </a:r>
            <a:r>
              <a:rPr lang="nb-NO" dirty="0" err="1"/>
              <a:t>through</a:t>
            </a:r>
            <a:r>
              <a:rPr lang="nb-NO" dirty="0"/>
              <a:t> </a:t>
            </a:r>
            <a:r>
              <a:rPr lang="nb-NO" dirty="0" err="1"/>
              <a:t>visualisations</a:t>
            </a:r>
            <a:r>
              <a:rPr lang="nb-NO" dirty="0"/>
              <a:t> by Marina </a:t>
            </a:r>
            <a:r>
              <a:rPr lang="nb-NO" dirty="0" err="1"/>
              <a:t>Noordegraaf</a:t>
            </a:r>
            <a:r>
              <a:rPr lang="nb-NO" dirty="0"/>
              <a:t> (</a:t>
            </a:r>
            <a:r>
              <a:rPr lang="nb-NO" dirty="0">
                <a:hlinkClick r:id="rId2"/>
              </a:rPr>
              <a:t>Verbeeldingskr8</a:t>
            </a:r>
            <a:r>
              <a:rPr lang="nb-NO" dirty="0"/>
              <a:t>)</a:t>
            </a:r>
          </a:p>
          <a:p>
            <a:endParaRPr lang="nb-NO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D36105-8A1B-C442-8B69-E8883E213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174" y="3780908"/>
            <a:ext cx="5618395" cy="29047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80A2FF-663E-4042-B01F-C44DE86874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478" y="2606469"/>
            <a:ext cx="3524430" cy="2552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581729-BD98-634F-A70B-43CCED8398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0" b="9524"/>
          <a:stretch/>
        </p:blipFill>
        <p:spPr>
          <a:xfrm>
            <a:off x="199836" y="2773018"/>
            <a:ext cx="3904332" cy="163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7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E486D2-35B2-4C4D-B81E-4F633DB84F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err="1"/>
              <a:t>Creating</a:t>
            </a:r>
            <a:r>
              <a:rPr lang="nb-NO" dirty="0"/>
              <a:t> One Guide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6507B96-6F7A-0A4E-A2BD-10EE1646C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725" y="2015241"/>
            <a:ext cx="11191294" cy="757776"/>
          </a:xfrm>
        </p:spPr>
        <p:txBody>
          <a:bodyPr/>
          <a:lstStyle/>
          <a:p>
            <a:r>
              <a:rPr lang="nb-NO" dirty="0" err="1"/>
              <a:t>Recurring</a:t>
            </a:r>
            <a:r>
              <a:rPr lang="nb-NO" dirty="0"/>
              <a:t> elements in </a:t>
            </a:r>
            <a:r>
              <a:rPr lang="nb-NO" dirty="0" err="1"/>
              <a:t>each</a:t>
            </a:r>
            <a:r>
              <a:rPr lang="nb-NO" dirty="0"/>
              <a:t> </a:t>
            </a:r>
            <a:r>
              <a:rPr lang="nb-NO" dirty="0" err="1"/>
              <a:t>chapter</a:t>
            </a:r>
            <a:endParaRPr lang="nb-NO" dirty="0"/>
          </a:p>
          <a:p>
            <a:endParaRPr lang="nb-N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088375-52FF-E34A-A404-D98B3A0E0F9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181" y="3369757"/>
            <a:ext cx="2870200" cy="287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297F0C-0794-8348-9E30-F446DBB3B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569" y="1569758"/>
            <a:ext cx="2701425" cy="180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8E10AD-B0E0-F048-832D-F148BB66E06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15" y="1578310"/>
            <a:ext cx="2742353" cy="180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D3C334-4524-BE47-95EC-2B0B19273B7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03" y="3970620"/>
            <a:ext cx="1899130" cy="180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5AC0AA-EC54-FA44-8C21-ADC51B88281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819" y="3970620"/>
            <a:ext cx="1908621" cy="1800000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5E3D5508-EB98-D347-8045-E20E219D8D4B}"/>
              </a:ext>
            </a:extLst>
          </p:cNvPr>
          <p:cNvSpPr txBox="1">
            <a:spLocks/>
          </p:cNvSpPr>
          <p:nvPr/>
        </p:nvSpPr>
        <p:spPr>
          <a:xfrm>
            <a:off x="440725" y="3074544"/>
            <a:ext cx="8554188" cy="34606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Open Sans Light" panose="020B0306030504020204" pitchFamily="34" charset="0"/>
              <a:buChar char="»"/>
            </a:pPr>
            <a:r>
              <a:rPr lang="en-US" sz="1800" dirty="0"/>
              <a:t>Expert Tips</a:t>
            </a:r>
          </a:p>
          <a:p>
            <a:pPr marL="285750" indent="-285750">
              <a:buFont typeface="Open Sans Light" panose="020B0306030504020204" pitchFamily="34" charset="0"/>
              <a:buChar char="»"/>
            </a:pPr>
            <a:endParaRPr lang="en-US" sz="1800" dirty="0"/>
          </a:p>
          <a:p>
            <a:pPr marL="285750" indent="-285750">
              <a:buFont typeface="Open Sans Light" panose="020B0306030504020204" pitchFamily="34" charset="0"/>
              <a:buChar char="»"/>
            </a:pPr>
            <a:r>
              <a:rPr lang="en-US" sz="1800" dirty="0"/>
              <a:t>European diversity</a:t>
            </a:r>
          </a:p>
          <a:p>
            <a:pPr marL="285750" indent="-285750">
              <a:buFont typeface="Open Sans Light" panose="020B0306030504020204" pitchFamily="34" charset="0"/>
              <a:buChar char="»"/>
            </a:pPr>
            <a:endParaRPr lang="en-US" sz="1800" dirty="0"/>
          </a:p>
          <a:p>
            <a:pPr marL="285750" indent="-285750">
              <a:buFont typeface="Open Sans Light" panose="020B0306030504020204" pitchFamily="34" charset="0"/>
              <a:buChar char="»"/>
            </a:pPr>
            <a:r>
              <a:rPr lang="en-US" sz="1800" dirty="0"/>
              <a:t>Qualitative vs. Quantitative data</a:t>
            </a:r>
          </a:p>
          <a:p>
            <a:pPr marL="285750" indent="-285750">
              <a:buFont typeface="Open Sans Light" panose="020B0306030504020204" pitchFamily="34" charset="0"/>
              <a:buChar char="»"/>
            </a:pPr>
            <a:endParaRPr lang="en-US" sz="1800" dirty="0"/>
          </a:p>
          <a:p>
            <a:pPr marL="285750" indent="-285750">
              <a:buFont typeface="Open Sans Light" panose="020B0306030504020204" pitchFamily="34" charset="0"/>
              <a:buChar char="»"/>
            </a:pPr>
            <a:r>
              <a:rPr lang="en-US" sz="1800" dirty="0"/>
              <a:t>Adapt your DMP</a:t>
            </a:r>
          </a:p>
          <a:p>
            <a:pPr marL="285750" indent="-285750">
              <a:buFont typeface="Open Sans Light" panose="020B0306030504020204" pitchFamily="34" charset="0"/>
              <a:buChar char="»"/>
            </a:pPr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378610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E486D2-35B2-4C4D-B81E-4F633DB84F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err="1"/>
              <a:t>Recurring</a:t>
            </a:r>
            <a:r>
              <a:rPr lang="nb-NO" dirty="0"/>
              <a:t> elements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6507B96-6F7A-0A4E-A2BD-10EE1646C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725" y="2015241"/>
            <a:ext cx="11191294" cy="757776"/>
          </a:xfrm>
        </p:spPr>
        <p:txBody>
          <a:bodyPr/>
          <a:lstStyle/>
          <a:p>
            <a:r>
              <a:rPr lang="nb-NO" dirty="0"/>
              <a:t>Expert Tips</a:t>
            </a:r>
          </a:p>
          <a:p>
            <a:endParaRPr lang="nb-NO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8E10AD-B0E0-F048-832D-F148BB66E06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40" y="217461"/>
            <a:ext cx="2742353" cy="1800000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5E3D5508-EB98-D347-8045-E20E219D8D4B}"/>
              </a:ext>
            </a:extLst>
          </p:cNvPr>
          <p:cNvSpPr txBox="1">
            <a:spLocks/>
          </p:cNvSpPr>
          <p:nvPr/>
        </p:nvSpPr>
        <p:spPr>
          <a:xfrm>
            <a:off x="440725" y="3074544"/>
            <a:ext cx="8554188" cy="34606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Open Sans Light" panose="020B0306030504020204" pitchFamily="34" charset="0"/>
              <a:buChar char="»"/>
            </a:pPr>
            <a:endParaRPr lang="nb-NO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E81E05-4E21-454A-94A3-DA192EE20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71" y="1876026"/>
            <a:ext cx="5419355" cy="180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920EAD-85CB-264A-89E5-1F1D782F1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848" y="4127353"/>
            <a:ext cx="4626316" cy="180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47824-3F25-C34D-823A-188E0D42F0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14" y="4127353"/>
            <a:ext cx="417831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6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ESSDA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2F2F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SSDA_PowerPoint_Template.potx" id="{564D3B2B-7EE8-46F5-A90E-411FAB4BC2EC}" vid="{B97FDC62-ADAF-4DE5-82E6-CA205D86511F}"/>
    </a:ext>
  </a:extLst>
</a:theme>
</file>

<file path=ppt/theme/theme2.xml><?xml version="1.0" encoding="utf-8"?>
<a:theme xmlns:a="http://schemas.openxmlformats.org/drawingml/2006/main" name="CESSDA Light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7F7F7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SSDA_PowerPoint_Template.potx" id="{564D3B2B-7EE8-46F5-A90E-411FAB4BC2EC}" vid="{B97FDC62-ADAF-4DE5-82E6-CA205D86511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CESSDA_PowerPoint_Template</Template>
  <TotalTime>3834</TotalTime>
  <Words>430</Words>
  <Application>Microsoft Macintosh PowerPoint</Application>
  <PresentationFormat>Widescreen</PresentationFormat>
  <Paragraphs>59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Open Sans Light</vt:lpstr>
      <vt:lpstr>CESSDA</vt:lpstr>
      <vt:lpstr>CESSDA Light</vt:lpstr>
      <vt:lpstr>Structure of the Guide</vt:lpstr>
      <vt:lpstr>CESSDA Project in 2017</vt:lpstr>
      <vt:lpstr>CESSDA Project in 2017</vt:lpstr>
      <vt:lpstr>For researchers with researchers</vt:lpstr>
      <vt:lpstr>PowerPoint Presentation</vt:lpstr>
      <vt:lpstr>Following the Data Life Cycle </vt:lpstr>
      <vt:lpstr>Creating One Guide </vt:lpstr>
      <vt:lpstr>Creating One Guide </vt:lpstr>
      <vt:lpstr>Recurring elements</vt:lpstr>
      <vt:lpstr>Recurring elements</vt:lpstr>
      <vt:lpstr>Recurring elements</vt:lpstr>
      <vt:lpstr>Recurring elements</vt:lpstr>
      <vt:lpstr>Recurring elements</vt:lpstr>
      <vt:lpstr>How the module can be used</vt:lpstr>
      <vt:lpstr>More Information?</vt:lpstr>
      <vt:lpstr>We would love to hear your input!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Open Concept SA</dc:creator>
  <cp:lastModifiedBy>Ricarda Braukmann</cp:lastModifiedBy>
  <cp:revision>55</cp:revision>
  <cp:lastPrinted>2018-04-10T09:44:47Z</cp:lastPrinted>
  <dcterms:created xsi:type="dcterms:W3CDTF">2017-11-15T20:02:00Z</dcterms:created>
  <dcterms:modified xsi:type="dcterms:W3CDTF">2018-04-20T11:46:01Z</dcterms:modified>
</cp:coreProperties>
</file>