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272" r:id="rId3"/>
    <p:sldId id="273" r:id="rId4"/>
    <p:sldId id="274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/>
    <p:restoredTop sz="80412" autoAdjust="0"/>
  </p:normalViewPr>
  <p:slideViewPr>
    <p:cSldViewPr>
      <p:cViewPr varScale="1">
        <p:scale>
          <a:sx n="64" d="100"/>
          <a:sy n="64" d="100"/>
        </p:scale>
        <p:origin x="208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F98FFC-E3CB-4DD6-ACF9-CE4BDFA21CF8}" type="datetimeFigureOut">
              <a:rPr lang="de-DE" smtClean="0"/>
              <a:t>16.01.18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41737-776A-4CCB-9A10-19236AA1B55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9512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16.01.18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1166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16.01.18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4647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16.01.18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943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16.01.18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7515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16.01.18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4825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16.01.18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0847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16.01.18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9693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16.01.18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408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16.01.18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5461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16.01.18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2060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7A6-B6F4-4F9F-98FD-C730753D9A1A}" type="datetimeFigureOut">
              <a:rPr lang="de-DE" smtClean="0"/>
              <a:t>16.01.18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85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FB7A6-B6F4-4F9F-98FD-C730753D9A1A}" type="datetimeFigureOut">
              <a:rPr lang="de-DE" smtClean="0"/>
              <a:t>16.01.18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37EFD-FA20-4ED6-B64C-CB1D620391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5255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Sample </a:t>
            </a:r>
            <a:r>
              <a:rPr lang="de-DE" dirty="0" err="1" smtClean="0"/>
              <a:t>solutions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Exercise</a:t>
            </a:r>
            <a:r>
              <a:rPr lang="de-DE" dirty="0" smtClean="0"/>
              <a:t>: Re-</a:t>
            </a:r>
            <a:r>
              <a:rPr lang="de-DE" dirty="0" err="1" smtClean="0"/>
              <a:t>Identification</a:t>
            </a:r>
            <a:r>
              <a:rPr lang="de-DE" dirty="0" smtClean="0"/>
              <a:t> (qualitative </a:t>
            </a:r>
            <a:r>
              <a:rPr lang="de-DE" dirty="0" err="1" smtClean="0"/>
              <a:t>data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79512" y="5949280"/>
            <a:ext cx="8964488" cy="751830"/>
          </a:xfrm>
        </p:spPr>
        <p:txBody>
          <a:bodyPr/>
          <a:lstStyle/>
          <a:p>
            <a:pPr algn="l"/>
            <a:r>
              <a:rPr lang="de-DE" sz="1400" b="1" dirty="0" err="1">
                <a:solidFill>
                  <a:schemeClr val="tx1"/>
                </a:solidFill>
              </a:rPr>
              <a:t>Acknowledgements</a:t>
            </a:r>
            <a:endParaRPr lang="de-DE" sz="1400" b="1" dirty="0">
              <a:solidFill>
                <a:schemeClr val="tx1"/>
              </a:solidFill>
            </a:endParaRPr>
          </a:p>
          <a:p>
            <a:pPr algn="l"/>
            <a:r>
              <a:rPr lang="de-DE" sz="1400" dirty="0" smtClean="0">
                <a:solidFill>
                  <a:schemeClr val="tx1"/>
                </a:solidFill>
              </a:rPr>
              <a:t>This </a:t>
            </a:r>
            <a:r>
              <a:rPr lang="de-DE" sz="1400" dirty="0" err="1" smtClean="0">
                <a:solidFill>
                  <a:schemeClr val="tx1"/>
                </a:solidFill>
              </a:rPr>
              <a:t>exercise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has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been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shared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by</a:t>
            </a:r>
            <a:r>
              <a:rPr lang="de-DE" sz="1400" dirty="0" smtClean="0">
                <a:solidFill>
                  <a:schemeClr val="tx1"/>
                </a:solidFill>
              </a:rPr>
              <a:t> CESSDA Training at </a:t>
            </a:r>
            <a:r>
              <a:rPr lang="de-DE" sz="1400" dirty="0" err="1" smtClean="0">
                <a:solidFill>
                  <a:schemeClr val="tx1"/>
                </a:solidFill>
              </a:rPr>
              <a:t>the</a:t>
            </a:r>
            <a:r>
              <a:rPr lang="de-DE" sz="1400" dirty="0" smtClean="0">
                <a:solidFill>
                  <a:schemeClr val="tx1"/>
                </a:solidFill>
              </a:rPr>
              <a:t> GESIS Data Archive </a:t>
            </a:r>
            <a:r>
              <a:rPr lang="de-DE" sz="1400" dirty="0" err="1" smtClean="0">
                <a:solidFill>
                  <a:schemeClr val="tx1"/>
                </a:solidFill>
              </a:rPr>
              <a:t>for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the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Social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Sciences</a:t>
            </a:r>
            <a:r>
              <a:rPr lang="de-DE" sz="1400" dirty="0" smtClean="0">
                <a:solidFill>
                  <a:schemeClr val="tx1"/>
                </a:solidFill>
              </a:rPr>
              <a:t>. </a:t>
            </a:r>
            <a:r>
              <a:rPr lang="de-DE" sz="1400" dirty="0" err="1" smtClean="0">
                <a:solidFill>
                  <a:schemeClr val="tx1"/>
                </a:solidFill>
              </a:rPr>
              <a:t>It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is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licensed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under</a:t>
            </a:r>
            <a:r>
              <a:rPr lang="de-DE" sz="1400" dirty="0" smtClean="0">
                <a:solidFill>
                  <a:schemeClr val="tx1"/>
                </a:solidFill>
              </a:rPr>
              <a:t> a Creative </a:t>
            </a:r>
            <a:r>
              <a:rPr lang="de-DE" sz="1400" dirty="0" err="1" smtClean="0">
                <a:solidFill>
                  <a:schemeClr val="tx1"/>
                </a:solidFill>
              </a:rPr>
              <a:t>Commons</a:t>
            </a:r>
            <a:r>
              <a:rPr lang="de-DE" sz="1400" dirty="0" smtClean="0">
                <a:solidFill>
                  <a:schemeClr val="tx1"/>
                </a:solidFill>
              </a:rPr>
              <a:t> Attribution 4.0 International </a:t>
            </a:r>
            <a:r>
              <a:rPr lang="de-DE" sz="1400" dirty="0" err="1" smtClean="0">
                <a:solidFill>
                  <a:schemeClr val="tx1"/>
                </a:solidFill>
              </a:rPr>
              <a:t>License</a:t>
            </a:r>
            <a:r>
              <a:rPr lang="de-DE" sz="1400" dirty="0" smtClean="0">
                <a:solidFill>
                  <a:schemeClr val="tx1"/>
                </a:solidFill>
              </a:rPr>
              <a:t> (https://</a:t>
            </a:r>
            <a:r>
              <a:rPr lang="de-DE" sz="1400" dirty="0" err="1" smtClean="0">
                <a:solidFill>
                  <a:schemeClr val="tx1"/>
                </a:solidFill>
              </a:rPr>
              <a:t>creativecommons.org</a:t>
            </a:r>
            <a:r>
              <a:rPr lang="de-DE" sz="1400" dirty="0" smtClean="0">
                <a:solidFill>
                  <a:schemeClr val="tx1"/>
                </a:solidFill>
              </a:rPr>
              <a:t>/</a:t>
            </a:r>
            <a:r>
              <a:rPr lang="de-DE" sz="1400" dirty="0" err="1" smtClean="0">
                <a:solidFill>
                  <a:schemeClr val="tx1"/>
                </a:solidFill>
              </a:rPr>
              <a:t>licenses</a:t>
            </a:r>
            <a:r>
              <a:rPr lang="de-DE" sz="1400" dirty="0" smtClean="0">
                <a:solidFill>
                  <a:schemeClr val="tx1"/>
                </a:solidFill>
              </a:rPr>
              <a:t>/</a:t>
            </a:r>
            <a:r>
              <a:rPr lang="de-DE" sz="1400" dirty="0" err="1" smtClean="0">
                <a:solidFill>
                  <a:schemeClr val="tx1"/>
                </a:solidFill>
              </a:rPr>
              <a:t>by</a:t>
            </a:r>
            <a:r>
              <a:rPr lang="de-DE" sz="1400" dirty="0" smtClean="0">
                <a:solidFill>
                  <a:schemeClr val="tx1"/>
                </a:solidFill>
              </a:rPr>
              <a:t>/4.0/).</a:t>
            </a:r>
            <a:endParaRPr lang="de-D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984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208913" cy="436910"/>
          </a:xfrm>
        </p:spPr>
        <p:txBody>
          <a:bodyPr>
            <a:normAutofit fontScale="90000"/>
          </a:bodyPr>
          <a:lstStyle/>
          <a:p>
            <a:r>
              <a:rPr lang="de-DE" dirty="0" err="1" smtClean="0"/>
              <a:t>Exercise</a:t>
            </a:r>
            <a:r>
              <a:rPr lang="de-DE" dirty="0" smtClean="0"/>
              <a:t>: Re-</a:t>
            </a:r>
            <a:r>
              <a:rPr lang="de-DE" dirty="0" err="1" smtClean="0"/>
              <a:t>Identification</a:t>
            </a:r>
            <a:r>
              <a:rPr lang="de-DE" dirty="0" smtClean="0"/>
              <a:t> (</a:t>
            </a:r>
            <a:r>
              <a:rPr lang="de-DE" dirty="0" err="1" smtClean="0"/>
              <a:t>qual</a:t>
            </a:r>
            <a:r>
              <a:rPr lang="de-DE" dirty="0" smtClean="0"/>
              <a:t>.)</a:t>
            </a:r>
            <a:br>
              <a:rPr lang="de-DE" dirty="0" smtClean="0"/>
            </a:br>
            <a:r>
              <a:rPr lang="en-US" dirty="0" smtClean="0"/>
              <a:t>Anonymization of Transcripts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1" y="2168860"/>
            <a:ext cx="8640959" cy="3240360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200"/>
              </a:spcAft>
            </a:pPr>
            <a:r>
              <a:rPr lang="en-US" sz="2800" dirty="0" smtClean="0"/>
              <a:t>Information about the interview, direct identifiers of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sz="2400" dirty="0" smtClean="0"/>
              <a:t>interviewee (name, location, school)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sz="2400" dirty="0" smtClean="0"/>
              <a:t>interviewer and transcribing person</a:t>
            </a:r>
          </a:p>
          <a:p>
            <a:pPr lvl="0">
              <a:spcBef>
                <a:spcPts val="600"/>
              </a:spcBef>
              <a:spcAft>
                <a:spcPts val="200"/>
              </a:spcAft>
            </a:pPr>
            <a:r>
              <a:rPr lang="en-US" sz="2800" dirty="0" smtClean="0"/>
              <a:t>Consent on using real names?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sz="2400" dirty="0" smtClean="0"/>
              <a:t>no  problem for interviewer and transcribing person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en-US" sz="2400" dirty="0" smtClean="0"/>
              <a:t>problematic for interviewee</a:t>
            </a:r>
          </a:p>
          <a:p>
            <a:pPr marL="1255713" lvl="0" indent="-355600">
              <a:spcBef>
                <a:spcPts val="100"/>
              </a:spcBef>
              <a:spcAft>
                <a:spcPts val="100"/>
              </a:spcAft>
              <a:buFont typeface="Symbol"/>
              <a:buChar char="Þ"/>
              <a:tabLst>
                <a:tab pos="1255713" algn="l"/>
              </a:tabLst>
            </a:pPr>
            <a:r>
              <a:rPr lang="en-US" sz="2400" dirty="0" smtClean="0"/>
              <a:t>opportunity to indirectly identify pupils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79512" y="5949280"/>
            <a:ext cx="8964488" cy="751830"/>
          </a:xfrm>
        </p:spPr>
        <p:txBody>
          <a:bodyPr/>
          <a:lstStyle/>
          <a:p>
            <a:pPr algn="l"/>
            <a:r>
              <a:rPr lang="de-DE" sz="1400" b="1" dirty="0" err="1">
                <a:solidFill>
                  <a:schemeClr val="tx1"/>
                </a:solidFill>
              </a:rPr>
              <a:t>Acknowledgements</a:t>
            </a:r>
            <a:endParaRPr lang="de-DE" sz="1400" b="1" dirty="0">
              <a:solidFill>
                <a:schemeClr val="tx1"/>
              </a:solidFill>
            </a:endParaRPr>
          </a:p>
          <a:p>
            <a:pPr algn="l"/>
            <a:r>
              <a:rPr lang="de-DE" sz="1400" dirty="0" smtClean="0">
                <a:solidFill>
                  <a:schemeClr val="tx1"/>
                </a:solidFill>
              </a:rPr>
              <a:t>This </a:t>
            </a:r>
            <a:r>
              <a:rPr lang="de-DE" sz="1400" dirty="0" err="1" smtClean="0">
                <a:solidFill>
                  <a:schemeClr val="tx1"/>
                </a:solidFill>
              </a:rPr>
              <a:t>exercise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has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been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shared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by</a:t>
            </a:r>
            <a:r>
              <a:rPr lang="de-DE" sz="1400" dirty="0" smtClean="0">
                <a:solidFill>
                  <a:schemeClr val="tx1"/>
                </a:solidFill>
              </a:rPr>
              <a:t> CESSDA Training at </a:t>
            </a:r>
            <a:r>
              <a:rPr lang="de-DE" sz="1400" dirty="0" err="1" smtClean="0">
                <a:solidFill>
                  <a:schemeClr val="tx1"/>
                </a:solidFill>
              </a:rPr>
              <a:t>the</a:t>
            </a:r>
            <a:r>
              <a:rPr lang="de-DE" sz="1400" dirty="0" smtClean="0">
                <a:solidFill>
                  <a:schemeClr val="tx1"/>
                </a:solidFill>
              </a:rPr>
              <a:t> GESIS Data Archive </a:t>
            </a:r>
            <a:r>
              <a:rPr lang="de-DE" sz="1400" dirty="0" err="1" smtClean="0">
                <a:solidFill>
                  <a:schemeClr val="tx1"/>
                </a:solidFill>
              </a:rPr>
              <a:t>for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the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Social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Sciences</a:t>
            </a:r>
            <a:r>
              <a:rPr lang="de-DE" sz="1400" dirty="0" smtClean="0">
                <a:solidFill>
                  <a:schemeClr val="tx1"/>
                </a:solidFill>
              </a:rPr>
              <a:t>. </a:t>
            </a:r>
            <a:r>
              <a:rPr lang="de-DE" sz="1400" dirty="0" err="1" smtClean="0">
                <a:solidFill>
                  <a:schemeClr val="tx1"/>
                </a:solidFill>
              </a:rPr>
              <a:t>It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is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licensed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under</a:t>
            </a:r>
            <a:r>
              <a:rPr lang="de-DE" sz="1400" dirty="0" smtClean="0">
                <a:solidFill>
                  <a:schemeClr val="tx1"/>
                </a:solidFill>
              </a:rPr>
              <a:t> a Creative </a:t>
            </a:r>
            <a:r>
              <a:rPr lang="de-DE" sz="1400" dirty="0" err="1" smtClean="0">
                <a:solidFill>
                  <a:schemeClr val="tx1"/>
                </a:solidFill>
              </a:rPr>
              <a:t>Commons</a:t>
            </a:r>
            <a:r>
              <a:rPr lang="de-DE" sz="1400" dirty="0" smtClean="0">
                <a:solidFill>
                  <a:schemeClr val="tx1"/>
                </a:solidFill>
              </a:rPr>
              <a:t> Attribution 4.0 International </a:t>
            </a:r>
            <a:r>
              <a:rPr lang="de-DE" sz="1400" dirty="0" err="1" smtClean="0">
                <a:solidFill>
                  <a:schemeClr val="tx1"/>
                </a:solidFill>
              </a:rPr>
              <a:t>License</a:t>
            </a:r>
            <a:r>
              <a:rPr lang="de-DE" sz="1400" dirty="0" smtClean="0">
                <a:solidFill>
                  <a:schemeClr val="tx1"/>
                </a:solidFill>
              </a:rPr>
              <a:t> (https://</a:t>
            </a:r>
            <a:r>
              <a:rPr lang="de-DE" sz="1400" dirty="0" err="1" smtClean="0">
                <a:solidFill>
                  <a:schemeClr val="tx1"/>
                </a:solidFill>
              </a:rPr>
              <a:t>creativecommons.org</a:t>
            </a:r>
            <a:r>
              <a:rPr lang="de-DE" sz="1400" dirty="0" smtClean="0">
                <a:solidFill>
                  <a:schemeClr val="tx1"/>
                </a:solidFill>
              </a:rPr>
              <a:t>/</a:t>
            </a:r>
            <a:r>
              <a:rPr lang="de-DE" sz="1400" dirty="0" err="1" smtClean="0">
                <a:solidFill>
                  <a:schemeClr val="tx1"/>
                </a:solidFill>
              </a:rPr>
              <a:t>licenses</a:t>
            </a:r>
            <a:r>
              <a:rPr lang="de-DE" sz="1400" dirty="0" smtClean="0">
                <a:solidFill>
                  <a:schemeClr val="tx1"/>
                </a:solidFill>
              </a:rPr>
              <a:t>/</a:t>
            </a:r>
            <a:r>
              <a:rPr lang="de-DE" sz="1400" dirty="0" err="1" smtClean="0">
                <a:solidFill>
                  <a:schemeClr val="tx1"/>
                </a:solidFill>
              </a:rPr>
              <a:t>by</a:t>
            </a:r>
            <a:r>
              <a:rPr lang="de-DE" sz="1400" dirty="0" smtClean="0">
                <a:solidFill>
                  <a:schemeClr val="tx1"/>
                </a:solidFill>
              </a:rPr>
              <a:t>/4.0/).</a:t>
            </a:r>
            <a:endParaRPr lang="de-D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810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208913" cy="436910"/>
          </a:xfrm>
        </p:spPr>
        <p:txBody>
          <a:bodyPr>
            <a:normAutofit fontScale="90000"/>
          </a:bodyPr>
          <a:lstStyle/>
          <a:p>
            <a:r>
              <a:rPr lang="de-DE" dirty="0" err="1" smtClean="0"/>
              <a:t>Exercise</a:t>
            </a:r>
            <a:r>
              <a:rPr lang="de-DE" dirty="0" smtClean="0"/>
              <a:t>: Re-</a:t>
            </a:r>
            <a:r>
              <a:rPr lang="de-DE" dirty="0" err="1" smtClean="0"/>
              <a:t>Identification</a:t>
            </a:r>
            <a:r>
              <a:rPr lang="de-DE" dirty="0" smtClean="0"/>
              <a:t> (</a:t>
            </a:r>
            <a:r>
              <a:rPr lang="de-DE" dirty="0" err="1" smtClean="0"/>
              <a:t>qual</a:t>
            </a:r>
            <a:r>
              <a:rPr lang="de-DE" dirty="0" smtClean="0"/>
              <a:t>.)</a:t>
            </a:r>
            <a:br>
              <a:rPr lang="de-DE" dirty="0" smtClean="0"/>
            </a:br>
            <a:r>
              <a:rPr lang="en-US" dirty="0" smtClean="0"/>
              <a:t>Indirect Identifiers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08820"/>
            <a:ext cx="8640959" cy="4140460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3405188" algn="l"/>
              </a:tabLst>
            </a:pPr>
            <a:r>
              <a:rPr lang="en-US" sz="2800" dirty="0" smtClean="0"/>
              <a:t>School and location:	</a:t>
            </a:r>
            <a:r>
              <a:rPr lang="en-US" sz="2800" i="1" dirty="0" smtClean="0"/>
              <a:t>elementary school in </a:t>
            </a:r>
            <a:br>
              <a:rPr lang="en-US" sz="2800" i="1" dirty="0" smtClean="0"/>
            </a:br>
            <a:r>
              <a:rPr lang="en-US" sz="2800" i="1" dirty="0" smtClean="0"/>
              <a:t>	</a:t>
            </a:r>
            <a:r>
              <a:rPr lang="en-US" sz="2800" i="1" dirty="0" err="1" smtClean="0">
                <a:solidFill>
                  <a:schemeClr val="dk1"/>
                </a:solidFill>
              </a:rPr>
              <a:t>Binningen-Bottmingen</a:t>
            </a:r>
            <a:endParaRPr lang="en-US" sz="2800" i="1" dirty="0" smtClean="0">
              <a:ea typeface="Calibri"/>
              <a:cs typeface="Times New Roman"/>
            </a:endParaRPr>
          </a:p>
          <a:p>
            <a:pPr lvl="0"/>
            <a:r>
              <a:rPr lang="en-US" sz="2800" dirty="0" smtClean="0"/>
              <a:t>Name of pupil: </a:t>
            </a:r>
            <a:r>
              <a:rPr lang="en-US" sz="2800" i="1" dirty="0" smtClean="0"/>
              <a:t>Christian</a:t>
            </a:r>
            <a:endParaRPr lang="en-US" sz="2800" dirty="0" smtClean="0"/>
          </a:p>
          <a:p>
            <a:pPr lvl="0">
              <a:tabLst>
                <a:tab pos="3048000" algn="l"/>
              </a:tabLst>
            </a:pPr>
            <a:r>
              <a:rPr lang="en-US" sz="2800" dirty="0" smtClean="0"/>
              <a:t>Familiar situation:	</a:t>
            </a:r>
            <a:r>
              <a:rPr lang="en-US" sz="2800" i="1" dirty="0" smtClean="0"/>
              <a:t>he </a:t>
            </a:r>
            <a:r>
              <a:rPr lang="en-US" sz="2800" i="1" dirty="0"/>
              <a:t>has a single </a:t>
            </a:r>
            <a:r>
              <a:rPr lang="en-US" sz="2800" i="1" dirty="0" smtClean="0"/>
              <a:t>mother </a:t>
            </a:r>
            <a:br>
              <a:rPr lang="en-US" sz="2800" i="1" dirty="0" smtClean="0"/>
            </a:br>
            <a:r>
              <a:rPr lang="en-US" sz="2800" i="1" dirty="0" smtClean="0"/>
              <a:t>	and </a:t>
            </a:r>
            <a:r>
              <a:rPr lang="en-US" sz="2800" i="1" dirty="0"/>
              <a:t>his sister died </a:t>
            </a:r>
            <a:endParaRPr lang="en-US" sz="2800" i="1" dirty="0" smtClean="0"/>
          </a:p>
          <a:p>
            <a:pPr marL="989013" lvl="0" indent="-430213">
              <a:buFont typeface="Symbol"/>
              <a:buChar char="Þ"/>
            </a:pPr>
            <a:r>
              <a:rPr lang="en-US" sz="2600" dirty="0" smtClean="0"/>
              <a:t>information might be sufficient to </a:t>
            </a:r>
            <a:br>
              <a:rPr lang="en-US" sz="2600" dirty="0" smtClean="0"/>
            </a:br>
            <a:r>
              <a:rPr lang="en-US" sz="2600" dirty="0" smtClean="0"/>
              <a:t>unambiguously identify the pupil</a:t>
            </a:r>
          </a:p>
          <a:p>
            <a:pPr marL="989013" lvl="0" indent="-430213">
              <a:buFont typeface="Symbol"/>
              <a:buChar char="Þ"/>
            </a:pPr>
            <a:r>
              <a:rPr lang="en-US" sz="2600" dirty="0" smtClean="0"/>
              <a:t>might have negative consequences, </a:t>
            </a:r>
            <a:br>
              <a:rPr lang="en-US" sz="2600" dirty="0" smtClean="0"/>
            </a:br>
            <a:r>
              <a:rPr lang="en-US" sz="2600" dirty="0" smtClean="0"/>
              <a:t>e.g. in regard to his health problems (ADAH)</a:t>
            </a:r>
            <a:endParaRPr lang="en-US" sz="2600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79512" y="5949280"/>
            <a:ext cx="8964488" cy="751830"/>
          </a:xfrm>
        </p:spPr>
        <p:txBody>
          <a:bodyPr/>
          <a:lstStyle/>
          <a:p>
            <a:pPr algn="l"/>
            <a:r>
              <a:rPr lang="de-DE" sz="1400" b="1" dirty="0" err="1">
                <a:solidFill>
                  <a:schemeClr val="tx1"/>
                </a:solidFill>
              </a:rPr>
              <a:t>Acknowledgements</a:t>
            </a:r>
            <a:endParaRPr lang="de-DE" sz="1400" b="1" dirty="0">
              <a:solidFill>
                <a:schemeClr val="tx1"/>
              </a:solidFill>
            </a:endParaRPr>
          </a:p>
          <a:p>
            <a:pPr algn="l"/>
            <a:r>
              <a:rPr lang="de-DE" sz="1400" dirty="0" smtClean="0">
                <a:solidFill>
                  <a:schemeClr val="tx1"/>
                </a:solidFill>
              </a:rPr>
              <a:t>This </a:t>
            </a:r>
            <a:r>
              <a:rPr lang="de-DE" sz="1400" dirty="0" err="1" smtClean="0">
                <a:solidFill>
                  <a:schemeClr val="tx1"/>
                </a:solidFill>
              </a:rPr>
              <a:t>exercise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has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been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shared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by</a:t>
            </a:r>
            <a:r>
              <a:rPr lang="de-DE" sz="1400" dirty="0" smtClean="0">
                <a:solidFill>
                  <a:schemeClr val="tx1"/>
                </a:solidFill>
              </a:rPr>
              <a:t> CESSDA Training at </a:t>
            </a:r>
            <a:r>
              <a:rPr lang="de-DE" sz="1400" dirty="0" err="1" smtClean="0">
                <a:solidFill>
                  <a:schemeClr val="tx1"/>
                </a:solidFill>
              </a:rPr>
              <a:t>the</a:t>
            </a:r>
            <a:r>
              <a:rPr lang="de-DE" sz="1400" dirty="0" smtClean="0">
                <a:solidFill>
                  <a:schemeClr val="tx1"/>
                </a:solidFill>
              </a:rPr>
              <a:t> GESIS Data Archive </a:t>
            </a:r>
            <a:r>
              <a:rPr lang="de-DE" sz="1400" dirty="0" err="1" smtClean="0">
                <a:solidFill>
                  <a:schemeClr val="tx1"/>
                </a:solidFill>
              </a:rPr>
              <a:t>for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the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Social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Sciences</a:t>
            </a:r>
            <a:r>
              <a:rPr lang="de-DE" sz="1400" dirty="0" smtClean="0">
                <a:solidFill>
                  <a:schemeClr val="tx1"/>
                </a:solidFill>
              </a:rPr>
              <a:t>. </a:t>
            </a:r>
            <a:r>
              <a:rPr lang="de-DE" sz="1400" dirty="0" err="1" smtClean="0">
                <a:solidFill>
                  <a:schemeClr val="tx1"/>
                </a:solidFill>
              </a:rPr>
              <a:t>It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is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licensed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under</a:t>
            </a:r>
            <a:r>
              <a:rPr lang="de-DE" sz="1400" dirty="0" smtClean="0">
                <a:solidFill>
                  <a:schemeClr val="tx1"/>
                </a:solidFill>
              </a:rPr>
              <a:t> a Creative </a:t>
            </a:r>
            <a:r>
              <a:rPr lang="de-DE" sz="1400" dirty="0" err="1" smtClean="0">
                <a:solidFill>
                  <a:schemeClr val="tx1"/>
                </a:solidFill>
              </a:rPr>
              <a:t>Commons</a:t>
            </a:r>
            <a:r>
              <a:rPr lang="de-DE" sz="1400" dirty="0" smtClean="0">
                <a:solidFill>
                  <a:schemeClr val="tx1"/>
                </a:solidFill>
              </a:rPr>
              <a:t> Attribution 4.0 International </a:t>
            </a:r>
            <a:r>
              <a:rPr lang="de-DE" sz="1400" dirty="0" err="1" smtClean="0">
                <a:solidFill>
                  <a:schemeClr val="tx1"/>
                </a:solidFill>
              </a:rPr>
              <a:t>License</a:t>
            </a:r>
            <a:r>
              <a:rPr lang="de-DE" sz="1400" dirty="0" smtClean="0">
                <a:solidFill>
                  <a:schemeClr val="tx1"/>
                </a:solidFill>
              </a:rPr>
              <a:t> (https://</a:t>
            </a:r>
            <a:r>
              <a:rPr lang="de-DE" sz="1400" dirty="0" err="1" smtClean="0">
                <a:solidFill>
                  <a:schemeClr val="tx1"/>
                </a:solidFill>
              </a:rPr>
              <a:t>creativecommons.org</a:t>
            </a:r>
            <a:r>
              <a:rPr lang="de-DE" sz="1400" dirty="0" smtClean="0">
                <a:solidFill>
                  <a:schemeClr val="tx1"/>
                </a:solidFill>
              </a:rPr>
              <a:t>/</a:t>
            </a:r>
            <a:r>
              <a:rPr lang="de-DE" sz="1400" dirty="0" err="1" smtClean="0">
                <a:solidFill>
                  <a:schemeClr val="tx1"/>
                </a:solidFill>
              </a:rPr>
              <a:t>licenses</a:t>
            </a:r>
            <a:r>
              <a:rPr lang="de-DE" sz="1400" dirty="0" smtClean="0">
                <a:solidFill>
                  <a:schemeClr val="tx1"/>
                </a:solidFill>
              </a:rPr>
              <a:t>/</a:t>
            </a:r>
            <a:r>
              <a:rPr lang="de-DE" sz="1400" dirty="0" err="1" smtClean="0">
                <a:solidFill>
                  <a:schemeClr val="tx1"/>
                </a:solidFill>
              </a:rPr>
              <a:t>by</a:t>
            </a:r>
            <a:r>
              <a:rPr lang="de-DE" sz="1400" dirty="0" smtClean="0">
                <a:solidFill>
                  <a:schemeClr val="tx1"/>
                </a:solidFill>
              </a:rPr>
              <a:t>/4.0/).</a:t>
            </a:r>
            <a:endParaRPr lang="de-D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32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208913" cy="436910"/>
          </a:xfrm>
        </p:spPr>
        <p:txBody>
          <a:bodyPr>
            <a:normAutofit fontScale="90000"/>
          </a:bodyPr>
          <a:lstStyle/>
          <a:p>
            <a:r>
              <a:rPr lang="de-DE" dirty="0" err="1" smtClean="0"/>
              <a:t>Exercise</a:t>
            </a:r>
            <a:r>
              <a:rPr lang="de-DE" dirty="0" smtClean="0"/>
              <a:t>: Re-</a:t>
            </a:r>
            <a:r>
              <a:rPr lang="de-DE" dirty="0" err="1" smtClean="0"/>
              <a:t>Identification</a:t>
            </a:r>
            <a:r>
              <a:rPr lang="de-DE" dirty="0" smtClean="0"/>
              <a:t> (</a:t>
            </a:r>
            <a:r>
              <a:rPr lang="de-DE" dirty="0" err="1" smtClean="0"/>
              <a:t>qual</a:t>
            </a:r>
            <a:r>
              <a:rPr lang="de-DE" dirty="0" smtClean="0"/>
              <a:t>.)</a:t>
            </a:r>
            <a:br>
              <a:rPr lang="de-DE" dirty="0" smtClean="0"/>
            </a:br>
            <a:r>
              <a:rPr lang="en-US" dirty="0" smtClean="0"/>
              <a:t>Anonymization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4869160"/>
            <a:ext cx="7524836" cy="864096"/>
          </a:xfrm>
        </p:spPr>
        <p:txBody>
          <a:bodyPr>
            <a:noAutofit/>
          </a:bodyPr>
          <a:lstStyle/>
          <a:p>
            <a:pPr lvl="0"/>
            <a:r>
              <a:rPr lang="en-US" sz="2200" dirty="0" smtClean="0"/>
              <a:t>Consider the analytical opportunities, </a:t>
            </a:r>
            <a:br>
              <a:rPr lang="en-US" sz="2200" dirty="0" smtClean="0"/>
            </a:br>
            <a:r>
              <a:rPr lang="en-US" sz="2200" dirty="0" smtClean="0"/>
              <a:t>i.e.	if someone is interested in gender differences „person X“ already hampers the analysis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91327"/>
              </p:ext>
            </p:extLst>
          </p:nvPr>
        </p:nvGraphicFramePr>
        <p:xfrm>
          <a:off x="251520" y="1721284"/>
          <a:ext cx="8640960" cy="2823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8332"/>
                <a:gridCol w="2880320"/>
                <a:gridCol w="2772308"/>
              </a:tblGrid>
              <a:tr h="425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22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information</a:t>
                      </a:r>
                      <a:endParaRPr lang="en-US" sz="22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substitute</a:t>
                      </a:r>
                      <a:endParaRPr lang="en-US" sz="22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503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0" noProof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location</a:t>
                      </a:r>
                      <a:endParaRPr lang="en-US" sz="2000" b="0" noProof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Binningen-Bottmingen</a:t>
                      </a:r>
                      <a:endParaRPr lang="en-US" sz="2000" noProof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small Swiss city</a:t>
                      </a:r>
                      <a:endParaRPr lang="en-US" sz="2000" noProof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503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0" noProof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school</a:t>
                      </a:r>
                      <a:endParaRPr lang="en-US" sz="2000" b="0" noProof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elementary school</a:t>
                      </a:r>
                      <a:endParaRPr lang="en-US" sz="2000" noProof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school</a:t>
                      </a:r>
                      <a:endParaRPr lang="en-US" sz="2000" noProof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503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0" noProof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name </a:t>
                      </a:r>
                      <a:endParaRPr lang="en-US" sz="2000" b="0" noProof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Christian</a:t>
                      </a:r>
                      <a:endParaRPr lang="en-US" sz="2000" noProof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person X</a:t>
                      </a:r>
                      <a:endParaRPr lang="en-US" sz="2000" noProof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503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0" noProof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biographic information</a:t>
                      </a:r>
                      <a:endParaRPr lang="en-US" sz="2000" b="0" noProof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single mother, sister died</a:t>
                      </a:r>
                      <a:endParaRPr lang="en-US" sz="2000" noProof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difficult familiar situation</a:t>
                      </a:r>
                      <a:endParaRPr lang="en-US" sz="2000" noProof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9868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0" noProof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information on health </a:t>
                      </a:r>
                      <a:endParaRPr lang="en-US" sz="2000" b="0" noProof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ADAH-pupil</a:t>
                      </a:r>
                      <a:endParaRPr lang="en-US" sz="2000" noProof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health problems</a:t>
                      </a:r>
                      <a:endParaRPr lang="en-US" sz="2000" noProof="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79512" y="5949280"/>
            <a:ext cx="8964488" cy="751830"/>
          </a:xfrm>
        </p:spPr>
        <p:txBody>
          <a:bodyPr/>
          <a:lstStyle/>
          <a:p>
            <a:pPr algn="l"/>
            <a:r>
              <a:rPr lang="de-DE" sz="1400" b="1" dirty="0" err="1">
                <a:solidFill>
                  <a:schemeClr val="tx1"/>
                </a:solidFill>
              </a:rPr>
              <a:t>Acknowledgements</a:t>
            </a:r>
            <a:endParaRPr lang="de-DE" sz="1400" b="1" dirty="0">
              <a:solidFill>
                <a:schemeClr val="tx1"/>
              </a:solidFill>
            </a:endParaRPr>
          </a:p>
          <a:p>
            <a:pPr algn="l"/>
            <a:r>
              <a:rPr lang="de-DE" sz="1400" dirty="0" smtClean="0">
                <a:solidFill>
                  <a:schemeClr val="tx1"/>
                </a:solidFill>
              </a:rPr>
              <a:t>This </a:t>
            </a:r>
            <a:r>
              <a:rPr lang="de-DE" sz="1400" dirty="0" err="1" smtClean="0">
                <a:solidFill>
                  <a:schemeClr val="tx1"/>
                </a:solidFill>
              </a:rPr>
              <a:t>exercise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has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been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shared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by</a:t>
            </a:r>
            <a:r>
              <a:rPr lang="de-DE" sz="1400" dirty="0" smtClean="0">
                <a:solidFill>
                  <a:schemeClr val="tx1"/>
                </a:solidFill>
              </a:rPr>
              <a:t> CESSDA Training at </a:t>
            </a:r>
            <a:r>
              <a:rPr lang="de-DE" sz="1400" dirty="0" err="1" smtClean="0">
                <a:solidFill>
                  <a:schemeClr val="tx1"/>
                </a:solidFill>
              </a:rPr>
              <a:t>the</a:t>
            </a:r>
            <a:r>
              <a:rPr lang="de-DE" sz="1400" dirty="0" smtClean="0">
                <a:solidFill>
                  <a:schemeClr val="tx1"/>
                </a:solidFill>
              </a:rPr>
              <a:t> GESIS Data Archive </a:t>
            </a:r>
            <a:r>
              <a:rPr lang="de-DE" sz="1400" dirty="0" err="1" smtClean="0">
                <a:solidFill>
                  <a:schemeClr val="tx1"/>
                </a:solidFill>
              </a:rPr>
              <a:t>for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the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Social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Sciences</a:t>
            </a:r>
            <a:r>
              <a:rPr lang="de-DE" sz="1400" dirty="0" smtClean="0">
                <a:solidFill>
                  <a:schemeClr val="tx1"/>
                </a:solidFill>
              </a:rPr>
              <a:t>. </a:t>
            </a:r>
            <a:r>
              <a:rPr lang="de-DE" sz="1400" dirty="0" err="1" smtClean="0">
                <a:solidFill>
                  <a:schemeClr val="tx1"/>
                </a:solidFill>
              </a:rPr>
              <a:t>It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is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licensed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under</a:t>
            </a:r>
            <a:r>
              <a:rPr lang="de-DE" sz="1400" dirty="0" smtClean="0">
                <a:solidFill>
                  <a:schemeClr val="tx1"/>
                </a:solidFill>
              </a:rPr>
              <a:t> a Creative </a:t>
            </a:r>
            <a:r>
              <a:rPr lang="de-DE" sz="1400" dirty="0" err="1" smtClean="0">
                <a:solidFill>
                  <a:schemeClr val="tx1"/>
                </a:solidFill>
              </a:rPr>
              <a:t>Commons</a:t>
            </a:r>
            <a:r>
              <a:rPr lang="de-DE" sz="1400" dirty="0" smtClean="0">
                <a:solidFill>
                  <a:schemeClr val="tx1"/>
                </a:solidFill>
              </a:rPr>
              <a:t> Attribution 4.0 International </a:t>
            </a:r>
            <a:r>
              <a:rPr lang="de-DE" sz="1400" dirty="0" err="1" smtClean="0">
                <a:solidFill>
                  <a:schemeClr val="tx1"/>
                </a:solidFill>
              </a:rPr>
              <a:t>License</a:t>
            </a:r>
            <a:r>
              <a:rPr lang="de-DE" sz="1400" dirty="0" smtClean="0">
                <a:solidFill>
                  <a:schemeClr val="tx1"/>
                </a:solidFill>
              </a:rPr>
              <a:t> (https://</a:t>
            </a:r>
            <a:r>
              <a:rPr lang="de-DE" sz="1400" dirty="0" err="1" smtClean="0">
                <a:solidFill>
                  <a:schemeClr val="tx1"/>
                </a:solidFill>
              </a:rPr>
              <a:t>creativecommons.org</a:t>
            </a:r>
            <a:r>
              <a:rPr lang="de-DE" sz="1400" dirty="0" smtClean="0">
                <a:solidFill>
                  <a:schemeClr val="tx1"/>
                </a:solidFill>
              </a:rPr>
              <a:t>/</a:t>
            </a:r>
            <a:r>
              <a:rPr lang="de-DE" sz="1400" dirty="0" err="1" smtClean="0">
                <a:solidFill>
                  <a:schemeClr val="tx1"/>
                </a:solidFill>
              </a:rPr>
              <a:t>licenses</a:t>
            </a:r>
            <a:r>
              <a:rPr lang="de-DE" sz="1400" dirty="0" smtClean="0">
                <a:solidFill>
                  <a:schemeClr val="tx1"/>
                </a:solidFill>
              </a:rPr>
              <a:t>/</a:t>
            </a:r>
            <a:r>
              <a:rPr lang="de-DE" sz="1400" dirty="0" err="1" smtClean="0">
                <a:solidFill>
                  <a:schemeClr val="tx1"/>
                </a:solidFill>
              </a:rPr>
              <a:t>by</a:t>
            </a:r>
            <a:r>
              <a:rPr lang="de-DE" sz="1400" dirty="0" smtClean="0">
                <a:solidFill>
                  <a:schemeClr val="tx1"/>
                </a:solidFill>
              </a:rPr>
              <a:t>/4.0/).</a:t>
            </a:r>
            <a:endParaRPr lang="de-D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497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</Words>
  <Application>Microsoft Macintosh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Symbol</vt:lpstr>
      <vt:lpstr>Times New Roman</vt:lpstr>
      <vt:lpstr>Larissa</vt:lpstr>
      <vt:lpstr>Sample solutions Exercise: Re-Identification (qualitative data)</vt:lpstr>
      <vt:lpstr>Exercise: Re-Identification (qual.) Anonymization of Transcripts</vt:lpstr>
      <vt:lpstr>Exercise: Re-Identification (qual.) Indirect Identifiers</vt:lpstr>
      <vt:lpstr>Exercise: Re-Identification (qual.) Anonymization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solutions Exercise: consistency checks</dc:title>
  <dc:creator>Recker, Jonas</dc:creator>
  <cp:lastModifiedBy>Ricarda Braukmann</cp:lastModifiedBy>
  <cp:revision>7</cp:revision>
  <dcterms:created xsi:type="dcterms:W3CDTF">2017-11-08T10:33:24Z</dcterms:created>
  <dcterms:modified xsi:type="dcterms:W3CDTF">2018-01-16T10:37:27Z</dcterms:modified>
</cp:coreProperties>
</file>